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77"/>
  </p:notesMasterIdLst>
  <p:sldIdLst>
    <p:sldId id="256" r:id="rId3"/>
    <p:sldId id="2993" r:id="rId4"/>
    <p:sldId id="1105" r:id="rId5"/>
    <p:sldId id="2780" r:id="rId6"/>
    <p:sldId id="2500" r:id="rId7"/>
    <p:sldId id="2533" r:id="rId8"/>
    <p:sldId id="3290" r:id="rId9"/>
    <p:sldId id="3089" r:id="rId10"/>
    <p:sldId id="1854" r:id="rId11"/>
    <p:sldId id="1642" r:id="rId12"/>
    <p:sldId id="1999" r:id="rId13"/>
    <p:sldId id="2655" r:id="rId14"/>
    <p:sldId id="2656" r:id="rId15"/>
    <p:sldId id="1318" r:id="rId16"/>
    <p:sldId id="1125" r:id="rId17"/>
    <p:sldId id="1360" r:id="rId18"/>
    <p:sldId id="2994" r:id="rId19"/>
    <p:sldId id="261" r:id="rId20"/>
    <p:sldId id="1918" r:id="rId21"/>
    <p:sldId id="1361" r:id="rId22"/>
    <p:sldId id="2995" r:id="rId23"/>
    <p:sldId id="2657" r:id="rId24"/>
    <p:sldId id="3237" r:id="rId25"/>
    <p:sldId id="3241" r:id="rId26"/>
    <p:sldId id="2889" r:id="rId27"/>
    <p:sldId id="1359" r:id="rId28"/>
    <p:sldId id="3282" r:id="rId29"/>
    <p:sldId id="2892" r:id="rId30"/>
    <p:sldId id="1362" r:id="rId31"/>
    <p:sldId id="1991" r:id="rId32"/>
    <p:sldId id="1363" r:id="rId33"/>
    <p:sldId id="1990" r:id="rId34"/>
    <p:sldId id="3284" r:id="rId35"/>
    <p:sldId id="2897" r:id="rId36"/>
    <p:sldId id="1365" r:id="rId37"/>
    <p:sldId id="1988" r:id="rId38"/>
    <p:sldId id="3285" r:id="rId39"/>
    <p:sldId id="3283" r:id="rId40"/>
    <p:sldId id="2106" r:id="rId41"/>
    <p:sldId id="2846" r:id="rId42"/>
    <p:sldId id="1367" r:id="rId43"/>
    <p:sldId id="2117" r:id="rId44"/>
    <p:sldId id="1368" r:id="rId45"/>
    <p:sldId id="3288" r:id="rId46"/>
    <p:sldId id="2302" r:id="rId47"/>
    <p:sldId id="1369" r:id="rId48"/>
    <p:sldId id="2902" r:id="rId49"/>
    <p:sldId id="2103" r:id="rId50"/>
    <p:sldId id="3286" r:id="rId51"/>
    <p:sldId id="2340" r:id="rId52"/>
    <p:sldId id="1371" r:id="rId53"/>
    <p:sldId id="3287" r:id="rId54"/>
    <p:sldId id="2303" r:id="rId55"/>
    <p:sldId id="1372" r:id="rId56"/>
    <p:sldId id="1963" r:id="rId57"/>
    <p:sldId id="3106" r:id="rId58"/>
    <p:sldId id="3012" r:id="rId59"/>
    <p:sldId id="2909" r:id="rId60"/>
    <p:sldId id="3084" r:id="rId61"/>
    <p:sldId id="2893" r:id="rId62"/>
    <p:sldId id="1193" r:id="rId63"/>
    <p:sldId id="3078" r:id="rId64"/>
    <p:sldId id="2047" r:id="rId65"/>
    <p:sldId id="2048" r:id="rId66"/>
    <p:sldId id="3256" r:id="rId67"/>
    <p:sldId id="3291" r:id="rId68"/>
    <p:sldId id="3292" r:id="rId69"/>
    <p:sldId id="3293" r:id="rId70"/>
    <p:sldId id="3267" r:id="rId71"/>
    <p:sldId id="3294" r:id="rId72"/>
    <p:sldId id="3295" r:id="rId73"/>
    <p:sldId id="3296" r:id="rId74"/>
    <p:sldId id="2887" r:id="rId75"/>
    <p:sldId id="3275" r:id="rId76"/>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D781094-9AD1-4EBB-9BD3-9C465924CE29}">
          <p14:sldIdLst>
            <p14:sldId id="256"/>
            <p14:sldId id="2993"/>
            <p14:sldId id="1105"/>
            <p14:sldId id="2780"/>
            <p14:sldId id="2500"/>
            <p14:sldId id="2533"/>
            <p14:sldId id="3290"/>
            <p14:sldId id="3089"/>
            <p14:sldId id="1854"/>
            <p14:sldId id="1642"/>
            <p14:sldId id="1999"/>
            <p14:sldId id="2655"/>
            <p14:sldId id="2656"/>
            <p14:sldId id="1318"/>
            <p14:sldId id="1125"/>
            <p14:sldId id="1360"/>
            <p14:sldId id="2994"/>
            <p14:sldId id="261"/>
            <p14:sldId id="1918"/>
            <p14:sldId id="1361"/>
            <p14:sldId id="2995"/>
            <p14:sldId id="2657"/>
            <p14:sldId id="3237"/>
            <p14:sldId id="3241"/>
            <p14:sldId id="2889"/>
            <p14:sldId id="1359"/>
            <p14:sldId id="3282"/>
            <p14:sldId id="2892"/>
            <p14:sldId id="1362"/>
            <p14:sldId id="1991"/>
            <p14:sldId id="1363"/>
            <p14:sldId id="1990"/>
            <p14:sldId id="3284"/>
            <p14:sldId id="2897"/>
            <p14:sldId id="1365"/>
            <p14:sldId id="1988"/>
            <p14:sldId id="3285"/>
            <p14:sldId id="3283"/>
            <p14:sldId id="2106"/>
            <p14:sldId id="2846"/>
            <p14:sldId id="1367"/>
            <p14:sldId id="2117"/>
            <p14:sldId id="1368"/>
            <p14:sldId id="3288"/>
            <p14:sldId id="2302"/>
            <p14:sldId id="1369"/>
            <p14:sldId id="2902"/>
            <p14:sldId id="2103"/>
            <p14:sldId id="3286"/>
            <p14:sldId id="2340"/>
            <p14:sldId id="1371"/>
            <p14:sldId id="3287"/>
            <p14:sldId id="2303"/>
            <p14:sldId id="1372"/>
            <p14:sldId id="1963"/>
            <p14:sldId id="3106"/>
            <p14:sldId id="3012"/>
            <p14:sldId id="2909"/>
            <p14:sldId id="3084"/>
            <p14:sldId id="2893"/>
            <p14:sldId id="1193"/>
            <p14:sldId id="3078"/>
            <p14:sldId id="2047"/>
            <p14:sldId id="2048"/>
            <p14:sldId id="3256"/>
            <p14:sldId id="3291"/>
            <p14:sldId id="3292"/>
            <p14:sldId id="3293"/>
            <p14:sldId id="3267"/>
            <p14:sldId id="3294"/>
            <p14:sldId id="3295"/>
            <p14:sldId id="3296"/>
            <p14:sldId id="2887"/>
            <p14:sldId id="3275"/>
          </p14:sldIdLst>
        </p14:section>
        <p14:section name="Oddíl bez názvu" id="{316D5729-9E2D-43F0-9384-FDA3FB99E8BA}">
          <p14:sldIdLst/>
        </p14:section>
      </p14:sectionLst>
    </p:ext>
    <p:ext uri="{EFAFB233-063F-42B5-8137-9DF3F51BA10A}">
      <p15:sldGuideLst xmlns:p15="http://schemas.microsoft.com/office/powerpoint/2012/main">
        <p15:guide id="1" orient="horz" pos="123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selý Zdeněk Mgr." initials="KZM" lastIdx="4" clrIdx="0">
    <p:extLst>
      <p:ext uri="{19B8F6BF-5375-455C-9EA6-DF929625EA0E}">
        <p15:presenceInfo xmlns:p15="http://schemas.microsoft.com/office/powerpoint/2012/main" userId="S::kyselyz@mzcr.cz::e6a1abba-87fa-4d0d-8be7-ec655e9b7069" providerId="AD"/>
      </p:ext>
    </p:extLst>
  </p:cmAuthor>
  <p:cmAuthor id="2" name="Pecha, Ondrej" initials="PO" lastIdx="1" clrIdx="1">
    <p:extLst>
      <p:ext uri="{19B8F6BF-5375-455C-9EA6-DF929625EA0E}">
        <p15:presenceInfo xmlns:p15="http://schemas.microsoft.com/office/powerpoint/2012/main" userId="S-1-5-21-1963019325-3672000043-499209199-1282" providerId="AD"/>
      </p:ext>
    </p:extLst>
  </p:cmAuthor>
  <p:cmAuthor id="3" name="Kotěšovec Tomáš Mgr." initials="KTM" lastIdx="1" clrIdx="2">
    <p:extLst>
      <p:ext uri="{19B8F6BF-5375-455C-9EA6-DF929625EA0E}">
        <p15:presenceInfo xmlns:p15="http://schemas.microsoft.com/office/powerpoint/2012/main" userId="S::kotesovect@mzcr.cz::d774d533-624b-4658-8cce-4b4b9cb6d4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D61"/>
    <a:srgbClr val="D9E2F3"/>
    <a:srgbClr val="0099FF"/>
    <a:srgbClr val="CFDEED"/>
    <a:srgbClr val="4472C4"/>
    <a:srgbClr val="3399FF"/>
    <a:srgbClr val="F2F2F2"/>
    <a:srgbClr val="66CCFF"/>
    <a:srgbClr val="00FF00"/>
    <a:srgbClr val="D31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Styl s motivem 2 – zvýraznění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řední styl 3 – zvýraznění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Střední sty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Střední styl 1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4C1A8A3-306A-4EB7-A6B1-4F7E0EB9C5D6}" styleName="Střední styl 3 – zvýraznění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E9639D4-E3E2-4D34-9284-5A2195B3D0D7}" styleName="Světlý sty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Světlý styl 3 – zvýraznění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Světlý styl 3 – zvýraznění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Tmavý styl 1 – zvýraznění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83" autoAdjust="0"/>
    <p:restoredTop sz="90767" autoAdjust="0"/>
  </p:normalViewPr>
  <p:slideViewPr>
    <p:cSldViewPr snapToGrid="0">
      <p:cViewPr varScale="1">
        <p:scale>
          <a:sx n="60" d="100"/>
          <a:sy n="60" d="100"/>
        </p:scale>
        <p:origin x="428" y="56"/>
      </p:cViewPr>
      <p:guideLst>
        <p:guide orient="horz" pos="1230"/>
        <p:guide pos="3840"/>
      </p:guideLst>
    </p:cSldViewPr>
  </p:slideViewPr>
  <p:notesTextViewPr>
    <p:cViewPr>
      <p:scale>
        <a:sx n="3" d="2"/>
        <a:sy n="3" d="2"/>
      </p:scale>
      <p:origin x="0" y="0"/>
    </p:cViewPr>
  </p:notesTextViewPr>
  <p:sorterViewPr>
    <p:cViewPr>
      <p:scale>
        <a:sx n="150" d="100"/>
        <a:sy n="150" d="100"/>
      </p:scale>
      <p:origin x="0" y="-105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pa02.uzis.cz\users\jannj\Data\COVID\denn&#237;%20reporty\Grafy_ChytraKarantena.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pa02.uzis.cz\users\jannj\Data\COVID\denn&#237;%20reporty\Grafy_ChytraKaranten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GRAFY_K!$A$3</c:f>
              <c:strCache>
                <c:ptCount val="1"/>
                <c:pt idx="0">
                  <c:v>CZ010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GRAFY_K!$B$3:$O$3</c:f>
              <c:numCache>
                <c:formatCode>General</c:formatCode>
                <c:ptCount val="14"/>
                <c:pt idx="0">
                  <c:v>370</c:v>
                </c:pt>
                <c:pt idx="1">
                  <c:v>298</c:v>
                </c:pt>
                <c:pt idx="2">
                  <c:v>369</c:v>
                </c:pt>
                <c:pt idx="3">
                  <c:v>246</c:v>
                </c:pt>
                <c:pt idx="4">
                  <c:v>140</c:v>
                </c:pt>
                <c:pt idx="5">
                  <c:v>303</c:v>
                </c:pt>
                <c:pt idx="6">
                  <c:v>400</c:v>
                </c:pt>
                <c:pt idx="7">
                  <c:v>399</c:v>
                </c:pt>
                <c:pt idx="8">
                  <c:v>498</c:v>
                </c:pt>
                <c:pt idx="9">
                  <c:v>413</c:v>
                </c:pt>
                <c:pt idx="10">
                  <c:v>353</c:v>
                </c:pt>
                <c:pt idx="11">
                  <c:v>144</c:v>
                </c:pt>
                <c:pt idx="12">
                  <c:v>335</c:v>
                </c:pt>
                <c:pt idx="13">
                  <c:v>550</c:v>
                </c:pt>
              </c:numCache>
            </c:numRef>
          </c:val>
          <c:extLst>
            <c:ext xmlns:c16="http://schemas.microsoft.com/office/drawing/2014/chart" uri="{C3380CC4-5D6E-409C-BE32-E72D297353CC}">
              <c16:uniqueId val="{00000000-8E81-4343-88AD-B40EE873FB88}"/>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 nových případů</a:t>
                </a:r>
              </a:p>
            </c:rich>
          </c:tx>
          <c:layout>
            <c:manualLayout>
              <c:xMode val="edge"/>
              <c:yMode val="edge"/>
              <c:x val="2.0440097838862019E-2"/>
              <c:y val="6.861681483821471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GRAFY_K!$A$8</c:f>
              <c:strCache>
                <c:ptCount val="1"/>
                <c:pt idx="0">
                  <c:v>CZ042</c:v>
                </c:pt>
              </c:strCache>
            </c:strRef>
          </c:tx>
          <c:spPr>
            <a:solidFill>
              <a:srgbClr val="C000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4F4-4BCE-A1CC-979C3D4DA67F}"/>
                </c:ext>
              </c:extLst>
            </c:dLbl>
            <c:dLbl>
              <c:idx val="3"/>
              <c:delete val="1"/>
              <c:extLst>
                <c:ext xmlns:c15="http://schemas.microsoft.com/office/drawing/2012/chart" uri="{CE6537A1-D6FC-4f65-9D91-7224C49458BB}"/>
                <c:ext xmlns:c16="http://schemas.microsoft.com/office/drawing/2014/chart" uri="{C3380CC4-5D6E-409C-BE32-E72D297353CC}">
                  <c16:uniqueId val="{00000001-E4F4-4BCE-A1CC-979C3D4DA6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GRAFY_K!$B$8:$O$8</c:f>
              <c:numCache>
                <c:formatCode>General</c:formatCode>
                <c:ptCount val="14"/>
                <c:pt idx="0">
                  <c:v>444</c:v>
                </c:pt>
                <c:pt idx="1">
                  <c:v>225</c:v>
                </c:pt>
                <c:pt idx="2">
                  <c:v>345</c:v>
                </c:pt>
                <c:pt idx="3">
                  <c:v>227</c:v>
                </c:pt>
                <c:pt idx="4">
                  <c:v>91</c:v>
                </c:pt>
                <c:pt idx="5">
                  <c:v>226</c:v>
                </c:pt>
                <c:pt idx="6">
                  <c:v>345</c:v>
                </c:pt>
                <c:pt idx="7">
                  <c:v>387</c:v>
                </c:pt>
                <c:pt idx="8">
                  <c:v>389</c:v>
                </c:pt>
                <c:pt idx="9">
                  <c:v>328</c:v>
                </c:pt>
                <c:pt idx="10">
                  <c:v>448</c:v>
                </c:pt>
                <c:pt idx="11">
                  <c:v>16</c:v>
                </c:pt>
                <c:pt idx="12">
                  <c:v>274</c:v>
                </c:pt>
                <c:pt idx="13">
                  <c:v>381</c:v>
                </c:pt>
              </c:numCache>
            </c:numRef>
          </c:val>
          <c:extLst>
            <c:ext xmlns:c16="http://schemas.microsoft.com/office/drawing/2014/chart" uri="{C3380CC4-5D6E-409C-BE32-E72D297353CC}">
              <c16:uniqueId val="{00000002-E4F4-4BCE-A1CC-979C3D4DA67F}"/>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 nových případů</a:t>
                </a:r>
              </a:p>
            </c:rich>
          </c:tx>
          <c:layout>
            <c:manualLayout>
              <c:xMode val="edge"/>
              <c:yMode val="edge"/>
              <c:x val="2.3244062103009266E-3"/>
              <c:y val="4.422074858415260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GRAFY_K!$A$9</c:f>
              <c:strCache>
                <c:ptCount val="1"/>
                <c:pt idx="0">
                  <c:v>CZ051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GRAFY_K!$B$9:$O$9</c:f>
              <c:numCache>
                <c:formatCode>General</c:formatCode>
                <c:ptCount val="14"/>
                <c:pt idx="0">
                  <c:v>182</c:v>
                </c:pt>
                <c:pt idx="1">
                  <c:v>182</c:v>
                </c:pt>
                <c:pt idx="2">
                  <c:v>217</c:v>
                </c:pt>
                <c:pt idx="3">
                  <c:v>152</c:v>
                </c:pt>
                <c:pt idx="4">
                  <c:v>42</c:v>
                </c:pt>
                <c:pt idx="5">
                  <c:v>197</c:v>
                </c:pt>
                <c:pt idx="6">
                  <c:v>234</c:v>
                </c:pt>
                <c:pt idx="7">
                  <c:v>162</c:v>
                </c:pt>
                <c:pt idx="8">
                  <c:v>281</c:v>
                </c:pt>
                <c:pt idx="9">
                  <c:v>260</c:v>
                </c:pt>
                <c:pt idx="10">
                  <c:v>143</c:v>
                </c:pt>
                <c:pt idx="11">
                  <c:v>42</c:v>
                </c:pt>
                <c:pt idx="12">
                  <c:v>245</c:v>
                </c:pt>
                <c:pt idx="13">
                  <c:v>303</c:v>
                </c:pt>
              </c:numCache>
            </c:numRef>
          </c:val>
          <c:extLst>
            <c:ext xmlns:c16="http://schemas.microsoft.com/office/drawing/2014/chart" uri="{C3380CC4-5D6E-409C-BE32-E72D297353CC}">
              <c16:uniqueId val="{00000000-DD2D-4716-BF36-5AEBCC160DE1}"/>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a:t>
                </a:r>
                <a:r>
                  <a:rPr lang="cs-CZ" baseline="0" dirty="0"/>
                  <a:t> nových případů</a:t>
                </a:r>
                <a:endParaRPr lang="cs-CZ" dirty="0"/>
              </a:p>
            </c:rich>
          </c:tx>
          <c:layout>
            <c:manualLayout>
              <c:xMode val="edge"/>
              <c:yMode val="edge"/>
              <c:x val="1.1548957029149931E-2"/>
              <c:y val="4.738538227584155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GRAFY_K!$A$10</c:f>
              <c:strCache>
                <c:ptCount val="1"/>
                <c:pt idx="0">
                  <c:v>CZ052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GRAFY_K!$B$10:$O$10</c:f>
              <c:numCache>
                <c:formatCode>General</c:formatCode>
                <c:ptCount val="14"/>
                <c:pt idx="0">
                  <c:v>281</c:v>
                </c:pt>
                <c:pt idx="1">
                  <c:v>266</c:v>
                </c:pt>
                <c:pt idx="2">
                  <c:v>225</c:v>
                </c:pt>
                <c:pt idx="3">
                  <c:v>154</c:v>
                </c:pt>
                <c:pt idx="4">
                  <c:v>109</c:v>
                </c:pt>
                <c:pt idx="5">
                  <c:v>203</c:v>
                </c:pt>
                <c:pt idx="6">
                  <c:v>240</c:v>
                </c:pt>
                <c:pt idx="7">
                  <c:v>236</c:v>
                </c:pt>
                <c:pt idx="8">
                  <c:v>215</c:v>
                </c:pt>
                <c:pt idx="9">
                  <c:v>225</c:v>
                </c:pt>
                <c:pt idx="10">
                  <c:v>224</c:v>
                </c:pt>
                <c:pt idx="11">
                  <c:v>92</c:v>
                </c:pt>
                <c:pt idx="12">
                  <c:v>164</c:v>
                </c:pt>
                <c:pt idx="13">
                  <c:v>369</c:v>
                </c:pt>
              </c:numCache>
            </c:numRef>
          </c:val>
          <c:extLst>
            <c:ext xmlns:c16="http://schemas.microsoft.com/office/drawing/2014/chart" uri="{C3380CC4-5D6E-409C-BE32-E72D297353CC}">
              <c16:uniqueId val="{00000000-3E12-4F56-A151-B017ECFF8F89}"/>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 nových případů</a:t>
                </a:r>
              </a:p>
            </c:rich>
          </c:tx>
          <c:layout>
            <c:manualLayout>
              <c:xMode val="edge"/>
              <c:yMode val="edge"/>
              <c:x val="1.5434027777777777E-2"/>
              <c:y val="4.3096740790798532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800" b="1"/>
              <a:t>Porovnání</a:t>
            </a:r>
            <a:r>
              <a:rPr lang="cs-CZ" sz="1800" b="1" baseline="0"/>
              <a:t> počtu pozitivních v rizikové skupině 65 v HKK </a:t>
            </a:r>
            <a:endParaRPr lang="cs-CZ" sz="1800" b="1"/>
          </a:p>
        </c:rich>
      </c:tx>
      <c:layout>
        <c:manualLayout>
          <c:xMode val="edge"/>
          <c:yMode val="edge"/>
          <c:x val="9.4611606151111985E-2"/>
          <c:y val="1.32422709973411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8.9027288674342842E-2"/>
          <c:y val="0.16090520243776865"/>
          <c:w val="0.80527479239920052"/>
          <c:h val="0.66023184076081898"/>
        </c:manualLayout>
      </c:layout>
      <c:barChart>
        <c:barDir val="col"/>
        <c:grouping val="clustered"/>
        <c:varyColors val="0"/>
        <c:ser>
          <c:idx val="2"/>
          <c:order val="0"/>
          <c:tx>
            <c:strRef>
              <c:f>'HK 65 +'!$C$2</c:f>
              <c:strCache>
                <c:ptCount val="1"/>
                <c:pt idx="0">
                  <c:v>POZITIVNÍ 65</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0-F35B-4538-8F4A-16BA05ACFA14}"/>
              </c:ext>
            </c:extLst>
          </c:dPt>
          <c:dLbls>
            <c:dLbl>
              <c:idx val="0"/>
              <c:layout>
                <c:manualLayout>
                  <c:x val="-6.6318996557591225E-3"/>
                  <c:y val="1.86096757044117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5B-4538-8F4A-16BA05ACFA14}"/>
                </c:ext>
              </c:extLst>
            </c:dLbl>
            <c:dLbl>
              <c:idx val="1"/>
              <c:layout>
                <c:manualLayout>
                  <c:x val="-1.7198855168229599E-5"/>
                  <c:y val="5.1747793726741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5B-4538-8F4A-16BA05ACFA14}"/>
                </c:ext>
              </c:extLst>
            </c:dLbl>
            <c:dLbl>
              <c:idx val="2"/>
              <c:layout>
                <c:manualLayout>
                  <c:x val="-5.3179282237961464E-5"/>
                  <c:y val="5.346262626262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5B-4538-8F4A-16BA05ACFA14}"/>
                </c:ext>
              </c:extLst>
            </c:dLbl>
            <c:dLbl>
              <c:idx val="3"/>
              <c:layout>
                <c:manualLayout>
                  <c:x val="-2.7332462839130033E-3"/>
                  <c:y val="4.94919723551302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5B-4538-8F4A-16BA05ACFA14}"/>
                </c:ext>
              </c:extLst>
            </c:dLbl>
            <c:dLbl>
              <c:idx val="4"/>
              <c:layout>
                <c:manualLayout>
                  <c:x val="1.8971497909492526E-4"/>
                  <c:y val="4.0907602339181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5B-4538-8F4A-16BA05ACFA14}"/>
                </c:ext>
              </c:extLst>
            </c:dLbl>
            <c:dLbl>
              <c:idx val="5"/>
              <c:layout>
                <c:manualLayout>
                  <c:x val="-1.3211464144871339E-3"/>
                  <c:y val="3.099627857522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5B-4538-8F4A-16BA05ACFA14}"/>
                </c:ext>
              </c:extLst>
            </c:dLbl>
            <c:dLbl>
              <c:idx val="6"/>
              <c:layout>
                <c:manualLayout>
                  <c:x val="0"/>
                  <c:y val="7.15619351408825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5B-4538-8F4A-16BA05ACFA14}"/>
                </c:ext>
              </c:extLst>
            </c:dLbl>
            <c:dLbl>
              <c:idx val="7"/>
              <c:layout>
                <c:manualLayout>
                  <c:x val="-1.3572323560057506E-3"/>
                  <c:y val="3.43578947368421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5B-4538-8F4A-16BA05ACFA14}"/>
                </c:ext>
              </c:extLst>
            </c:dLbl>
            <c:dLbl>
              <c:idx val="8"/>
              <c:layout>
                <c:manualLayout>
                  <c:x val="-1.340033500837521E-3"/>
                  <c:y val="8.34875066454013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5B-4538-8F4A-16BA05ACFA14}"/>
                </c:ext>
              </c:extLst>
            </c:dLbl>
            <c:dLbl>
              <c:idx val="9"/>
              <c:layout>
                <c:manualLayout>
                  <c:x val="-2.680067001675091E-3"/>
                  <c:y val="5.22632642211589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5B-4538-8F4A-16BA05ACFA14}"/>
                </c:ext>
              </c:extLst>
            </c:dLbl>
            <c:dLbl>
              <c:idx val="10"/>
              <c:layout>
                <c:manualLayout>
                  <c:x val="-1.3932127830755315E-3"/>
                  <c:y val="4.0475491759702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5B-4538-8F4A-16BA05ACFA14}"/>
                </c:ext>
              </c:extLst>
            </c:dLbl>
            <c:dLbl>
              <c:idx val="11"/>
              <c:layout>
                <c:manualLayout>
                  <c:x val="1.4983051741598738E-5"/>
                  <c:y val="1.84208399787331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5B-4538-8F4A-16BA05ACFA14}"/>
                </c:ext>
              </c:extLst>
            </c:dLbl>
            <c:dLbl>
              <c:idx val="12"/>
              <c:layout>
                <c:manualLayout>
                  <c:x val="-1.4464975797622796E-3"/>
                  <c:y val="-1.0001148325358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5B-4538-8F4A-16BA05ACFA14}"/>
                </c:ext>
              </c:extLst>
            </c:dLbl>
            <c:dLbl>
              <c:idx val="13"/>
              <c:layout>
                <c:manualLayout>
                  <c:x val="-1.3572323560057506E-3"/>
                  <c:y val="5.1888995215310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5B-4538-8F4A-16BA05ACFA14}"/>
                </c:ext>
              </c:extLst>
            </c:dLbl>
            <c:dLbl>
              <c:idx val="14"/>
              <c:layout>
                <c:manualLayout>
                  <c:x val="-4.0201005025125632E-3"/>
                  <c:y val="5.53901116427432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5B-4538-8F4A-16BA05ACFA14}"/>
                </c:ext>
              </c:extLst>
            </c:dLbl>
            <c:dLbl>
              <c:idx val="15"/>
              <c:layout>
                <c:manualLayout>
                  <c:x val="-2.680067001675042E-3"/>
                  <c:y val="5.42298777246137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35B-4538-8F4A-16BA05ACFA14}"/>
                </c:ext>
              </c:extLst>
            </c:dLbl>
            <c:dLbl>
              <c:idx val="16"/>
              <c:layout>
                <c:manualLayout>
                  <c:x val="0"/>
                  <c:y val="3.57375863902179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35B-4538-8F4A-16BA05ACFA14}"/>
                </c:ext>
              </c:extLst>
            </c:dLbl>
            <c:dLbl>
              <c:idx val="17"/>
              <c:layout>
                <c:manualLayout>
                  <c:x val="-9.8267988194566374E-17"/>
                  <c:y val="5.2998192450822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5B-4538-8F4A-16BA05ACFA14}"/>
                </c:ext>
              </c:extLst>
            </c:dLbl>
            <c:dLbl>
              <c:idx val="18"/>
              <c:layout>
                <c:manualLayout>
                  <c:x val="-9.8267988194566374E-17"/>
                  <c:y val="5.56248803827751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35B-4538-8F4A-16BA05ACFA14}"/>
                </c:ext>
              </c:extLst>
            </c:dLbl>
            <c:dLbl>
              <c:idx val="19"/>
              <c:layout>
                <c:manualLayout>
                  <c:x val="-9.8267988194566374E-17"/>
                  <c:y val="5.49682083997873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35B-4538-8F4A-16BA05ACFA14}"/>
                </c:ext>
              </c:extLst>
            </c:dLbl>
            <c:dLbl>
              <c:idx val="20"/>
              <c:layout>
                <c:manualLayout>
                  <c:x val="1.3400335008374228E-3"/>
                  <c:y val="3.87572567783094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35B-4538-8F4A-16BA05ACFA14}"/>
                </c:ext>
              </c:extLst>
            </c:dLbl>
            <c:dLbl>
              <c:idx val="21"/>
              <c:layout>
                <c:manualLayout>
                  <c:x val="0"/>
                  <c:y val="3.9857947900051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35B-4538-8F4A-16BA05ACFA14}"/>
                </c:ext>
              </c:extLst>
            </c:dLbl>
            <c:dLbl>
              <c:idx val="22"/>
              <c:layout>
                <c:manualLayout>
                  <c:x val="-1.340033500837521E-3"/>
                  <c:y val="6.14345560871868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35B-4538-8F4A-16BA05ACFA14}"/>
                </c:ext>
              </c:extLst>
            </c:dLbl>
            <c:dLbl>
              <c:idx val="23"/>
              <c:layout>
                <c:manualLayout>
                  <c:x val="-9.8267988194566374E-17"/>
                  <c:y val="-2.32948431685273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35B-4538-8F4A-16BA05ACFA14}"/>
                </c:ext>
              </c:extLst>
            </c:dLbl>
            <c:dLbl>
              <c:idx val="24"/>
              <c:layout>
                <c:manualLayout>
                  <c:x val="-2.68006700167514E-3"/>
                  <c:y val="2.0341520467836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35B-4538-8F4A-16BA05ACFA14}"/>
                </c:ext>
              </c:extLst>
            </c:dLbl>
            <c:dLbl>
              <c:idx val="25"/>
              <c:layout>
                <c:manualLayout>
                  <c:x val="0"/>
                  <c:y val="6.43963849016480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35B-4538-8F4A-16BA05ACFA14}"/>
                </c:ext>
              </c:extLst>
            </c:dLbl>
            <c:dLbl>
              <c:idx val="26"/>
              <c:layout>
                <c:manualLayout>
                  <c:x val="-2.6800670016752385E-3"/>
                  <c:y val="6.4816586921850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35B-4538-8F4A-16BA05ACFA1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'HK 65 +'!$A$3:$A$30</c:f>
              <c:numCache>
                <c:formatCode>m/d/yyyy</c:formatCode>
                <c:ptCount val="28"/>
                <c:pt idx="0">
                  <c:v>44146</c:v>
                </c:pt>
                <c:pt idx="1">
                  <c:v>44147</c:v>
                </c:pt>
                <c:pt idx="2">
                  <c:v>44148</c:v>
                </c:pt>
                <c:pt idx="3">
                  <c:v>44149</c:v>
                </c:pt>
                <c:pt idx="4">
                  <c:v>44150</c:v>
                </c:pt>
                <c:pt idx="5">
                  <c:v>44151</c:v>
                </c:pt>
                <c:pt idx="6">
                  <c:v>44152</c:v>
                </c:pt>
                <c:pt idx="7">
                  <c:v>44153</c:v>
                </c:pt>
                <c:pt idx="8">
                  <c:v>44154</c:v>
                </c:pt>
                <c:pt idx="9">
                  <c:v>44155</c:v>
                </c:pt>
                <c:pt idx="10">
                  <c:v>44156</c:v>
                </c:pt>
                <c:pt idx="11">
                  <c:v>44157</c:v>
                </c:pt>
                <c:pt idx="12">
                  <c:v>44158</c:v>
                </c:pt>
                <c:pt idx="13">
                  <c:v>44159</c:v>
                </c:pt>
                <c:pt idx="14">
                  <c:v>44160</c:v>
                </c:pt>
                <c:pt idx="15">
                  <c:v>44161</c:v>
                </c:pt>
                <c:pt idx="16">
                  <c:v>44162</c:v>
                </c:pt>
                <c:pt idx="17">
                  <c:v>44163</c:v>
                </c:pt>
                <c:pt idx="18">
                  <c:v>44164</c:v>
                </c:pt>
                <c:pt idx="19">
                  <c:v>44165</c:v>
                </c:pt>
                <c:pt idx="20">
                  <c:v>44166</c:v>
                </c:pt>
                <c:pt idx="21">
                  <c:v>44167</c:v>
                </c:pt>
                <c:pt idx="22">
                  <c:v>44168</c:v>
                </c:pt>
                <c:pt idx="23">
                  <c:v>44169</c:v>
                </c:pt>
                <c:pt idx="24">
                  <c:v>44170</c:v>
                </c:pt>
                <c:pt idx="25">
                  <c:v>44171</c:v>
                </c:pt>
                <c:pt idx="26">
                  <c:v>44172</c:v>
                </c:pt>
                <c:pt idx="27">
                  <c:v>44173</c:v>
                </c:pt>
              </c:numCache>
            </c:numRef>
          </c:cat>
          <c:val>
            <c:numRef>
              <c:f>'HK 65 +'!$C$3:$C$30</c:f>
              <c:numCache>
                <c:formatCode>#,##0"   ";;\-"   "</c:formatCode>
                <c:ptCount val="28"/>
                <c:pt idx="0">
                  <c:v>195</c:v>
                </c:pt>
                <c:pt idx="1">
                  <c:v>115</c:v>
                </c:pt>
                <c:pt idx="2">
                  <c:v>81</c:v>
                </c:pt>
                <c:pt idx="3">
                  <c:v>77</c:v>
                </c:pt>
                <c:pt idx="4">
                  <c:v>20</c:v>
                </c:pt>
                <c:pt idx="5">
                  <c:v>113</c:v>
                </c:pt>
                <c:pt idx="6">
                  <c:v>69</c:v>
                </c:pt>
                <c:pt idx="7">
                  <c:v>63</c:v>
                </c:pt>
                <c:pt idx="8">
                  <c:v>61</c:v>
                </c:pt>
                <c:pt idx="9">
                  <c:v>77</c:v>
                </c:pt>
                <c:pt idx="10">
                  <c:v>38</c:v>
                </c:pt>
                <c:pt idx="11">
                  <c:v>19</c:v>
                </c:pt>
                <c:pt idx="12">
                  <c:v>104</c:v>
                </c:pt>
                <c:pt idx="13">
                  <c:v>76</c:v>
                </c:pt>
                <c:pt idx="14">
                  <c:v>58</c:v>
                </c:pt>
                <c:pt idx="15">
                  <c:v>68</c:v>
                </c:pt>
                <c:pt idx="16">
                  <c:v>52</c:v>
                </c:pt>
                <c:pt idx="17">
                  <c:v>34</c:v>
                </c:pt>
                <c:pt idx="18">
                  <c:v>23</c:v>
                </c:pt>
                <c:pt idx="19">
                  <c:v>24</c:v>
                </c:pt>
                <c:pt idx="20">
                  <c:v>51</c:v>
                </c:pt>
                <c:pt idx="21">
                  <c:v>51</c:v>
                </c:pt>
                <c:pt idx="22">
                  <c:v>67</c:v>
                </c:pt>
                <c:pt idx="23">
                  <c:v>33</c:v>
                </c:pt>
                <c:pt idx="24">
                  <c:v>34</c:v>
                </c:pt>
                <c:pt idx="25">
                  <c:v>15</c:v>
                </c:pt>
                <c:pt idx="26">
                  <c:v>37</c:v>
                </c:pt>
                <c:pt idx="27">
                  <c:v>72</c:v>
                </c:pt>
              </c:numCache>
            </c:numRef>
          </c:val>
          <c:extLst>
            <c:ext xmlns:c16="http://schemas.microsoft.com/office/drawing/2014/chart" uri="{C3380CC4-5D6E-409C-BE32-E72D297353CC}">
              <c16:uniqueId val="{0000001B-F35B-4538-8F4A-16BA05ACFA14}"/>
            </c:ext>
          </c:extLst>
        </c:ser>
        <c:ser>
          <c:idx val="3"/>
          <c:order val="1"/>
          <c:tx>
            <c:strRef>
              <c:f>'HK 65 +'!$B$2</c:f>
              <c:strCache>
                <c:ptCount val="1"/>
                <c:pt idx="0">
                  <c:v>POZITIVNÍ </c:v>
                </c:pt>
              </c:strCache>
            </c:strRef>
          </c:tx>
          <c:spPr>
            <a:solidFill>
              <a:schemeClr val="accent4"/>
            </a:solidFill>
            <a:ln>
              <a:noFill/>
            </a:ln>
            <a:effectLst/>
          </c:spPr>
          <c:invertIfNegative val="0"/>
          <c:dLbls>
            <c:dLbl>
              <c:idx val="0"/>
              <c:layout>
                <c:manualLayout>
                  <c:x val="-5.3179282237961464E-5"/>
                  <c:y val="4.7229346092503991E-3"/>
                </c:manualLayout>
              </c:layout>
              <c:tx>
                <c:rich>
                  <a:bodyPr/>
                  <a:lstStyle/>
                  <a:p>
                    <a:fld id="{CC936716-D2D3-4AF4-82C2-267FA052EF6F}"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F35B-4538-8F4A-16BA05ACFA14}"/>
                </c:ext>
              </c:extLst>
            </c:dLbl>
            <c:dLbl>
              <c:idx val="1"/>
              <c:layout>
                <c:manualLayout>
                  <c:x val="-1.3894142629156279E-3"/>
                  <c:y val="2.8219883040936067E-3"/>
                </c:manualLayout>
              </c:layout>
              <c:tx>
                <c:rich>
                  <a:bodyPr/>
                  <a:lstStyle/>
                  <a:p>
                    <a:fld id="{1E36E481-4788-42C9-B72B-D23C6D5841C8}"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F35B-4538-8F4A-16BA05ACFA14}"/>
                </c:ext>
              </c:extLst>
            </c:dLbl>
            <c:dLbl>
              <c:idx val="2"/>
              <c:layout>
                <c:manualLayout>
                  <c:x val="1.2144713066645563E-4"/>
                  <c:y val="4.9565124933545193E-3"/>
                </c:manualLayout>
              </c:layout>
              <c:tx>
                <c:rich>
                  <a:bodyPr/>
                  <a:lstStyle/>
                  <a:p>
                    <a:fld id="{CBB83669-5AED-428F-A3EA-F7E6DB4F7A74}"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35B-4538-8F4A-16BA05ACFA14}"/>
                </c:ext>
              </c:extLst>
            </c:dLbl>
            <c:dLbl>
              <c:idx val="3"/>
              <c:layout>
                <c:manualLayout>
                  <c:x val="2.626887719437056E-3"/>
                  <c:y val="-5.4839425837320571E-2"/>
                </c:manualLayout>
              </c:layout>
              <c:tx>
                <c:rich>
                  <a:bodyPr/>
                  <a:lstStyle/>
                  <a:p>
                    <a:fld id="{BC79330D-C24D-4943-9572-FDB4EDE942FE}"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35B-4538-8F4A-16BA05ACFA14}"/>
                </c:ext>
              </c:extLst>
            </c:dLbl>
            <c:dLbl>
              <c:idx val="4"/>
              <c:layout>
                <c:manualLayout>
                  <c:x val="-1.4786794866722308E-3"/>
                  <c:y val="5.6142052099946837E-3"/>
                </c:manualLayout>
              </c:layout>
              <c:tx>
                <c:rich>
                  <a:bodyPr/>
                  <a:lstStyle/>
                  <a:p>
                    <a:fld id="{ADEC416E-E155-49CA-8BF9-57CC778C3679}"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35B-4538-8F4A-16BA05ACFA14}"/>
                </c:ext>
              </c:extLst>
            </c:dLbl>
            <c:dLbl>
              <c:idx val="5"/>
              <c:layout>
                <c:manualLayout>
                  <c:x val="3.79852015985439E-6"/>
                  <c:y val="3.6385752259436468E-3"/>
                </c:manualLayout>
              </c:layout>
              <c:tx>
                <c:rich>
                  <a:bodyPr/>
                  <a:lstStyle/>
                  <a:p>
                    <a:fld id="{18108D5A-7643-4BE7-A4FA-B736281FEC0C}"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5B-4538-8F4A-16BA05ACFA14}"/>
                </c:ext>
              </c:extLst>
            </c:dLbl>
            <c:dLbl>
              <c:idx val="6"/>
              <c:layout>
                <c:manualLayout>
                  <c:x val="2.6268877194370803E-3"/>
                  <c:y val="-7.7514853801169598E-2"/>
                </c:manualLayout>
              </c:layout>
              <c:tx>
                <c:rich>
                  <a:bodyPr/>
                  <a:lstStyle/>
                  <a:p>
                    <a:fld id="{6CBD08FE-9D0F-45A2-AD51-45C65B90C4DF}"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35B-4538-8F4A-16BA05ACFA14}"/>
                </c:ext>
              </c:extLst>
            </c:dLbl>
            <c:dLbl>
              <c:idx val="7"/>
              <c:layout>
                <c:manualLayout>
                  <c:x val="-5.637320460570569E-3"/>
                  <c:y val="-8.8034364699627859E-2"/>
                </c:manualLayout>
              </c:layout>
              <c:tx>
                <c:rich>
                  <a:bodyPr/>
                  <a:lstStyle/>
                  <a:p>
                    <a:fld id="{8F66ADE6-4671-436C-9D44-7B5D605C41D4}"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35B-4538-8F4A-16BA05ACFA14}"/>
                </c:ext>
              </c:extLst>
            </c:dLbl>
            <c:dLbl>
              <c:idx val="8"/>
              <c:layout>
                <c:manualLayout>
                  <c:x val="-5.534760416254501E-3"/>
                  <c:y val="-0.12385020733652313"/>
                </c:manualLayout>
              </c:layout>
              <c:tx>
                <c:rich>
                  <a:bodyPr/>
                  <a:lstStyle/>
                  <a:p>
                    <a:fld id="{B7D03A14-8F51-41D4-A04C-916DA5FEB147}"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35B-4538-8F4A-16BA05ACFA14}"/>
                </c:ext>
              </c:extLst>
            </c:dLbl>
            <c:dLbl>
              <c:idx val="9"/>
              <c:layout>
                <c:manualLayout>
                  <c:x val="-6.6851844524460063E-3"/>
                  <c:y val="-0.14746556087187665"/>
                </c:manualLayout>
              </c:layout>
              <c:tx>
                <c:rich>
                  <a:bodyPr/>
                  <a:lstStyle/>
                  <a:p>
                    <a:fld id="{C6877487-F4D0-4ADD-9F11-F24F415E3456}"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F35B-4538-8F4A-16BA05ACFA14}"/>
                </c:ext>
              </c:extLst>
            </c:dLbl>
            <c:dLbl>
              <c:idx val="10"/>
              <c:layout>
                <c:manualLayout>
                  <c:x val="-1.7462641290446622E-4"/>
                  <c:y val="-5.0412844231791681E-2"/>
                </c:manualLayout>
              </c:layout>
              <c:tx>
                <c:rich>
                  <a:bodyPr/>
                  <a:lstStyle/>
                  <a:p>
                    <a:fld id="{E0174505-A835-4834-B3CD-4C4EF9D1BBF8}"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35B-4538-8F4A-16BA05ACFA14}"/>
                </c:ext>
              </c:extLst>
            </c:dLbl>
            <c:dLbl>
              <c:idx val="11"/>
              <c:layout>
                <c:manualLayout>
                  <c:x val="-3.9518326540841173E-3"/>
                  <c:y val="8.6073365231259975E-3"/>
                </c:manualLayout>
              </c:layout>
              <c:tx>
                <c:rich>
                  <a:bodyPr/>
                  <a:lstStyle/>
                  <a:p>
                    <a:fld id="{68D27C50-AD31-4303-8B27-3829E2FA5913}"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35B-4538-8F4A-16BA05ACFA14}"/>
                </c:ext>
              </c:extLst>
            </c:dLbl>
            <c:dLbl>
              <c:idx val="12"/>
              <c:layout>
                <c:manualLayout>
                  <c:x val="-4.0543926984001367E-3"/>
                  <c:y val="-6.5081977671451352E-2"/>
                </c:manualLayout>
              </c:layout>
              <c:tx>
                <c:rich>
                  <a:bodyPr/>
                  <a:lstStyle/>
                  <a:p>
                    <a:fld id="{E25FB273-6E7A-43D7-B8E3-66BFA5984AF6}"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F35B-4538-8F4A-16BA05ACFA14}"/>
                </c:ext>
              </c:extLst>
            </c:dLbl>
            <c:dLbl>
              <c:idx val="13"/>
              <c:layout>
                <c:manualLayout>
                  <c:x val="-2.6117991532465475E-3"/>
                  <c:y val="-2.3486060606060608E-2"/>
                </c:manualLayout>
              </c:layout>
              <c:tx>
                <c:rich>
                  <a:bodyPr/>
                  <a:lstStyle/>
                  <a:p>
                    <a:fld id="{05F04B1D-79B1-49B7-828F-9991FB5FB4EA}"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F35B-4538-8F4A-16BA05ACFA14}"/>
                </c:ext>
              </c:extLst>
            </c:dLbl>
            <c:dLbl>
              <c:idx val="14"/>
              <c:layout>
                <c:manualLayout>
                  <c:x val="-2.680067001675042E-3"/>
                  <c:y val="-4.5995959595959597E-2"/>
                </c:manualLayout>
              </c:layout>
              <c:tx>
                <c:rich>
                  <a:bodyPr/>
                  <a:lstStyle/>
                  <a:p>
                    <a:fld id="{F61A2F8E-F090-4717-90B4-CB41B2174A68}"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F35B-4538-8F4A-16BA05ACFA14}"/>
                </c:ext>
              </c:extLst>
            </c:dLbl>
            <c:dLbl>
              <c:idx val="15"/>
              <c:layout>
                <c:manualLayout>
                  <c:x val="-2.680067001675042E-3"/>
                  <c:y val="-8.7319851143009039E-2"/>
                </c:manualLayout>
              </c:layout>
              <c:tx>
                <c:rich>
                  <a:bodyPr/>
                  <a:lstStyle/>
                  <a:p>
                    <a:fld id="{CE7820F1-7BD9-4843-9A1C-5E2AF01B2BC4}"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F35B-4538-8F4A-16BA05ACFA14}"/>
                </c:ext>
              </c:extLst>
            </c:dLbl>
            <c:dLbl>
              <c:idx val="16"/>
              <c:layout>
                <c:manualLayout>
                  <c:x val="6.7001675041876048E-3"/>
                  <c:y val="-0.1061976395534291"/>
                </c:manualLayout>
              </c:layout>
              <c:tx>
                <c:rich>
                  <a:bodyPr/>
                  <a:lstStyle/>
                  <a:p>
                    <a:fld id="{978CB950-EC4D-4534-AA0D-8271D464CC26}"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F35B-4538-8F4A-16BA05ACFA14}"/>
                </c:ext>
              </c:extLst>
            </c:dLbl>
            <c:dLbl>
              <c:idx val="17"/>
              <c:layout>
                <c:manualLayout>
                  <c:x val="-9.8267988194566374E-17"/>
                  <c:y val="9.7752259436462044E-4"/>
                </c:manualLayout>
              </c:layout>
              <c:tx>
                <c:rich>
                  <a:bodyPr/>
                  <a:lstStyle/>
                  <a:p>
                    <a:fld id="{81207A70-7D0F-41EF-A20F-1BF09B5A6CE4}"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F35B-4538-8F4A-16BA05ACFA14}"/>
                </c:ext>
              </c:extLst>
            </c:dLbl>
            <c:dLbl>
              <c:idx val="18"/>
              <c:layout>
                <c:manualLayout>
                  <c:x val="-9.8267988194566374E-17"/>
                  <c:y val="-2.7830643274853881E-2"/>
                </c:manualLayout>
              </c:layout>
              <c:tx>
                <c:rich>
                  <a:bodyPr/>
                  <a:lstStyle/>
                  <a:p>
                    <a:fld id="{50649A7C-3C33-4E1B-B33F-2257DD777A53}"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F35B-4538-8F4A-16BA05ACFA14}"/>
                </c:ext>
              </c:extLst>
            </c:dLbl>
            <c:dLbl>
              <c:idx val="19"/>
              <c:layout>
                <c:manualLayout>
                  <c:x val="-1.340033500837521E-3"/>
                  <c:y val="-4.1055438596491231E-2"/>
                </c:manualLayout>
              </c:layout>
              <c:tx>
                <c:rich>
                  <a:bodyPr/>
                  <a:lstStyle/>
                  <a:p>
                    <a:fld id="{9B62CC77-8F3D-4DDB-95DF-768E95369892}"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F35B-4538-8F4A-16BA05ACFA14}"/>
                </c:ext>
              </c:extLst>
            </c:dLbl>
            <c:dLbl>
              <c:idx val="20"/>
              <c:layout>
                <c:manualLayout>
                  <c:x val="-8.0402010050252236E-3"/>
                  <c:y val="-9.8433939393939476E-2"/>
                </c:manualLayout>
              </c:layout>
              <c:tx>
                <c:rich>
                  <a:bodyPr/>
                  <a:lstStyle/>
                  <a:p>
                    <a:fld id="{3394778A-F99F-44B5-88FE-9E3A97385D92}"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F35B-4538-8F4A-16BA05ACFA14}"/>
                </c:ext>
              </c:extLst>
            </c:dLbl>
            <c:dLbl>
              <c:idx val="21"/>
              <c:layout>
                <c:manualLayout>
                  <c:x val="-1.2060301507537688E-2"/>
                  <c:y val="-7.8891653375863902E-2"/>
                </c:manualLayout>
              </c:layout>
              <c:tx>
                <c:rich>
                  <a:bodyPr/>
                  <a:lstStyle/>
                  <a:p>
                    <a:fld id="{0DF1624F-4E21-4B00-B2E9-9DE281BBF842}"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F35B-4538-8F4A-16BA05ACFA14}"/>
                </c:ext>
              </c:extLst>
            </c:dLbl>
            <c:dLbl>
              <c:idx val="22"/>
              <c:layout>
                <c:manualLayout>
                  <c:x val="-1.340033500837521E-3"/>
                  <c:y val="1.4980967570441255E-3"/>
                </c:manualLayout>
              </c:layout>
              <c:tx>
                <c:rich>
                  <a:bodyPr/>
                  <a:lstStyle/>
                  <a:p>
                    <a:fld id="{FD33D3CF-93D8-4EA1-9200-048AD9462AE2}"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F35B-4538-8F4A-16BA05ACFA14}"/>
                </c:ext>
              </c:extLst>
            </c:dLbl>
            <c:dLbl>
              <c:idx val="23"/>
              <c:layout>
                <c:manualLayout>
                  <c:x val="5.360134003350084E-3"/>
                  <c:y val="-2.7621052631579741E-3"/>
                </c:manualLayout>
              </c:layout>
              <c:tx>
                <c:rich>
                  <a:bodyPr/>
                  <a:lstStyle/>
                  <a:p>
                    <a:fld id="{3BD8008B-3AFD-4569-B66B-69F2C27FFE41}"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F35B-4538-8F4A-16BA05ACFA14}"/>
                </c:ext>
              </c:extLst>
            </c:dLbl>
            <c:dLbl>
              <c:idx val="24"/>
              <c:layout>
                <c:manualLayout>
                  <c:x val="1.340033500837521E-3"/>
                  <c:y val="3.9206379585326953E-3"/>
                </c:manualLayout>
              </c:layout>
              <c:tx>
                <c:rich>
                  <a:bodyPr/>
                  <a:lstStyle/>
                  <a:p>
                    <a:fld id="{B29BB62B-1E0F-4D8C-94E4-50A7BB812D59}"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F35B-4538-8F4A-16BA05ACFA14}"/>
                </c:ext>
              </c:extLst>
            </c:dLbl>
            <c:dLbl>
              <c:idx val="25"/>
              <c:layout>
                <c:manualLayout>
                  <c:x val="0"/>
                  <c:y val="6.3869005847952427E-3"/>
                </c:manualLayout>
              </c:layout>
              <c:tx>
                <c:rich>
                  <a:bodyPr/>
                  <a:lstStyle/>
                  <a:p>
                    <a:fld id="{5A15C14C-28FF-4AA9-B389-170BDAC46ADE}"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F35B-4538-8F4A-16BA05ACFA14}"/>
                </c:ext>
              </c:extLst>
            </c:dLbl>
            <c:dLbl>
              <c:idx val="26"/>
              <c:layout>
                <c:manualLayout>
                  <c:x val="9.8267988194566374E-17"/>
                  <c:y val="6.4816586921848498E-3"/>
                </c:manualLayout>
              </c:layout>
              <c:tx>
                <c:rich>
                  <a:bodyPr/>
                  <a:lstStyle/>
                  <a:p>
                    <a:fld id="{7798CD97-83A0-4C30-A768-946400E0FFBA}" type="CELLRANGE">
                      <a:rPr lang="en-US"/>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F35B-4538-8F4A-16BA05ACFA14}"/>
                </c:ext>
              </c:extLst>
            </c:dLbl>
            <c:dLbl>
              <c:idx val="27"/>
              <c:tx>
                <c:rich>
                  <a:bodyPr/>
                  <a:lstStyle/>
                  <a:p>
                    <a:fld id="{1A815DB9-5736-4ABD-8323-45B2CA4BC97C}" type="CELLRANGE">
                      <a:rPr lang="cs-CZ"/>
                      <a:pPr/>
                      <a:t>[OBLAST BUNĚK]</a:t>
                    </a:fld>
                    <a:endParaRPr lang="cs-CZ"/>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F35B-4538-8F4A-16BA05ACFA1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cs-CZ"/>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'HK 65 +'!$A$3:$A$30</c:f>
              <c:numCache>
                <c:formatCode>m/d/yyyy</c:formatCode>
                <c:ptCount val="28"/>
                <c:pt idx="0">
                  <c:v>44146</c:v>
                </c:pt>
                <c:pt idx="1">
                  <c:v>44147</c:v>
                </c:pt>
                <c:pt idx="2">
                  <c:v>44148</c:v>
                </c:pt>
                <c:pt idx="3">
                  <c:v>44149</c:v>
                </c:pt>
                <c:pt idx="4">
                  <c:v>44150</c:v>
                </c:pt>
                <c:pt idx="5">
                  <c:v>44151</c:v>
                </c:pt>
                <c:pt idx="6">
                  <c:v>44152</c:v>
                </c:pt>
                <c:pt idx="7">
                  <c:v>44153</c:v>
                </c:pt>
                <c:pt idx="8">
                  <c:v>44154</c:v>
                </c:pt>
                <c:pt idx="9">
                  <c:v>44155</c:v>
                </c:pt>
                <c:pt idx="10">
                  <c:v>44156</c:v>
                </c:pt>
                <c:pt idx="11">
                  <c:v>44157</c:v>
                </c:pt>
                <c:pt idx="12">
                  <c:v>44158</c:v>
                </c:pt>
                <c:pt idx="13">
                  <c:v>44159</c:v>
                </c:pt>
                <c:pt idx="14">
                  <c:v>44160</c:v>
                </c:pt>
                <c:pt idx="15">
                  <c:v>44161</c:v>
                </c:pt>
                <c:pt idx="16">
                  <c:v>44162</c:v>
                </c:pt>
                <c:pt idx="17">
                  <c:v>44163</c:v>
                </c:pt>
                <c:pt idx="18">
                  <c:v>44164</c:v>
                </c:pt>
                <c:pt idx="19">
                  <c:v>44165</c:v>
                </c:pt>
                <c:pt idx="20">
                  <c:v>44166</c:v>
                </c:pt>
                <c:pt idx="21">
                  <c:v>44167</c:v>
                </c:pt>
                <c:pt idx="22">
                  <c:v>44168</c:v>
                </c:pt>
                <c:pt idx="23">
                  <c:v>44169</c:v>
                </c:pt>
                <c:pt idx="24">
                  <c:v>44170</c:v>
                </c:pt>
                <c:pt idx="25">
                  <c:v>44171</c:v>
                </c:pt>
                <c:pt idx="26">
                  <c:v>44172</c:v>
                </c:pt>
                <c:pt idx="27">
                  <c:v>44173</c:v>
                </c:pt>
              </c:numCache>
            </c:numRef>
          </c:cat>
          <c:val>
            <c:numRef>
              <c:f>'HK 65 +'!$B$3:$B$30</c:f>
              <c:numCache>
                <c:formatCode>#,##0"   ";;\-"   "</c:formatCode>
                <c:ptCount val="28"/>
                <c:pt idx="0">
                  <c:v>571</c:v>
                </c:pt>
                <c:pt idx="1">
                  <c:v>401</c:v>
                </c:pt>
                <c:pt idx="2">
                  <c:v>339</c:v>
                </c:pt>
                <c:pt idx="3">
                  <c:v>312</c:v>
                </c:pt>
                <c:pt idx="4">
                  <c:v>93</c:v>
                </c:pt>
                <c:pt idx="5">
                  <c:v>296</c:v>
                </c:pt>
                <c:pt idx="6">
                  <c:v>302</c:v>
                </c:pt>
                <c:pt idx="7">
                  <c:v>265</c:v>
                </c:pt>
                <c:pt idx="8">
                  <c:v>263</c:v>
                </c:pt>
                <c:pt idx="9">
                  <c:v>276</c:v>
                </c:pt>
                <c:pt idx="10">
                  <c:v>228</c:v>
                </c:pt>
                <c:pt idx="11">
                  <c:v>91</c:v>
                </c:pt>
                <c:pt idx="12">
                  <c:v>356</c:v>
                </c:pt>
                <c:pt idx="13">
                  <c:v>328</c:v>
                </c:pt>
                <c:pt idx="14">
                  <c:v>281</c:v>
                </c:pt>
                <c:pt idx="15">
                  <c:v>266</c:v>
                </c:pt>
                <c:pt idx="16">
                  <c:v>225</c:v>
                </c:pt>
                <c:pt idx="17">
                  <c:v>154</c:v>
                </c:pt>
                <c:pt idx="18">
                  <c:v>109</c:v>
                </c:pt>
                <c:pt idx="19">
                  <c:v>203</c:v>
                </c:pt>
                <c:pt idx="20">
                  <c:v>240</c:v>
                </c:pt>
                <c:pt idx="21">
                  <c:v>236</c:v>
                </c:pt>
                <c:pt idx="22">
                  <c:v>215</c:v>
                </c:pt>
                <c:pt idx="23">
                  <c:v>225</c:v>
                </c:pt>
                <c:pt idx="24">
                  <c:v>224</c:v>
                </c:pt>
                <c:pt idx="25">
                  <c:v>92</c:v>
                </c:pt>
                <c:pt idx="26">
                  <c:v>164</c:v>
                </c:pt>
                <c:pt idx="27">
                  <c:v>369</c:v>
                </c:pt>
              </c:numCache>
            </c:numRef>
          </c:val>
          <c:extLst>
            <c:ext xmlns:c15="http://schemas.microsoft.com/office/drawing/2012/chart" uri="{02D57815-91ED-43cb-92C2-25804820EDAC}">
              <c15:datalabelsRange>
                <c15:f>'HK 65 +'!$B$3:$B$30</c15:f>
                <c15:dlblRangeCache>
                  <c:ptCount val="28"/>
                  <c:pt idx="0">
                    <c:v>571   </c:v>
                  </c:pt>
                  <c:pt idx="1">
                    <c:v>401   </c:v>
                  </c:pt>
                  <c:pt idx="2">
                    <c:v>339   </c:v>
                  </c:pt>
                  <c:pt idx="3">
                    <c:v>312   </c:v>
                  </c:pt>
                  <c:pt idx="4">
                    <c:v>93   </c:v>
                  </c:pt>
                  <c:pt idx="5">
                    <c:v>296   </c:v>
                  </c:pt>
                  <c:pt idx="6">
                    <c:v>302   </c:v>
                  </c:pt>
                  <c:pt idx="7">
                    <c:v>265   </c:v>
                  </c:pt>
                  <c:pt idx="8">
                    <c:v>263   </c:v>
                  </c:pt>
                  <c:pt idx="9">
                    <c:v>276   </c:v>
                  </c:pt>
                  <c:pt idx="10">
                    <c:v>228   </c:v>
                  </c:pt>
                  <c:pt idx="11">
                    <c:v>91   </c:v>
                  </c:pt>
                  <c:pt idx="12">
                    <c:v>356   </c:v>
                  </c:pt>
                  <c:pt idx="13">
                    <c:v>328   </c:v>
                  </c:pt>
                  <c:pt idx="14">
                    <c:v>281   </c:v>
                  </c:pt>
                  <c:pt idx="15">
                    <c:v>266   </c:v>
                  </c:pt>
                  <c:pt idx="16">
                    <c:v>225   </c:v>
                  </c:pt>
                  <c:pt idx="17">
                    <c:v>154   </c:v>
                  </c:pt>
                  <c:pt idx="18">
                    <c:v>109   </c:v>
                  </c:pt>
                  <c:pt idx="19">
                    <c:v>203   </c:v>
                  </c:pt>
                  <c:pt idx="20">
                    <c:v>240   </c:v>
                  </c:pt>
                  <c:pt idx="21">
                    <c:v>236   </c:v>
                  </c:pt>
                  <c:pt idx="22">
                    <c:v>215   </c:v>
                  </c:pt>
                  <c:pt idx="23">
                    <c:v>225   </c:v>
                  </c:pt>
                  <c:pt idx="24">
                    <c:v>224   </c:v>
                  </c:pt>
                  <c:pt idx="25">
                    <c:v>92   </c:v>
                  </c:pt>
                  <c:pt idx="26">
                    <c:v>164   </c:v>
                  </c:pt>
                  <c:pt idx="27">
                    <c:v>369   </c:v>
                  </c:pt>
                </c15:dlblRangeCache>
              </c15:datalabelsRange>
            </c:ext>
            <c:ext xmlns:c16="http://schemas.microsoft.com/office/drawing/2014/chart" uri="{C3380CC4-5D6E-409C-BE32-E72D297353CC}">
              <c16:uniqueId val="{00000038-F35B-4538-8F4A-16BA05ACFA14}"/>
            </c:ext>
          </c:extLst>
        </c:ser>
        <c:dLbls>
          <c:showLegendKey val="0"/>
          <c:showVal val="0"/>
          <c:showCatName val="0"/>
          <c:showSerName val="0"/>
          <c:showPercent val="0"/>
          <c:showBubbleSize val="0"/>
        </c:dLbls>
        <c:gapWidth val="86"/>
        <c:axId val="465593880"/>
        <c:axId val="465590744"/>
      </c:barChart>
      <c:lineChart>
        <c:grouping val="standard"/>
        <c:varyColors val="0"/>
        <c:ser>
          <c:idx val="0"/>
          <c:order val="2"/>
          <c:tx>
            <c:strRef>
              <c:f>'HK 65 +'!$E$2</c:f>
              <c:strCache>
                <c:ptCount val="1"/>
                <c:pt idx="0">
                  <c:v>PODÍL 65+</c:v>
                </c:pt>
              </c:strCache>
            </c:strRef>
          </c:tx>
          <c:spPr>
            <a:ln w="28575" cap="rnd">
              <a:solidFill>
                <a:srgbClr val="5B9BD5">
                  <a:lumMod val="50000"/>
                </a:srgbClr>
              </a:solidFill>
              <a:round/>
            </a:ln>
            <a:effectLst/>
          </c:spPr>
          <c:marker>
            <c:symbol val="none"/>
          </c:marker>
          <c:dLbls>
            <c:dLbl>
              <c:idx val="0"/>
              <c:layout>
                <c:manualLayout>
                  <c:x val="-3.7934132605283638E-2"/>
                  <c:y val="-2.1715768208399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35B-4538-8F4A-16BA05ACFA14}"/>
                </c:ext>
              </c:extLst>
            </c:dLbl>
            <c:dLbl>
              <c:idx val="1"/>
              <c:layout>
                <c:manualLayout>
                  <c:x val="-3.5219667893272147E-2"/>
                  <c:y val="4.959370547581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F35B-4538-8F4A-16BA05ACFA14}"/>
                </c:ext>
              </c:extLst>
            </c:dLbl>
            <c:dLbl>
              <c:idx val="2"/>
              <c:layout>
                <c:manualLayout>
                  <c:x val="-3.2573998601933551E-2"/>
                  <c:y val="2.1594811270600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F35B-4538-8F4A-16BA05ACFA14}"/>
                </c:ext>
              </c:extLst>
            </c:dLbl>
            <c:dLbl>
              <c:idx val="3"/>
              <c:layout>
                <c:manualLayout>
                  <c:x val="-2.5908334322531267E-2"/>
                  <c:y val="-1.9590430622009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F35B-4538-8F4A-16BA05ACFA14}"/>
                </c:ext>
              </c:extLst>
            </c:dLbl>
            <c:dLbl>
              <c:idx val="4"/>
              <c:layout>
                <c:manualLayout>
                  <c:x val="-3.2864163336366846E-2"/>
                  <c:y val="2.148882509303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F35B-4538-8F4A-16BA05ACFA14}"/>
                </c:ext>
              </c:extLst>
            </c:dLbl>
            <c:dLbl>
              <c:idx val="5"/>
              <c:layout>
                <c:manualLayout>
                  <c:x val="-3.2574038341823278E-2"/>
                  <c:y val="-2.6484541994682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F35B-4538-8F4A-16BA05ACFA14}"/>
                </c:ext>
              </c:extLst>
            </c:dLbl>
            <c:dLbl>
              <c:idx val="6"/>
              <c:layout>
                <c:manualLayout>
                  <c:x val="-3.407367546393384E-2"/>
                  <c:y val="3.2357597022860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F35B-4538-8F4A-16BA05ACFA14}"/>
                </c:ext>
              </c:extLst>
            </c:dLbl>
            <c:dLbl>
              <c:idx val="7"/>
              <c:layout>
                <c:manualLayout>
                  <c:x val="-3.1340429180020841E-2"/>
                  <c:y val="-2.1733460925039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F35B-4538-8F4A-16BA05ACFA14}"/>
                </c:ext>
              </c:extLst>
            </c:dLbl>
            <c:dLbl>
              <c:idx val="8"/>
              <c:layout>
                <c:manualLayout>
                  <c:x val="-3.1807436130785162E-2"/>
                  <c:y val="2.5899755449229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F35B-4538-8F4A-16BA05ACFA14}"/>
                </c:ext>
              </c:extLst>
            </c:dLbl>
            <c:dLbl>
              <c:idx val="9"/>
              <c:layout>
                <c:manualLayout>
                  <c:x val="-3.1376409607090573E-2"/>
                  <c:y val="-1.5251802232854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F35B-4538-8F4A-16BA05ACFA14}"/>
                </c:ext>
              </c:extLst>
            </c:dLbl>
            <c:dLbl>
              <c:idx val="10"/>
              <c:layout>
                <c:manualLayout>
                  <c:x val="-3.2733641963096319E-2"/>
                  <c:y val="1.9288293460925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F35B-4538-8F4A-16BA05ACFA14}"/>
                </c:ext>
              </c:extLst>
            </c:dLbl>
            <c:dLbl>
              <c:idx val="11"/>
              <c:layout>
                <c:manualLayout>
                  <c:x val="-2.7350400295440554E-2"/>
                  <c:y val="2.3609399255714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F35B-4538-8F4A-16BA05ACFA14}"/>
                </c:ext>
              </c:extLst>
            </c:dLbl>
            <c:dLbl>
              <c:idx val="12"/>
              <c:layout>
                <c:manualLayout>
                  <c:x val="-3.2830293198274837E-2"/>
                  <c:y val="-1.745879851143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F35B-4538-8F4A-16BA05ACFA14}"/>
                </c:ext>
              </c:extLst>
            </c:dLbl>
            <c:dLbl>
              <c:idx val="13"/>
              <c:layout>
                <c:manualLayout>
                  <c:x val="-3.5254065603608595E-2"/>
                  <c:y val="2.7883886459137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F35B-4538-8F4A-16BA05ACFA14}"/>
                </c:ext>
              </c:extLst>
            </c:dLbl>
            <c:dLbl>
              <c:idx val="14"/>
              <c:layout>
                <c:manualLayout>
                  <c:x val="-3.6180904522613161E-2"/>
                  <c:y val="3.4549352542663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F35B-4538-8F4A-16BA05ACFA14}"/>
                </c:ext>
              </c:extLst>
            </c:dLbl>
            <c:dLbl>
              <c:idx val="15"/>
              <c:layout>
                <c:manualLayout>
                  <c:x val="-2.6800670016750516E-2"/>
                  <c:y val="3.2996406166932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F35B-4538-8F4A-16BA05ACFA14}"/>
                </c:ext>
              </c:extLst>
            </c:dLbl>
            <c:dLbl>
              <c:idx val="16"/>
              <c:layout>
                <c:manualLayout>
                  <c:x val="-3.2160804020100506E-2"/>
                  <c:y val="3.2887922104827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F35B-4538-8F4A-16BA05ACFA14}"/>
                </c:ext>
              </c:extLst>
            </c:dLbl>
            <c:dLbl>
              <c:idx val="17"/>
              <c:layout>
                <c:manualLayout>
                  <c:x val="-3.2160804020100603E-2"/>
                  <c:y val="3.9422519509476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F35B-4538-8F4A-16BA05ACFA14}"/>
                </c:ext>
              </c:extLst>
            </c:dLbl>
            <c:dLbl>
              <c:idx val="18"/>
              <c:layout>
                <c:manualLayout>
                  <c:x val="-4.154103852596315E-2"/>
                  <c:y val="6.4100372142477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F35B-4538-8F4A-16BA05ACFA14}"/>
                </c:ext>
              </c:extLst>
            </c:dLbl>
            <c:dLbl>
              <c:idx val="19"/>
              <c:layout>
                <c:manualLayout>
                  <c:x val="-3.0820770519263081E-2"/>
                  <c:y val="2.6714471026049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F35B-4538-8F4A-16BA05ACFA14}"/>
                </c:ext>
              </c:extLst>
            </c:dLbl>
            <c:dLbl>
              <c:idx val="20"/>
              <c:layout>
                <c:manualLayout>
                  <c:x val="-2.6800670016750419E-2"/>
                  <c:y val="8.244312599681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F35B-4538-8F4A-16BA05ACFA14}"/>
                </c:ext>
              </c:extLst>
            </c:dLbl>
            <c:dLbl>
              <c:idx val="21"/>
              <c:layout>
                <c:manualLayout>
                  <c:x val="-2.8140703517588038E-2"/>
                  <c:y val="1.7531440723019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F35B-4538-8F4A-16BA05ACFA14}"/>
                </c:ext>
              </c:extLst>
            </c:dLbl>
            <c:dLbl>
              <c:idx val="22"/>
              <c:layout>
                <c:manualLayout>
                  <c:x val="-3.6180904522613161E-2"/>
                  <c:y val="-2.35687400318979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F35B-4538-8F4A-16BA05ACFA14}"/>
                </c:ext>
              </c:extLst>
            </c:dLbl>
            <c:dLbl>
              <c:idx val="23"/>
              <c:layout>
                <c:manualLayout>
                  <c:x val="-3.350083752093802E-2"/>
                  <c:y val="3.6929803296119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F35B-4538-8F4A-16BA05ACFA14}"/>
                </c:ext>
              </c:extLst>
            </c:dLbl>
            <c:dLbl>
              <c:idx val="24"/>
              <c:layout>
                <c:manualLayout>
                  <c:x val="-3.350083752093802E-2"/>
                  <c:y val="2.6010931759706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F35B-4538-8F4A-16BA05ACFA14}"/>
                </c:ext>
              </c:extLst>
            </c:dLbl>
            <c:dLbl>
              <c:idx val="25"/>
              <c:layout>
                <c:manualLayout>
                  <c:x val="-2.9480728999241083E-2"/>
                  <c:y val="2.3865945651625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F35B-4538-8F4A-16BA05ACFA14}"/>
                </c:ext>
              </c:extLst>
            </c:dLbl>
            <c:dLbl>
              <c:idx val="26"/>
              <c:layout>
                <c:manualLayout>
                  <c:x val="-3.2160804020100506E-2"/>
                  <c:y val="-2.1605528973950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F35B-4538-8F4A-16BA05ACFA14}"/>
                </c:ext>
              </c:extLst>
            </c:dLbl>
            <c:dLbl>
              <c:idx val="27"/>
              <c:layout>
                <c:manualLayout>
                  <c:x val="-2.3384866938362704E-2"/>
                  <c:y val="1.9744765650533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F35B-4538-8F4A-16BA05ACFA1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50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'HK 65 +'!$A$3:$A$30</c:f>
              <c:numCache>
                <c:formatCode>m/d/yyyy</c:formatCode>
                <c:ptCount val="28"/>
                <c:pt idx="0">
                  <c:v>44146</c:v>
                </c:pt>
                <c:pt idx="1">
                  <c:v>44147</c:v>
                </c:pt>
                <c:pt idx="2">
                  <c:v>44148</c:v>
                </c:pt>
                <c:pt idx="3">
                  <c:v>44149</c:v>
                </c:pt>
                <c:pt idx="4">
                  <c:v>44150</c:v>
                </c:pt>
                <c:pt idx="5">
                  <c:v>44151</c:v>
                </c:pt>
                <c:pt idx="6">
                  <c:v>44152</c:v>
                </c:pt>
                <c:pt idx="7">
                  <c:v>44153</c:v>
                </c:pt>
                <c:pt idx="8">
                  <c:v>44154</c:v>
                </c:pt>
                <c:pt idx="9">
                  <c:v>44155</c:v>
                </c:pt>
                <c:pt idx="10">
                  <c:v>44156</c:v>
                </c:pt>
                <c:pt idx="11">
                  <c:v>44157</c:v>
                </c:pt>
                <c:pt idx="12">
                  <c:v>44158</c:v>
                </c:pt>
                <c:pt idx="13">
                  <c:v>44159</c:v>
                </c:pt>
                <c:pt idx="14">
                  <c:v>44160</c:v>
                </c:pt>
                <c:pt idx="15">
                  <c:v>44161</c:v>
                </c:pt>
                <c:pt idx="16">
                  <c:v>44162</c:v>
                </c:pt>
                <c:pt idx="17">
                  <c:v>44163</c:v>
                </c:pt>
                <c:pt idx="18">
                  <c:v>44164</c:v>
                </c:pt>
                <c:pt idx="19">
                  <c:v>44165</c:v>
                </c:pt>
                <c:pt idx="20">
                  <c:v>44166</c:v>
                </c:pt>
                <c:pt idx="21">
                  <c:v>44167</c:v>
                </c:pt>
                <c:pt idx="22">
                  <c:v>44168</c:v>
                </c:pt>
                <c:pt idx="23">
                  <c:v>44169</c:v>
                </c:pt>
                <c:pt idx="24">
                  <c:v>44170</c:v>
                </c:pt>
                <c:pt idx="25">
                  <c:v>44171</c:v>
                </c:pt>
                <c:pt idx="26">
                  <c:v>44172</c:v>
                </c:pt>
                <c:pt idx="27">
                  <c:v>44173</c:v>
                </c:pt>
              </c:numCache>
            </c:numRef>
          </c:cat>
          <c:val>
            <c:numRef>
              <c:f>'HK 65 +'!$E$3:$E$30</c:f>
              <c:numCache>
                <c:formatCode>0.0%"    ";\-"   "</c:formatCode>
                <c:ptCount val="28"/>
                <c:pt idx="0">
                  <c:v>0.34150612959719789</c:v>
                </c:pt>
                <c:pt idx="1">
                  <c:v>0.28678304239401498</c:v>
                </c:pt>
                <c:pt idx="2">
                  <c:v>0.23893805309734514</c:v>
                </c:pt>
                <c:pt idx="3">
                  <c:v>0.24679487179487181</c:v>
                </c:pt>
                <c:pt idx="4">
                  <c:v>0.21505376344086022</c:v>
                </c:pt>
                <c:pt idx="5">
                  <c:v>0.38175675675675674</c:v>
                </c:pt>
                <c:pt idx="6">
                  <c:v>0.22847682119205298</c:v>
                </c:pt>
                <c:pt idx="7">
                  <c:v>0.23773584905660378</c:v>
                </c:pt>
                <c:pt idx="8">
                  <c:v>0.23193916349809887</c:v>
                </c:pt>
                <c:pt idx="9">
                  <c:v>0.27898550724637683</c:v>
                </c:pt>
                <c:pt idx="10">
                  <c:v>0.16666666666666666</c:v>
                </c:pt>
                <c:pt idx="11">
                  <c:v>0.2087912087912088</c:v>
                </c:pt>
                <c:pt idx="12">
                  <c:v>0.29213483146067415</c:v>
                </c:pt>
                <c:pt idx="13">
                  <c:v>0.23170731707317074</c:v>
                </c:pt>
                <c:pt idx="14">
                  <c:v>0.20640569395017794</c:v>
                </c:pt>
                <c:pt idx="15">
                  <c:v>0.25563909774436089</c:v>
                </c:pt>
                <c:pt idx="16">
                  <c:v>0.2311111111111111</c:v>
                </c:pt>
                <c:pt idx="17">
                  <c:v>0.22077922077922077</c:v>
                </c:pt>
                <c:pt idx="18">
                  <c:v>0.21100917431192662</c:v>
                </c:pt>
                <c:pt idx="19">
                  <c:v>0.11822660098522167</c:v>
                </c:pt>
                <c:pt idx="20">
                  <c:v>0.21249999999999999</c:v>
                </c:pt>
                <c:pt idx="21">
                  <c:v>0.21610169491525424</c:v>
                </c:pt>
                <c:pt idx="22">
                  <c:v>0.3116279069767442</c:v>
                </c:pt>
                <c:pt idx="23">
                  <c:v>0.14666666666666667</c:v>
                </c:pt>
                <c:pt idx="24">
                  <c:v>0.15178571428571427</c:v>
                </c:pt>
                <c:pt idx="25">
                  <c:v>0.16304347826086957</c:v>
                </c:pt>
                <c:pt idx="26">
                  <c:v>0.22560975609756098</c:v>
                </c:pt>
                <c:pt idx="27">
                  <c:v>0.1951219512195122</c:v>
                </c:pt>
              </c:numCache>
            </c:numRef>
          </c:val>
          <c:smooth val="0"/>
          <c:extLst>
            <c:ext xmlns:c16="http://schemas.microsoft.com/office/drawing/2014/chart" uri="{C3380CC4-5D6E-409C-BE32-E72D297353CC}">
              <c16:uniqueId val="{00000054-F35B-4538-8F4A-16BA05ACFA14}"/>
            </c:ext>
          </c:extLst>
        </c:ser>
        <c:dLbls>
          <c:showLegendKey val="0"/>
          <c:showVal val="0"/>
          <c:showCatName val="0"/>
          <c:showSerName val="0"/>
          <c:showPercent val="0"/>
          <c:showBubbleSize val="0"/>
        </c:dLbls>
        <c:marker val="1"/>
        <c:smooth val="0"/>
        <c:axId val="195158576"/>
        <c:axId val="1972446927"/>
      </c:lineChart>
      <c:dateAx>
        <c:axId val="46559388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cs-CZ"/>
          </a:p>
        </c:txPr>
        <c:crossAx val="465590744"/>
        <c:crosses val="autoZero"/>
        <c:auto val="1"/>
        <c:lblOffset val="100"/>
        <c:baseTimeUnit val="days"/>
      </c:dateAx>
      <c:valAx>
        <c:axId val="46559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sz="1100" b="1"/>
                  <a:t>Počet pozitivních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quot;   &quot;;;\-&quot;   &quot;"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cs-CZ"/>
          </a:p>
        </c:txPr>
        <c:crossAx val="465593880"/>
        <c:crosses val="autoZero"/>
        <c:crossBetween val="between"/>
      </c:valAx>
      <c:valAx>
        <c:axId val="1972446927"/>
        <c:scaling>
          <c:orientation val="minMax"/>
        </c:scaling>
        <c:delete val="0"/>
        <c:axPos val="r"/>
        <c:numFmt formatCode="0.0%&quot;    &quot;;\-&quot;   &quot;"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5158576"/>
        <c:crosses val="max"/>
        <c:crossBetween val="between"/>
      </c:valAx>
      <c:dateAx>
        <c:axId val="195158576"/>
        <c:scaling>
          <c:orientation val="minMax"/>
        </c:scaling>
        <c:delete val="1"/>
        <c:axPos val="b"/>
        <c:numFmt formatCode="m/d/yyyy" sourceLinked="1"/>
        <c:majorTickMark val="out"/>
        <c:minorTickMark val="none"/>
        <c:tickLblPos val="nextTo"/>
        <c:crossAx val="1972446927"/>
        <c:crosses val="autoZero"/>
        <c:auto val="1"/>
        <c:lblOffset val="100"/>
        <c:baseTimeUnit val="days"/>
        <c:majorUnit val="1"/>
        <c:minorUnit val="1"/>
      </c:dateAx>
      <c:spPr>
        <a:noFill/>
        <a:ln>
          <a:noFill/>
        </a:ln>
        <a:effectLst/>
      </c:spPr>
    </c:plotArea>
    <c:legend>
      <c:legendPos val="b"/>
      <c:layout>
        <c:manualLayout>
          <c:xMode val="edge"/>
          <c:yMode val="edge"/>
          <c:x val="0.21588174769186266"/>
          <c:y val="9.0392514319656447E-2"/>
          <c:w val="0.3166157295664675"/>
          <c:h val="3.64595853269537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95203226987042E-2"/>
          <c:y val="7.7832696473933705E-2"/>
          <c:w val="0.87671985673549668"/>
          <c:h val="0.6109253817326048"/>
        </c:manualLayout>
      </c:layout>
      <c:barChart>
        <c:barDir val="col"/>
        <c:grouping val="stacked"/>
        <c:varyColors val="0"/>
        <c:ser>
          <c:idx val="0"/>
          <c:order val="0"/>
          <c:tx>
            <c:strRef>
              <c:f>GRAFY_K!$A$11</c:f>
              <c:strCache>
                <c:ptCount val="1"/>
                <c:pt idx="0">
                  <c:v>CZ053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GRAFY_K!$B$11:$O$11</c:f>
              <c:numCache>
                <c:formatCode>General</c:formatCode>
                <c:ptCount val="14"/>
                <c:pt idx="0">
                  <c:v>366</c:v>
                </c:pt>
                <c:pt idx="1">
                  <c:v>235</c:v>
                </c:pt>
                <c:pt idx="2">
                  <c:v>269</c:v>
                </c:pt>
                <c:pt idx="3">
                  <c:v>100</c:v>
                </c:pt>
                <c:pt idx="4">
                  <c:v>26</c:v>
                </c:pt>
                <c:pt idx="5">
                  <c:v>280</c:v>
                </c:pt>
                <c:pt idx="6">
                  <c:v>288</c:v>
                </c:pt>
                <c:pt idx="7">
                  <c:v>179</c:v>
                </c:pt>
                <c:pt idx="8">
                  <c:v>220</c:v>
                </c:pt>
                <c:pt idx="9">
                  <c:v>293</c:v>
                </c:pt>
                <c:pt idx="10">
                  <c:v>118</c:v>
                </c:pt>
                <c:pt idx="11">
                  <c:v>48</c:v>
                </c:pt>
                <c:pt idx="12">
                  <c:v>238</c:v>
                </c:pt>
                <c:pt idx="13">
                  <c:v>347</c:v>
                </c:pt>
              </c:numCache>
            </c:numRef>
          </c:val>
          <c:extLst>
            <c:ext xmlns:c16="http://schemas.microsoft.com/office/drawing/2014/chart" uri="{C3380CC4-5D6E-409C-BE32-E72D297353CC}">
              <c16:uniqueId val="{00000000-F4E1-45C7-A8D9-9C537EE4B970}"/>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a:t>
                </a:r>
                <a:r>
                  <a:rPr lang="cs-CZ" baseline="0" dirty="0"/>
                  <a:t> nových případů</a:t>
                </a:r>
                <a:endParaRPr lang="cs-CZ" dirty="0"/>
              </a:p>
            </c:rich>
          </c:tx>
          <c:layout>
            <c:manualLayout>
              <c:xMode val="edge"/>
              <c:yMode val="edge"/>
              <c:x val="1.4319408116097701E-2"/>
              <c:y val="5.325547690122314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GRAFY_K!$A$12</c:f>
              <c:strCache>
                <c:ptCount val="1"/>
                <c:pt idx="0">
                  <c:v>CZ063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GRAFY_K!$B$12:$O$12</c:f>
              <c:numCache>
                <c:formatCode>General</c:formatCode>
                <c:ptCount val="14"/>
                <c:pt idx="0">
                  <c:v>197</c:v>
                </c:pt>
                <c:pt idx="1">
                  <c:v>377</c:v>
                </c:pt>
                <c:pt idx="2">
                  <c:v>330</c:v>
                </c:pt>
                <c:pt idx="3">
                  <c:v>245</c:v>
                </c:pt>
                <c:pt idx="4">
                  <c:v>77</c:v>
                </c:pt>
                <c:pt idx="5">
                  <c:v>253</c:v>
                </c:pt>
                <c:pt idx="6">
                  <c:v>203</c:v>
                </c:pt>
                <c:pt idx="7">
                  <c:v>321</c:v>
                </c:pt>
                <c:pt idx="8">
                  <c:v>249</c:v>
                </c:pt>
                <c:pt idx="9">
                  <c:v>334</c:v>
                </c:pt>
                <c:pt idx="10">
                  <c:v>160</c:v>
                </c:pt>
                <c:pt idx="11">
                  <c:v>107</c:v>
                </c:pt>
                <c:pt idx="12">
                  <c:v>157</c:v>
                </c:pt>
                <c:pt idx="13">
                  <c:v>309</c:v>
                </c:pt>
              </c:numCache>
            </c:numRef>
          </c:val>
          <c:extLst>
            <c:ext xmlns:c16="http://schemas.microsoft.com/office/drawing/2014/chart" uri="{C3380CC4-5D6E-409C-BE32-E72D297353CC}">
              <c16:uniqueId val="{00000000-269F-432C-93F9-C3FA305B3EFE}"/>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 nových případů</a:t>
                </a:r>
              </a:p>
            </c:rich>
          </c:tx>
          <c:layout>
            <c:manualLayout>
              <c:xMode val="edge"/>
              <c:yMode val="edge"/>
              <c:x val="2.1479116210475043E-2"/>
              <c:y val="2.5751312277749194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GRAFY_K!$A$15</c:f>
              <c:strCache>
                <c:ptCount val="1"/>
                <c:pt idx="0">
                  <c:v>CZ072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GRAFY_K!$B$15:$O$15</c:f>
              <c:numCache>
                <c:formatCode>General</c:formatCode>
                <c:ptCount val="14"/>
                <c:pt idx="0">
                  <c:v>316</c:v>
                </c:pt>
                <c:pt idx="1">
                  <c:v>296</c:v>
                </c:pt>
                <c:pt idx="2">
                  <c:v>320</c:v>
                </c:pt>
                <c:pt idx="3">
                  <c:v>216</c:v>
                </c:pt>
                <c:pt idx="4">
                  <c:v>114</c:v>
                </c:pt>
                <c:pt idx="5">
                  <c:v>192</c:v>
                </c:pt>
                <c:pt idx="6">
                  <c:v>331</c:v>
                </c:pt>
                <c:pt idx="7">
                  <c:v>306</c:v>
                </c:pt>
                <c:pt idx="8">
                  <c:v>209</c:v>
                </c:pt>
                <c:pt idx="9">
                  <c:v>301</c:v>
                </c:pt>
                <c:pt idx="10">
                  <c:v>274</c:v>
                </c:pt>
                <c:pt idx="11">
                  <c:v>97</c:v>
                </c:pt>
                <c:pt idx="12">
                  <c:v>276</c:v>
                </c:pt>
                <c:pt idx="13">
                  <c:v>426</c:v>
                </c:pt>
              </c:numCache>
            </c:numRef>
          </c:val>
          <c:extLst>
            <c:ext xmlns:c16="http://schemas.microsoft.com/office/drawing/2014/chart" uri="{C3380CC4-5D6E-409C-BE32-E72D297353CC}">
              <c16:uniqueId val="{00000000-8EF7-4BBA-8D71-12FAB5CA1845}"/>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a:t>
                </a:r>
                <a:r>
                  <a:rPr lang="cs-CZ" baseline="0" dirty="0"/>
                  <a:t> nových případů</a:t>
                </a:r>
                <a:endParaRPr lang="cs-CZ"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096865211188"/>
          <c:y val="0.10786769195919381"/>
          <c:w val="0.862905761634297"/>
          <c:h val="0.76911867953812652"/>
        </c:manualLayout>
      </c:layout>
      <c:barChart>
        <c:barDir val="col"/>
        <c:grouping val="stacked"/>
        <c:varyColors val="0"/>
        <c:ser>
          <c:idx val="0"/>
          <c:order val="0"/>
          <c:tx>
            <c:strRef>
              <c:f>[1]Praha_grafy!$Q$1</c:f>
              <c:strCache>
                <c:ptCount val="1"/>
                <c:pt idx="0">
                  <c:v>#ODKAZ!</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Praha!$R$2:$R$12</c:f>
              <c:strCache>
                <c:ptCount val="11"/>
                <c:pt idx="0">
                  <c:v>Praha 1</c:v>
                </c:pt>
                <c:pt idx="1">
                  <c:v>Praha 2</c:v>
                </c:pt>
                <c:pt idx="2">
                  <c:v>Praha 3</c:v>
                </c:pt>
                <c:pt idx="3">
                  <c:v>Praha 4</c:v>
                </c:pt>
                <c:pt idx="4">
                  <c:v>Praha 5</c:v>
                </c:pt>
                <c:pt idx="5">
                  <c:v>Praha 6</c:v>
                </c:pt>
                <c:pt idx="6">
                  <c:v>Praha 7</c:v>
                </c:pt>
                <c:pt idx="7">
                  <c:v>Praha 8</c:v>
                </c:pt>
                <c:pt idx="8">
                  <c:v>Praha 9</c:v>
                </c:pt>
                <c:pt idx="9">
                  <c:v>Praha 10</c:v>
                </c:pt>
                <c:pt idx="10">
                  <c:v>neudáno</c:v>
                </c:pt>
              </c:strCache>
            </c:strRef>
          </c:cat>
          <c:val>
            <c:numRef>
              <c:f>Praha!$S$2:$S$12</c:f>
              <c:numCache>
                <c:formatCode>General</c:formatCode>
                <c:ptCount val="11"/>
                <c:pt idx="0">
                  <c:v>44</c:v>
                </c:pt>
                <c:pt idx="1">
                  <c:v>72</c:v>
                </c:pt>
                <c:pt idx="2">
                  <c:v>124</c:v>
                </c:pt>
                <c:pt idx="3">
                  <c:v>580</c:v>
                </c:pt>
                <c:pt idx="4">
                  <c:v>387</c:v>
                </c:pt>
                <c:pt idx="5">
                  <c:v>277</c:v>
                </c:pt>
                <c:pt idx="6">
                  <c:v>96</c:v>
                </c:pt>
                <c:pt idx="7">
                  <c:v>221</c:v>
                </c:pt>
                <c:pt idx="8">
                  <c:v>355</c:v>
                </c:pt>
                <c:pt idx="9">
                  <c:v>361</c:v>
                </c:pt>
                <c:pt idx="10">
                  <c:v>175</c:v>
                </c:pt>
              </c:numCache>
            </c:numRef>
          </c:val>
          <c:extLst>
            <c:ext xmlns:c16="http://schemas.microsoft.com/office/drawing/2014/chart" uri="{C3380CC4-5D6E-409C-BE32-E72D297353CC}">
              <c16:uniqueId val="{00000000-FA83-4AD0-B86D-52FD089ADF3F}"/>
            </c:ext>
          </c:extLst>
        </c:ser>
        <c:dLbls>
          <c:showLegendKey val="0"/>
          <c:showVal val="0"/>
          <c:showCatName val="0"/>
          <c:showSerName val="0"/>
          <c:showPercent val="0"/>
          <c:showBubbleSize val="0"/>
        </c:dLbls>
        <c:gapWidth val="55"/>
        <c:overlap val="100"/>
        <c:axId val="1533879776"/>
        <c:axId val="1793986880"/>
      </c:barChart>
      <c:catAx>
        <c:axId val="15338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Algn val="ctr"/>
        <c:lblOffset val="100"/>
        <c:tickLblSkip val="1"/>
        <c:noMultiLvlLbl val="0"/>
      </c:cat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cs-CZ" sz="1200" dirty="0"/>
                  <a:t>Počet nových případů</a:t>
                </a:r>
              </a:p>
            </c:rich>
          </c:tx>
          <c:layout>
            <c:manualLayout>
              <c:xMode val="edge"/>
              <c:yMode val="edge"/>
              <c:x val="5.1271274767268754E-3"/>
              <c:y val="0.3261140971877329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GRAFY_K!$A$4</c:f>
              <c:strCache>
                <c:ptCount val="1"/>
                <c:pt idx="0">
                  <c:v>CZ020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GRAFY_K!$B$4:$O$4</c:f>
              <c:numCache>
                <c:formatCode>General</c:formatCode>
                <c:ptCount val="14"/>
                <c:pt idx="0">
                  <c:v>610</c:v>
                </c:pt>
                <c:pt idx="1">
                  <c:v>621</c:v>
                </c:pt>
                <c:pt idx="2">
                  <c:v>539</c:v>
                </c:pt>
                <c:pt idx="3">
                  <c:v>356</c:v>
                </c:pt>
                <c:pt idx="4">
                  <c:v>96</c:v>
                </c:pt>
                <c:pt idx="5">
                  <c:v>398</c:v>
                </c:pt>
                <c:pt idx="6">
                  <c:v>840</c:v>
                </c:pt>
                <c:pt idx="7">
                  <c:v>484</c:v>
                </c:pt>
                <c:pt idx="8">
                  <c:v>628</c:v>
                </c:pt>
                <c:pt idx="9">
                  <c:v>579</c:v>
                </c:pt>
                <c:pt idx="10">
                  <c:v>423</c:v>
                </c:pt>
                <c:pt idx="11">
                  <c:v>151</c:v>
                </c:pt>
                <c:pt idx="12">
                  <c:v>594</c:v>
                </c:pt>
                <c:pt idx="13">
                  <c:v>886</c:v>
                </c:pt>
              </c:numCache>
            </c:numRef>
          </c:val>
          <c:extLst>
            <c:ext xmlns:c16="http://schemas.microsoft.com/office/drawing/2014/chart" uri="{C3380CC4-5D6E-409C-BE32-E72D297353CC}">
              <c16:uniqueId val="{00000000-A44B-4620-8C18-38624C139D24}"/>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a:t>
                </a:r>
                <a:r>
                  <a:rPr lang="cs-CZ" baseline="0" dirty="0"/>
                  <a:t> nových případů</a:t>
                </a:r>
                <a:endParaRPr lang="cs-CZ" dirty="0"/>
              </a:p>
            </c:rich>
          </c:tx>
          <c:layout>
            <c:manualLayout>
              <c:xMode val="edge"/>
              <c:yMode val="edge"/>
              <c:x val="2.8039163304944267E-2"/>
              <c:y val="1.996007984031936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GRAFY_K!$A$16</c:f>
              <c:strCache>
                <c:ptCount val="1"/>
                <c:pt idx="0">
                  <c:v>CZ080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GRAFY_K!$B$16:$O$16</c:f>
              <c:numCache>
                <c:formatCode>General</c:formatCode>
                <c:ptCount val="14"/>
                <c:pt idx="0">
                  <c:v>628</c:v>
                </c:pt>
                <c:pt idx="1">
                  <c:v>503</c:v>
                </c:pt>
                <c:pt idx="2">
                  <c:v>533</c:v>
                </c:pt>
                <c:pt idx="3">
                  <c:v>306</c:v>
                </c:pt>
                <c:pt idx="4">
                  <c:v>178</c:v>
                </c:pt>
                <c:pt idx="5">
                  <c:v>467</c:v>
                </c:pt>
                <c:pt idx="6">
                  <c:v>678</c:v>
                </c:pt>
                <c:pt idx="7">
                  <c:v>676</c:v>
                </c:pt>
                <c:pt idx="8">
                  <c:v>650</c:v>
                </c:pt>
                <c:pt idx="9">
                  <c:v>619</c:v>
                </c:pt>
                <c:pt idx="10">
                  <c:v>383</c:v>
                </c:pt>
                <c:pt idx="11">
                  <c:v>194</c:v>
                </c:pt>
                <c:pt idx="12">
                  <c:v>572</c:v>
                </c:pt>
                <c:pt idx="13">
                  <c:v>943</c:v>
                </c:pt>
              </c:numCache>
            </c:numRef>
          </c:val>
          <c:extLst>
            <c:ext xmlns:c16="http://schemas.microsoft.com/office/drawing/2014/chart" uri="{C3380CC4-5D6E-409C-BE32-E72D297353CC}">
              <c16:uniqueId val="{00000000-4384-4882-9426-A73723A99520}"/>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a:t>
                </a:r>
                <a:r>
                  <a:rPr lang="cs-CZ" baseline="0" dirty="0"/>
                  <a:t> nových případů</a:t>
                </a:r>
                <a:endParaRPr lang="cs-CZ" dirty="0"/>
              </a:p>
            </c:rich>
          </c:tx>
          <c:layout>
            <c:manualLayout>
              <c:xMode val="edge"/>
              <c:yMode val="edge"/>
              <c:x val="1.5667680679508546E-2"/>
              <c:y val="9.4640500277897319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GRAFY_K!$A$13</c:f>
              <c:strCache>
                <c:ptCount val="1"/>
                <c:pt idx="0">
                  <c:v>CZ064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GRAFY_K!$B$13:$O$13</c:f>
              <c:numCache>
                <c:formatCode>General</c:formatCode>
                <c:ptCount val="14"/>
                <c:pt idx="0">
                  <c:v>469</c:v>
                </c:pt>
                <c:pt idx="1">
                  <c:v>365</c:v>
                </c:pt>
                <c:pt idx="2">
                  <c:v>489</c:v>
                </c:pt>
                <c:pt idx="3">
                  <c:v>239</c:v>
                </c:pt>
                <c:pt idx="4">
                  <c:v>134</c:v>
                </c:pt>
                <c:pt idx="5">
                  <c:v>370</c:v>
                </c:pt>
                <c:pt idx="6">
                  <c:v>578</c:v>
                </c:pt>
                <c:pt idx="7">
                  <c:v>441</c:v>
                </c:pt>
                <c:pt idx="8">
                  <c:v>459</c:v>
                </c:pt>
                <c:pt idx="9">
                  <c:v>424</c:v>
                </c:pt>
                <c:pt idx="10">
                  <c:v>237</c:v>
                </c:pt>
                <c:pt idx="11">
                  <c:v>97</c:v>
                </c:pt>
                <c:pt idx="12">
                  <c:v>504</c:v>
                </c:pt>
                <c:pt idx="13">
                  <c:v>442</c:v>
                </c:pt>
              </c:numCache>
            </c:numRef>
          </c:val>
          <c:extLst>
            <c:ext xmlns:c16="http://schemas.microsoft.com/office/drawing/2014/chart" uri="{C3380CC4-5D6E-409C-BE32-E72D297353CC}">
              <c16:uniqueId val="{00000000-48BE-4B0E-B56B-7F7D40737849}"/>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a:t>
                </a:r>
                <a:r>
                  <a:rPr lang="cs-CZ" baseline="0" dirty="0"/>
                  <a:t> nových případů</a:t>
                </a:r>
                <a:endParaRPr lang="cs-CZ" dirty="0"/>
              </a:p>
            </c:rich>
          </c:tx>
          <c:layout>
            <c:manualLayout>
              <c:xMode val="edge"/>
              <c:yMode val="edge"/>
              <c:x val="2.0579100907919427E-2"/>
              <c:y val="0.115683002214731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1781259707736"/>
          <c:y val="5.9557636401695584E-2"/>
          <c:w val="0.86226246031713849"/>
          <c:h val="0.67521434567388594"/>
        </c:manualLayout>
      </c:layout>
      <c:barChart>
        <c:barDir val="col"/>
        <c:grouping val="stacked"/>
        <c:varyColors val="0"/>
        <c:ser>
          <c:idx val="0"/>
          <c:order val="0"/>
          <c:tx>
            <c:strRef>
              <c:f>GRAFY_K!$A$14</c:f>
              <c:strCache>
                <c:ptCount val="1"/>
                <c:pt idx="0">
                  <c:v>CZ071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GRAFY_K!$B$14:$O$14</c:f>
              <c:numCache>
                <c:formatCode>General</c:formatCode>
                <c:ptCount val="14"/>
                <c:pt idx="0">
                  <c:v>374</c:v>
                </c:pt>
                <c:pt idx="1">
                  <c:v>191</c:v>
                </c:pt>
                <c:pt idx="2">
                  <c:v>263</c:v>
                </c:pt>
                <c:pt idx="3">
                  <c:v>195</c:v>
                </c:pt>
                <c:pt idx="4">
                  <c:v>14</c:v>
                </c:pt>
                <c:pt idx="5">
                  <c:v>298</c:v>
                </c:pt>
                <c:pt idx="6">
                  <c:v>358</c:v>
                </c:pt>
                <c:pt idx="7">
                  <c:v>256</c:v>
                </c:pt>
                <c:pt idx="8">
                  <c:v>237</c:v>
                </c:pt>
                <c:pt idx="9">
                  <c:v>339</c:v>
                </c:pt>
                <c:pt idx="10">
                  <c:v>147</c:v>
                </c:pt>
                <c:pt idx="11">
                  <c:v>25</c:v>
                </c:pt>
                <c:pt idx="12">
                  <c:v>323</c:v>
                </c:pt>
                <c:pt idx="13">
                  <c:v>343</c:v>
                </c:pt>
              </c:numCache>
            </c:numRef>
          </c:val>
          <c:extLst>
            <c:ext xmlns:c16="http://schemas.microsoft.com/office/drawing/2014/chart" uri="{C3380CC4-5D6E-409C-BE32-E72D297353CC}">
              <c16:uniqueId val="{00000000-2725-4BDF-B136-EA0D529F670A}"/>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a:t>
                </a:r>
                <a:r>
                  <a:rPr lang="cs-CZ" baseline="0" dirty="0"/>
                  <a:t> nových případů</a:t>
                </a:r>
                <a:endParaRPr lang="cs-CZ" dirty="0"/>
              </a:p>
            </c:rich>
          </c:tx>
          <c:layout>
            <c:manualLayout>
              <c:xMode val="edge"/>
              <c:yMode val="edge"/>
              <c:x val="2.1670032819751238E-2"/>
              <c:y val="0.1711124573514885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GRAFY_K!$A$5</c:f>
              <c:strCache>
                <c:ptCount val="1"/>
                <c:pt idx="0">
                  <c:v>CZ031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GRAFY_K!$B$5:$O$5</c:f>
              <c:numCache>
                <c:formatCode>General</c:formatCode>
                <c:ptCount val="14"/>
                <c:pt idx="0">
                  <c:v>233</c:v>
                </c:pt>
                <c:pt idx="1">
                  <c:v>261</c:v>
                </c:pt>
                <c:pt idx="2">
                  <c:v>208</c:v>
                </c:pt>
                <c:pt idx="3">
                  <c:v>72</c:v>
                </c:pt>
                <c:pt idx="4">
                  <c:v>15</c:v>
                </c:pt>
                <c:pt idx="5">
                  <c:v>156</c:v>
                </c:pt>
                <c:pt idx="6">
                  <c:v>355</c:v>
                </c:pt>
                <c:pt idx="7">
                  <c:v>254</c:v>
                </c:pt>
                <c:pt idx="8">
                  <c:v>253</c:v>
                </c:pt>
                <c:pt idx="9">
                  <c:v>269</c:v>
                </c:pt>
                <c:pt idx="10">
                  <c:v>158</c:v>
                </c:pt>
                <c:pt idx="11">
                  <c:v>21</c:v>
                </c:pt>
                <c:pt idx="12">
                  <c:v>171</c:v>
                </c:pt>
                <c:pt idx="13">
                  <c:v>312</c:v>
                </c:pt>
              </c:numCache>
            </c:numRef>
          </c:val>
          <c:extLst>
            <c:ext xmlns:c16="http://schemas.microsoft.com/office/drawing/2014/chart" uri="{C3380CC4-5D6E-409C-BE32-E72D297353CC}">
              <c16:uniqueId val="{00000000-0896-45CE-BA44-6009B72BE11D}"/>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 nových případů</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GRAFY_K!$A$6</c:f>
              <c:strCache>
                <c:ptCount val="1"/>
                <c:pt idx="0">
                  <c:v>CZ032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GRAFY_K!$B$6:$O$6</c:f>
              <c:numCache>
                <c:formatCode>General</c:formatCode>
                <c:ptCount val="14"/>
                <c:pt idx="0">
                  <c:v>265</c:v>
                </c:pt>
                <c:pt idx="1">
                  <c:v>202</c:v>
                </c:pt>
                <c:pt idx="2">
                  <c:v>193</c:v>
                </c:pt>
                <c:pt idx="3">
                  <c:v>117</c:v>
                </c:pt>
                <c:pt idx="4">
                  <c:v>28</c:v>
                </c:pt>
                <c:pt idx="5">
                  <c:v>194</c:v>
                </c:pt>
                <c:pt idx="6">
                  <c:v>239</c:v>
                </c:pt>
                <c:pt idx="7">
                  <c:v>265</c:v>
                </c:pt>
                <c:pt idx="8">
                  <c:v>238</c:v>
                </c:pt>
                <c:pt idx="9">
                  <c:v>243</c:v>
                </c:pt>
                <c:pt idx="10">
                  <c:v>116</c:v>
                </c:pt>
                <c:pt idx="11">
                  <c:v>60</c:v>
                </c:pt>
                <c:pt idx="12">
                  <c:v>255</c:v>
                </c:pt>
                <c:pt idx="13">
                  <c:v>209</c:v>
                </c:pt>
              </c:numCache>
            </c:numRef>
          </c:val>
          <c:extLst>
            <c:ext xmlns:c16="http://schemas.microsoft.com/office/drawing/2014/chart" uri="{C3380CC4-5D6E-409C-BE32-E72D297353CC}">
              <c16:uniqueId val="{00000000-ECB4-4E41-8B69-1A2496EBB0BC}"/>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 nových případů</a:t>
                </a:r>
              </a:p>
            </c:rich>
          </c:tx>
          <c:layout>
            <c:manualLayout>
              <c:xMode val="edge"/>
              <c:yMode val="edge"/>
              <c:x val="2.5963290100831236E-2"/>
              <c:y val="6.196564267966863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GRAFY_K!$A$7</c:f>
              <c:strCache>
                <c:ptCount val="1"/>
                <c:pt idx="0">
                  <c:v>CZ041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GRAFY_K!$B$2:$O$2</c:f>
              <c:numCache>
                <c:formatCode>m/d/yyyy</c:formatCode>
                <c:ptCount val="14"/>
                <c:pt idx="0">
                  <c:v>44160</c:v>
                </c:pt>
                <c:pt idx="1">
                  <c:v>44161</c:v>
                </c:pt>
                <c:pt idx="2">
                  <c:v>44162</c:v>
                </c:pt>
                <c:pt idx="3">
                  <c:v>44163</c:v>
                </c:pt>
                <c:pt idx="4">
                  <c:v>44164</c:v>
                </c:pt>
                <c:pt idx="5">
                  <c:v>44165</c:v>
                </c:pt>
                <c:pt idx="6">
                  <c:v>44166</c:v>
                </c:pt>
                <c:pt idx="7">
                  <c:v>44167</c:v>
                </c:pt>
                <c:pt idx="8">
                  <c:v>44168</c:v>
                </c:pt>
                <c:pt idx="9">
                  <c:v>44169</c:v>
                </c:pt>
                <c:pt idx="10">
                  <c:v>44170</c:v>
                </c:pt>
                <c:pt idx="11">
                  <c:v>44171</c:v>
                </c:pt>
                <c:pt idx="12">
                  <c:v>44172</c:v>
                </c:pt>
                <c:pt idx="13">
                  <c:v>44173</c:v>
                </c:pt>
              </c:numCache>
            </c:numRef>
          </c:cat>
          <c:val>
            <c:numRef>
              <c:f>GRAFY_K!$B$7:$O$7</c:f>
              <c:numCache>
                <c:formatCode>General</c:formatCode>
                <c:ptCount val="14"/>
                <c:pt idx="0">
                  <c:v>187</c:v>
                </c:pt>
                <c:pt idx="1">
                  <c:v>19</c:v>
                </c:pt>
                <c:pt idx="2">
                  <c:v>146</c:v>
                </c:pt>
                <c:pt idx="3">
                  <c:v>39</c:v>
                </c:pt>
                <c:pt idx="4">
                  <c:v>9</c:v>
                </c:pt>
                <c:pt idx="5">
                  <c:v>33</c:v>
                </c:pt>
                <c:pt idx="6">
                  <c:v>78</c:v>
                </c:pt>
                <c:pt idx="7">
                  <c:v>183</c:v>
                </c:pt>
                <c:pt idx="8">
                  <c:v>86</c:v>
                </c:pt>
                <c:pt idx="9">
                  <c:v>112</c:v>
                </c:pt>
                <c:pt idx="10">
                  <c:v>122</c:v>
                </c:pt>
                <c:pt idx="11">
                  <c:v>15</c:v>
                </c:pt>
                <c:pt idx="12">
                  <c:v>124</c:v>
                </c:pt>
                <c:pt idx="13">
                  <c:v>17</c:v>
                </c:pt>
              </c:numCache>
            </c:numRef>
          </c:val>
          <c:extLst>
            <c:ext xmlns:c16="http://schemas.microsoft.com/office/drawing/2014/chart" uri="{C3380CC4-5D6E-409C-BE32-E72D297353CC}">
              <c16:uniqueId val="{00000000-94E1-423C-AE14-0527362B73D0}"/>
            </c:ext>
          </c:extLst>
        </c:ser>
        <c:dLbls>
          <c:showLegendKey val="0"/>
          <c:showVal val="0"/>
          <c:showCatName val="0"/>
          <c:showSerName val="0"/>
          <c:showPercent val="0"/>
          <c:showBubbleSize val="0"/>
        </c:dLbls>
        <c:gapWidth val="55"/>
        <c:overlap val="100"/>
        <c:axId val="1533879776"/>
        <c:axId val="1793986880"/>
      </c:barChart>
      <c:dateAx>
        <c:axId val="15338797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3986880"/>
        <c:crosses val="autoZero"/>
        <c:auto val="1"/>
        <c:lblOffset val="100"/>
        <c:baseTimeUnit val="days"/>
      </c:dateAx>
      <c:valAx>
        <c:axId val="179398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dirty="0"/>
                  <a:t>Počet nových případů</a:t>
                </a:r>
              </a:p>
            </c:rich>
          </c:tx>
          <c:layout>
            <c:manualLayout>
              <c:xMode val="edge"/>
              <c:yMode val="edge"/>
              <c:x val="2.3244062103009266E-3"/>
              <c:y val="4.422074858415260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33879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056"/>
          </a:xfrm>
          <a:prstGeom prst="rect">
            <a:avLst/>
          </a:prstGeom>
        </p:spPr>
        <p:txBody>
          <a:bodyPr vert="horz" lIns="91426" tIns="45713" rIns="91426" bIns="45713"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8056"/>
          </a:xfrm>
          <a:prstGeom prst="rect">
            <a:avLst/>
          </a:prstGeom>
        </p:spPr>
        <p:txBody>
          <a:bodyPr vert="horz" lIns="91426" tIns="45713" rIns="91426" bIns="45713" rtlCol="0"/>
          <a:lstStyle>
            <a:lvl1pPr algn="r">
              <a:defRPr sz="1200"/>
            </a:lvl1pPr>
          </a:lstStyle>
          <a:p>
            <a:fld id="{9F8F9534-E31E-47A6-B3B5-39567348889D}" type="datetimeFigureOut">
              <a:rPr lang="cs-CZ" smtClean="0"/>
              <a:t>09.12.2020</a:t>
            </a:fld>
            <a:endParaRPr lang="cs-CZ"/>
          </a:p>
        </p:txBody>
      </p:sp>
      <p:sp>
        <p:nvSpPr>
          <p:cNvPr id="4" name="Zástupný symbol pro obrázek snímku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26" tIns="45713" rIns="91426" bIns="45713" rtlCol="0" anchor="ctr"/>
          <a:lstStyle/>
          <a:p>
            <a:endParaRPr lang="cs-CZ"/>
          </a:p>
        </p:txBody>
      </p:sp>
      <p:sp>
        <p:nvSpPr>
          <p:cNvPr id="5" name="Zástupný symbol pro poznámky 4"/>
          <p:cNvSpPr>
            <a:spLocks noGrp="1"/>
          </p:cNvSpPr>
          <p:nvPr>
            <p:ph type="body" sz="quarter" idx="3"/>
          </p:nvPr>
        </p:nvSpPr>
        <p:spPr>
          <a:xfrm>
            <a:off x="679768" y="4777195"/>
            <a:ext cx="5438140" cy="3908614"/>
          </a:xfrm>
          <a:prstGeom prst="rect">
            <a:avLst/>
          </a:prstGeom>
        </p:spPr>
        <p:txBody>
          <a:bodyPr vert="horz" lIns="91426" tIns="45713" rIns="91426" bIns="45713"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4"/>
            <a:ext cx="2945659" cy="498055"/>
          </a:xfrm>
          <a:prstGeom prst="rect">
            <a:avLst/>
          </a:prstGeom>
        </p:spPr>
        <p:txBody>
          <a:bodyPr vert="horz" lIns="91426" tIns="45713" rIns="91426" bIns="45713"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4"/>
            <a:ext cx="2945659" cy="498055"/>
          </a:xfrm>
          <a:prstGeom prst="rect">
            <a:avLst/>
          </a:prstGeom>
        </p:spPr>
        <p:txBody>
          <a:bodyPr vert="horz" lIns="91426" tIns="45713" rIns="91426" bIns="45713" rtlCol="0" anchor="b"/>
          <a:lstStyle>
            <a:lvl1pPr algn="r">
              <a:defRPr sz="1200"/>
            </a:lvl1pPr>
          </a:lstStyle>
          <a:p>
            <a:fld id="{913B4F48-45DA-4A93-94D7-4559DBB1A6C9}" type="slidenum">
              <a:rPr lang="cs-CZ" smtClean="0"/>
              <a:t>‹#›</a:t>
            </a:fld>
            <a:endParaRPr lang="cs-CZ"/>
          </a:p>
        </p:txBody>
      </p:sp>
    </p:spTree>
    <p:extLst>
      <p:ext uri="{BB962C8B-B14F-4D97-AF65-F5344CB8AC3E}">
        <p14:creationId xmlns:p14="http://schemas.microsoft.com/office/powerpoint/2010/main" val="61277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3B4F48-45DA-4A93-94D7-4559DBB1A6C9}" type="slidenum">
              <a:rPr lang="cs-CZ" smtClean="0"/>
              <a:t>14</a:t>
            </a:fld>
            <a:endParaRPr lang="cs-CZ" dirty="0"/>
          </a:p>
        </p:txBody>
      </p:sp>
    </p:spTree>
    <p:extLst>
      <p:ext uri="{BB962C8B-B14F-4D97-AF65-F5344CB8AC3E}">
        <p14:creationId xmlns:p14="http://schemas.microsoft.com/office/powerpoint/2010/main" val="299952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	</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5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93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7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p7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3" name="Google Shape;1473;p73:notes"/>
          <p:cNvSpPr txBox="1">
            <a:spLocks noGrp="1"/>
          </p:cNvSpPr>
          <p:nvPr>
            <p:ph type="sldNum" idx="12"/>
          </p:nvPr>
        </p:nvSpPr>
        <p:spPr>
          <a:xfrm>
            <a:off x="3850445" y="9430093"/>
            <a:ext cx="2945659" cy="49813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cs-CZ"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46</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8023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Tento snímek je zpracován na základě vysokého procentuálního zastoupení pozitivních osob ve věku 65+ v celkovém počtu pozitivních osob v HKK (denně). Sledovaný interval je zatím posledních 14 dnů, většino use v HKK jedná o přírůstky vyšší než 20% z celkového počtu pozitivních.</a:t>
            </a:r>
          </a:p>
          <a:p>
            <a:endParaRPr lang="cs-CZ" dirty="0"/>
          </a:p>
        </p:txBody>
      </p:sp>
      <p:sp>
        <p:nvSpPr>
          <p:cNvPr id="4" name="Zástupný symbol pro číslo snímku 3"/>
          <p:cNvSpPr>
            <a:spLocks noGrp="1"/>
          </p:cNvSpPr>
          <p:nvPr>
            <p:ph type="sldNum" sz="quarter" idx="5"/>
          </p:nvPr>
        </p:nvSpPr>
        <p:spPr/>
        <p:txBody>
          <a:bodyPr/>
          <a:lstStyle/>
          <a:p>
            <a:fld id="{9D78E77A-2561-4555-875B-95468CAC112D}" type="slidenum">
              <a:rPr lang="cs-CZ" smtClean="0"/>
              <a:t>47</a:t>
            </a:fld>
            <a:endParaRPr lang="cs-CZ"/>
          </a:p>
        </p:txBody>
      </p:sp>
    </p:spTree>
    <p:extLst>
      <p:ext uri="{BB962C8B-B14F-4D97-AF65-F5344CB8AC3E}">
        <p14:creationId xmlns:p14="http://schemas.microsoft.com/office/powerpoint/2010/main" val="1827055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763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7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p7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3" name="Google Shape;1473;p73:notes"/>
          <p:cNvSpPr txBox="1">
            <a:spLocks noGrp="1"/>
          </p:cNvSpPr>
          <p:nvPr>
            <p:ph type="sldNum" idx="12"/>
          </p:nvPr>
        </p:nvSpPr>
        <p:spPr>
          <a:xfrm>
            <a:off x="3850445" y="9430093"/>
            <a:ext cx="2945659" cy="49813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cs-CZ"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51</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3738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65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3B4F48-45DA-4A93-94D7-4559DBB1A6C9}" type="slidenum">
              <a:rPr lang="cs-CZ" smtClean="0"/>
              <a:t>61</a:t>
            </a:fld>
            <a:endParaRPr lang="cs-CZ"/>
          </a:p>
        </p:txBody>
      </p:sp>
    </p:spTree>
    <p:extLst>
      <p:ext uri="{BB962C8B-B14F-4D97-AF65-F5344CB8AC3E}">
        <p14:creationId xmlns:p14="http://schemas.microsoft.com/office/powerpoint/2010/main" val="377371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3B4F48-45DA-4A93-94D7-4559DBB1A6C9}" type="slidenum">
              <a:rPr lang="cs-CZ" smtClean="0"/>
              <a:t>62</a:t>
            </a:fld>
            <a:endParaRPr lang="cs-CZ"/>
          </a:p>
        </p:txBody>
      </p:sp>
    </p:spTree>
    <p:extLst>
      <p:ext uri="{BB962C8B-B14F-4D97-AF65-F5344CB8AC3E}">
        <p14:creationId xmlns:p14="http://schemas.microsoft.com/office/powerpoint/2010/main" val="51262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3B4F48-45DA-4A93-94D7-4559DBB1A6C9}" type="slidenum">
              <a:rPr lang="cs-CZ" smtClean="0"/>
              <a:t>63</a:t>
            </a:fld>
            <a:endParaRPr lang="cs-CZ"/>
          </a:p>
        </p:txBody>
      </p:sp>
    </p:spTree>
    <p:extLst>
      <p:ext uri="{BB962C8B-B14F-4D97-AF65-F5344CB8AC3E}">
        <p14:creationId xmlns:p14="http://schemas.microsoft.com/office/powerpoint/2010/main" val="61576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Honza</a:t>
            </a:r>
            <a:r>
              <a:rPr lang="en-US" dirty="0"/>
              <a:t> Jann – </a:t>
            </a:r>
            <a:r>
              <a:rPr lang="en-US" dirty="0" err="1"/>
              <a:t>podobne</a:t>
            </a:r>
            <a:r>
              <a:rPr lang="en-US" dirty="0"/>
              <a:t> </a:t>
            </a:r>
            <a:r>
              <a:rPr lang="en-US" dirty="0" err="1"/>
              <a:t>jako</a:t>
            </a:r>
            <a:r>
              <a:rPr lang="en-US" dirty="0"/>
              <a:t> ty </a:t>
            </a:r>
            <a:r>
              <a:rPr lang="en-US" dirty="0" err="1"/>
              <a:t>kraje</a:t>
            </a:r>
            <a:r>
              <a:rPr lang="en-US" dirty="0"/>
              <a:t>, </a:t>
            </a:r>
            <a:r>
              <a:rPr lang="en-US" dirty="0" err="1"/>
              <a:t>jen</a:t>
            </a:r>
            <a:r>
              <a:rPr lang="en-US" dirty="0"/>
              <a:t> </a:t>
            </a:r>
            <a:r>
              <a:rPr lang="en-US" dirty="0" err="1"/>
              <a:t>misto</a:t>
            </a:r>
            <a:r>
              <a:rPr lang="en-US" dirty="0"/>
              <a:t> </a:t>
            </a:r>
            <a:r>
              <a:rPr lang="en-US" dirty="0" err="1"/>
              <a:t>tabulky</a:t>
            </a:r>
            <a:r>
              <a:rPr lang="en-US" dirty="0"/>
              <a:t> s </a:t>
            </a:r>
            <a:r>
              <a:rPr lang="en-US" dirty="0" err="1"/>
              <a:t>vyvojem</a:t>
            </a:r>
            <a:r>
              <a:rPr lang="en-US" dirty="0"/>
              <a:t> </a:t>
            </a:r>
            <a:r>
              <a:rPr lang="en-US" dirty="0" err="1"/>
              <a:t>okresu</a:t>
            </a:r>
            <a:r>
              <a:rPr lang="en-US" dirty="0"/>
              <a:t> </a:t>
            </a:r>
            <a:r>
              <a:rPr lang="en-US" dirty="0" err="1"/>
              <a:t>bude</a:t>
            </a:r>
            <a:r>
              <a:rPr lang="en-US" dirty="0"/>
              <a:t> dole </a:t>
            </a:r>
            <a:r>
              <a:rPr lang="en-US" dirty="0" err="1"/>
              <a:t>tabulka</a:t>
            </a:r>
            <a:r>
              <a:rPr lang="en-US" dirty="0"/>
              <a:t> se </a:t>
            </a:r>
            <a:r>
              <a:rPr lang="en-US" dirty="0" err="1"/>
              <a:t>souhrnnymi</a:t>
            </a:r>
            <a:r>
              <a:rPr lang="en-US" dirty="0"/>
              <a:t> </a:t>
            </a:r>
            <a:r>
              <a:rPr lang="en-US" dirty="0" err="1"/>
              <a:t>pocty</a:t>
            </a:r>
            <a:r>
              <a:rPr lang="en-US" dirty="0"/>
              <a:t> za </a:t>
            </a:r>
            <a:r>
              <a:rPr lang="en-US" dirty="0" err="1"/>
              <a:t>casti</a:t>
            </a:r>
            <a:r>
              <a:rPr lang="en-US" dirty="0"/>
              <a:t> </a:t>
            </a:r>
            <a:r>
              <a:rPr lang="en-US" dirty="0" err="1"/>
              <a:t>prahy</a:t>
            </a:r>
            <a:r>
              <a:rPr lang="en-US" dirty="0"/>
              <a:t> za </a:t>
            </a:r>
            <a:r>
              <a:rPr lang="en-US" dirty="0" err="1"/>
              <a:t>zobrazene</a:t>
            </a:r>
            <a:r>
              <a:rPr lang="en-US" dirty="0"/>
              <a:t> </a:t>
            </a:r>
            <a:r>
              <a:rPr lang="en-US" dirty="0" err="1"/>
              <a:t>obdobi</a:t>
            </a:r>
            <a:r>
              <a:rPr lang="en-US" dirty="0"/>
              <a:t> (co </a:t>
            </a:r>
            <a:r>
              <a:rPr lang="en-US" dirty="0" err="1"/>
              <a:t>na</a:t>
            </a:r>
            <a:r>
              <a:rPr lang="en-US" dirty="0"/>
              <a:t> to </a:t>
            </a:r>
            <a:r>
              <a:rPr lang="en-US" dirty="0" err="1"/>
              <a:t>koukam</a:t>
            </a:r>
            <a:r>
              <a:rPr lang="en-US" dirty="0"/>
              <a:t>, </a:t>
            </a:r>
            <a:r>
              <a:rPr lang="en-US" dirty="0" err="1"/>
              <a:t>tak</a:t>
            </a:r>
            <a:r>
              <a:rPr lang="en-US" dirty="0"/>
              <a:t> </a:t>
            </a:r>
            <a:r>
              <a:rPr lang="en-US" dirty="0" err="1"/>
              <a:t>asi</a:t>
            </a:r>
            <a:r>
              <a:rPr lang="en-US" dirty="0"/>
              <a:t> 14 </a:t>
            </a:r>
            <a:r>
              <a:rPr lang="en-US" dirty="0" err="1"/>
              <a:t>dni</a:t>
            </a:r>
            <a:r>
              <a:rPr lang="en-US" dirty="0"/>
              <a:t> </a:t>
            </a:r>
            <a:r>
              <a:rPr lang="en-US" dirty="0" err="1"/>
              <a:t>zobrazuji</a:t>
            </a:r>
            <a:r>
              <a:rPr lang="en-US" dirty="0"/>
              <a:t>)</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75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4F48-45DA-4A93-94D7-4559DBB1A6C9}"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546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1800" b="0" baseline="0"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31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	</a:t>
            </a:r>
            <a:r>
              <a:rPr lang="en-US" dirty="0" err="1"/>
              <a:t>Honza</a:t>
            </a:r>
            <a:r>
              <a:rPr lang="en-US" dirty="0"/>
              <a:t> Jann – ale </a:t>
            </a:r>
            <a:r>
              <a:rPr lang="en-US" dirty="0" err="1"/>
              <a:t>trochu</a:t>
            </a:r>
            <a:r>
              <a:rPr lang="en-US" dirty="0"/>
              <a:t> </a:t>
            </a:r>
            <a:r>
              <a:rPr lang="en-US" dirty="0" err="1"/>
              <a:t>predelame</a:t>
            </a:r>
            <a:endParaRPr lang="en-US" dirty="0"/>
          </a:p>
          <a:p>
            <a:pPr marL="285750" indent="-285750">
              <a:buFontTx/>
              <a:buChar char="-"/>
            </a:pPr>
            <a:r>
              <a:rPr lang="en-US" dirty="0"/>
              <a:t>Pro </a:t>
            </a:r>
            <a:r>
              <a:rPr lang="en-US" dirty="0" err="1"/>
              <a:t>vsechny</a:t>
            </a:r>
            <a:r>
              <a:rPr lang="en-US" dirty="0"/>
              <a:t> region </a:t>
            </a:r>
            <a:r>
              <a:rPr lang="en-US" dirty="0" err="1"/>
              <a:t>standardne</a:t>
            </a:r>
            <a:r>
              <a:rPr lang="en-US" dirty="0"/>
              <a:t> </a:t>
            </a:r>
            <a:r>
              <a:rPr lang="en-US" dirty="0" err="1"/>
              <a:t>kazdy</a:t>
            </a:r>
            <a:r>
              <a:rPr lang="en-US" dirty="0"/>
              <a:t> den</a:t>
            </a:r>
          </a:p>
          <a:p>
            <a:pPr marL="285750" indent="-285750">
              <a:buFontTx/>
              <a:buChar char="-"/>
            </a:pPr>
            <a:r>
              <a:rPr lang="en-US" dirty="0" err="1"/>
              <a:t>Vpravo</a:t>
            </a:r>
            <a:r>
              <a:rPr lang="en-US" dirty="0"/>
              <a:t> </a:t>
            </a:r>
            <a:r>
              <a:rPr lang="en-US" dirty="0" err="1"/>
              <a:t>vyrez</a:t>
            </a:r>
            <a:r>
              <a:rPr lang="en-US" dirty="0"/>
              <a:t> </a:t>
            </a:r>
            <a:r>
              <a:rPr lang="en-US" dirty="0" err="1"/>
              <a:t>Tve</a:t>
            </a:r>
            <a:r>
              <a:rPr lang="en-US" dirty="0"/>
              <a:t> </a:t>
            </a:r>
            <a:r>
              <a:rPr lang="en-US" dirty="0" err="1"/>
              <a:t>mapy</a:t>
            </a:r>
            <a:r>
              <a:rPr lang="en-US" dirty="0"/>
              <a:t> – </a:t>
            </a:r>
            <a:r>
              <a:rPr lang="en-US" dirty="0" err="1"/>
              <a:t>jak</a:t>
            </a:r>
            <a:r>
              <a:rPr lang="en-US" dirty="0"/>
              <a:t> </a:t>
            </a:r>
            <a:r>
              <a:rPr lang="en-US" dirty="0" err="1"/>
              <a:t>kombinujes</a:t>
            </a:r>
            <a:r>
              <a:rPr lang="en-US" dirty="0"/>
              <a:t> ty </a:t>
            </a:r>
            <a:r>
              <a:rPr lang="en-US" dirty="0" err="1"/>
              <a:t>plochy</a:t>
            </a:r>
            <a:r>
              <a:rPr lang="en-US" dirty="0"/>
              <a:t> pro </a:t>
            </a:r>
            <a:r>
              <a:rPr lang="en-US" dirty="0" err="1"/>
              <a:t>relativni</a:t>
            </a:r>
            <a:r>
              <a:rPr lang="en-US" dirty="0"/>
              <a:t> </a:t>
            </a:r>
            <a:r>
              <a:rPr lang="en-US" dirty="0" err="1"/>
              <a:t>hodnoty</a:t>
            </a:r>
            <a:r>
              <a:rPr lang="en-US" dirty="0"/>
              <a:t> a </a:t>
            </a:r>
            <a:r>
              <a:rPr lang="en-US" dirty="0" err="1"/>
              <a:t>kolecka</a:t>
            </a:r>
            <a:r>
              <a:rPr lang="en-US" dirty="0"/>
              <a:t> pro </a:t>
            </a:r>
            <a:r>
              <a:rPr lang="en-US" dirty="0" err="1"/>
              <a:t>absolutni</a:t>
            </a:r>
            <a:endParaRPr lang="en-US" dirty="0"/>
          </a:p>
          <a:p>
            <a:pPr marL="285750" indent="-285750">
              <a:buFontTx/>
              <a:buChar char="-"/>
            </a:pPr>
            <a:r>
              <a:rPr lang="en-US" dirty="0" err="1"/>
              <a:t>Vlevo</a:t>
            </a:r>
            <a:r>
              <a:rPr lang="en-US" dirty="0"/>
              <a:t> </a:t>
            </a:r>
            <a:r>
              <a:rPr lang="en-US" dirty="0" err="1"/>
              <a:t>graf</a:t>
            </a:r>
            <a:r>
              <a:rPr lang="en-US" dirty="0"/>
              <a:t> </a:t>
            </a:r>
            <a:r>
              <a:rPr lang="en-US" dirty="0" err="1"/>
              <a:t>vyvoje</a:t>
            </a:r>
            <a:r>
              <a:rPr lang="en-US" dirty="0"/>
              <a:t> v </a:t>
            </a:r>
            <a:r>
              <a:rPr lang="en-US" dirty="0" err="1"/>
              <a:t>kraji</a:t>
            </a:r>
            <a:endParaRPr lang="en-US" dirty="0"/>
          </a:p>
          <a:p>
            <a:pPr marL="285750" indent="-285750">
              <a:buFontTx/>
              <a:buChar char="-"/>
            </a:pPr>
            <a:r>
              <a:rPr lang="en-US" dirty="0"/>
              <a:t>Pod </a:t>
            </a:r>
            <a:r>
              <a:rPr lang="en-US" dirty="0" err="1"/>
              <a:t>nim</a:t>
            </a:r>
            <a:r>
              <a:rPr lang="en-US" dirty="0"/>
              <a:t> </a:t>
            </a:r>
            <a:r>
              <a:rPr lang="en-US" dirty="0" err="1"/>
              <a:t>tabulka</a:t>
            </a:r>
            <a:r>
              <a:rPr lang="en-US" dirty="0"/>
              <a:t> s </a:t>
            </a:r>
            <a:r>
              <a:rPr lang="en-US" dirty="0" err="1"/>
              <a:t>vyvojem</a:t>
            </a:r>
            <a:r>
              <a:rPr lang="en-US" dirty="0"/>
              <a:t> v </a:t>
            </a:r>
            <a:r>
              <a:rPr lang="en-US" dirty="0" err="1"/>
              <a:t>okresech</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44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t>Honza</a:t>
            </a:r>
            <a:r>
              <a:rPr lang="en-US" dirty="0"/>
              <a:t> Jann – ale </a:t>
            </a:r>
            <a:r>
              <a:rPr lang="en-US" dirty="0" err="1"/>
              <a:t>trochu</a:t>
            </a:r>
            <a:r>
              <a:rPr lang="en-US" dirty="0"/>
              <a:t> </a:t>
            </a:r>
            <a:r>
              <a:rPr lang="en-US" dirty="0" err="1"/>
              <a:t>predelame</a:t>
            </a:r>
            <a:endParaRPr lang="en-US" dirty="0"/>
          </a:p>
          <a:p>
            <a:pPr marL="285750" indent="-285750">
              <a:buFontTx/>
              <a:buChar char="-"/>
            </a:pPr>
            <a:r>
              <a:rPr lang="en-US" dirty="0"/>
              <a:t>Pro </a:t>
            </a:r>
            <a:r>
              <a:rPr lang="en-US" dirty="0" err="1"/>
              <a:t>vsechny</a:t>
            </a:r>
            <a:r>
              <a:rPr lang="en-US" dirty="0"/>
              <a:t> region </a:t>
            </a:r>
            <a:r>
              <a:rPr lang="en-US" dirty="0" err="1"/>
              <a:t>standardne</a:t>
            </a:r>
            <a:r>
              <a:rPr lang="en-US" dirty="0"/>
              <a:t> </a:t>
            </a:r>
            <a:r>
              <a:rPr lang="en-US" dirty="0" err="1"/>
              <a:t>kazdy</a:t>
            </a:r>
            <a:r>
              <a:rPr lang="en-US" dirty="0"/>
              <a:t> den</a:t>
            </a:r>
          </a:p>
          <a:p>
            <a:pPr marL="285750" indent="-285750">
              <a:buFontTx/>
              <a:buChar char="-"/>
            </a:pPr>
            <a:r>
              <a:rPr lang="en-US" dirty="0" err="1"/>
              <a:t>Vpravo</a:t>
            </a:r>
            <a:r>
              <a:rPr lang="en-US" dirty="0"/>
              <a:t> </a:t>
            </a:r>
            <a:r>
              <a:rPr lang="en-US" dirty="0" err="1"/>
              <a:t>vyrez</a:t>
            </a:r>
            <a:r>
              <a:rPr lang="en-US" dirty="0"/>
              <a:t> </a:t>
            </a:r>
            <a:r>
              <a:rPr lang="en-US" dirty="0" err="1"/>
              <a:t>Tve</a:t>
            </a:r>
            <a:r>
              <a:rPr lang="en-US" dirty="0"/>
              <a:t> </a:t>
            </a:r>
            <a:r>
              <a:rPr lang="en-US" dirty="0" err="1"/>
              <a:t>mapy</a:t>
            </a:r>
            <a:r>
              <a:rPr lang="en-US" dirty="0"/>
              <a:t> – </a:t>
            </a:r>
            <a:r>
              <a:rPr lang="en-US" dirty="0" err="1"/>
              <a:t>jak</a:t>
            </a:r>
            <a:r>
              <a:rPr lang="en-US" dirty="0"/>
              <a:t> </a:t>
            </a:r>
            <a:r>
              <a:rPr lang="en-US" dirty="0" err="1"/>
              <a:t>kombinujes</a:t>
            </a:r>
            <a:r>
              <a:rPr lang="en-US" dirty="0"/>
              <a:t> ty </a:t>
            </a:r>
            <a:r>
              <a:rPr lang="en-US" dirty="0" err="1"/>
              <a:t>plochy</a:t>
            </a:r>
            <a:r>
              <a:rPr lang="en-US" dirty="0"/>
              <a:t> pro </a:t>
            </a:r>
            <a:r>
              <a:rPr lang="en-US" dirty="0" err="1"/>
              <a:t>relativni</a:t>
            </a:r>
            <a:r>
              <a:rPr lang="en-US" dirty="0"/>
              <a:t> </a:t>
            </a:r>
            <a:r>
              <a:rPr lang="en-US" dirty="0" err="1"/>
              <a:t>hodnoty</a:t>
            </a:r>
            <a:r>
              <a:rPr lang="en-US" dirty="0"/>
              <a:t> a </a:t>
            </a:r>
            <a:r>
              <a:rPr lang="en-US" dirty="0" err="1"/>
              <a:t>kolecka</a:t>
            </a:r>
            <a:r>
              <a:rPr lang="en-US" dirty="0"/>
              <a:t> pro </a:t>
            </a:r>
            <a:r>
              <a:rPr lang="en-US" dirty="0" err="1"/>
              <a:t>absolutni</a:t>
            </a:r>
            <a:endParaRPr lang="en-US" dirty="0"/>
          </a:p>
          <a:p>
            <a:pPr marL="285750" indent="-285750">
              <a:buFontTx/>
              <a:buChar char="-"/>
            </a:pPr>
            <a:r>
              <a:rPr lang="en-US" dirty="0" err="1"/>
              <a:t>Vlevo</a:t>
            </a:r>
            <a:r>
              <a:rPr lang="en-US" dirty="0"/>
              <a:t> </a:t>
            </a:r>
            <a:r>
              <a:rPr lang="en-US" dirty="0" err="1"/>
              <a:t>graf</a:t>
            </a:r>
            <a:r>
              <a:rPr lang="en-US" dirty="0"/>
              <a:t> </a:t>
            </a:r>
            <a:r>
              <a:rPr lang="en-US" dirty="0" err="1"/>
              <a:t>vyvoje</a:t>
            </a:r>
            <a:r>
              <a:rPr lang="en-US" dirty="0"/>
              <a:t> v </a:t>
            </a:r>
            <a:r>
              <a:rPr lang="en-US" dirty="0" err="1"/>
              <a:t>kraji</a:t>
            </a:r>
            <a:endParaRPr lang="en-US" dirty="0"/>
          </a:p>
          <a:p>
            <a:pPr marL="285750" indent="-285750">
              <a:buFontTx/>
              <a:buChar char="-"/>
            </a:pPr>
            <a:r>
              <a:rPr lang="en-US" dirty="0"/>
              <a:t>Pod </a:t>
            </a:r>
            <a:r>
              <a:rPr lang="en-US" dirty="0" err="1"/>
              <a:t>nim</a:t>
            </a:r>
            <a:r>
              <a:rPr lang="en-US" dirty="0"/>
              <a:t> </a:t>
            </a:r>
            <a:r>
              <a:rPr lang="en-US" dirty="0" err="1"/>
              <a:t>tabulka</a:t>
            </a:r>
            <a:r>
              <a:rPr lang="en-US" dirty="0"/>
              <a:t> s </a:t>
            </a:r>
            <a:r>
              <a:rPr lang="en-US" dirty="0" err="1"/>
              <a:t>vyvojem</a:t>
            </a:r>
            <a:r>
              <a:rPr lang="en-US" dirty="0"/>
              <a:t> v </a:t>
            </a:r>
            <a:r>
              <a:rPr lang="en-US" dirty="0" err="1"/>
              <a:t>okresech</a:t>
            </a:r>
            <a:endParaRPr lang="cs-CZ"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1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4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7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p7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3" name="Google Shape;1473;p73:notes"/>
          <p:cNvSpPr txBox="1">
            <a:spLocks noGrp="1"/>
          </p:cNvSpPr>
          <p:nvPr>
            <p:ph type="sldNum" idx="12"/>
          </p:nvPr>
        </p:nvSpPr>
        <p:spPr>
          <a:xfrm>
            <a:off x="3850445" y="9430093"/>
            <a:ext cx="2945659" cy="49813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cs-CZ"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5237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t>Honza</a:t>
            </a:r>
            <a:r>
              <a:rPr lang="en-US" dirty="0"/>
              <a:t> Jann – ale </a:t>
            </a:r>
            <a:r>
              <a:rPr lang="en-US" dirty="0" err="1"/>
              <a:t>trochu</a:t>
            </a:r>
            <a:r>
              <a:rPr lang="en-US" dirty="0"/>
              <a:t> </a:t>
            </a:r>
            <a:r>
              <a:rPr lang="en-US" dirty="0" err="1"/>
              <a:t>predelame</a:t>
            </a:r>
            <a:endParaRPr lang="en-US" dirty="0"/>
          </a:p>
          <a:p>
            <a:pPr marL="285750" indent="-285750">
              <a:buFontTx/>
              <a:buChar char="-"/>
            </a:pPr>
            <a:r>
              <a:rPr lang="en-US" dirty="0"/>
              <a:t>Pro </a:t>
            </a:r>
            <a:r>
              <a:rPr lang="en-US" dirty="0" err="1"/>
              <a:t>vsechny</a:t>
            </a:r>
            <a:r>
              <a:rPr lang="en-US" dirty="0"/>
              <a:t> region </a:t>
            </a:r>
            <a:r>
              <a:rPr lang="en-US" dirty="0" err="1"/>
              <a:t>standardne</a:t>
            </a:r>
            <a:r>
              <a:rPr lang="en-US" dirty="0"/>
              <a:t> </a:t>
            </a:r>
            <a:r>
              <a:rPr lang="en-US" dirty="0" err="1"/>
              <a:t>kazdy</a:t>
            </a:r>
            <a:r>
              <a:rPr lang="en-US" dirty="0"/>
              <a:t> den</a:t>
            </a:r>
          </a:p>
          <a:p>
            <a:pPr marL="285750" indent="-285750">
              <a:buFontTx/>
              <a:buChar char="-"/>
            </a:pPr>
            <a:r>
              <a:rPr lang="en-US" dirty="0" err="1"/>
              <a:t>Vpravo</a:t>
            </a:r>
            <a:r>
              <a:rPr lang="en-US" dirty="0"/>
              <a:t> </a:t>
            </a:r>
            <a:r>
              <a:rPr lang="en-US" dirty="0" err="1"/>
              <a:t>vyrez</a:t>
            </a:r>
            <a:r>
              <a:rPr lang="en-US" dirty="0"/>
              <a:t> </a:t>
            </a:r>
            <a:r>
              <a:rPr lang="en-US" dirty="0" err="1"/>
              <a:t>Tve</a:t>
            </a:r>
            <a:r>
              <a:rPr lang="en-US" dirty="0"/>
              <a:t> </a:t>
            </a:r>
            <a:r>
              <a:rPr lang="en-US" dirty="0" err="1"/>
              <a:t>mapy</a:t>
            </a:r>
            <a:r>
              <a:rPr lang="en-US" dirty="0"/>
              <a:t> – </a:t>
            </a:r>
            <a:r>
              <a:rPr lang="en-US" dirty="0" err="1"/>
              <a:t>jak</a:t>
            </a:r>
            <a:r>
              <a:rPr lang="en-US" dirty="0"/>
              <a:t> </a:t>
            </a:r>
            <a:r>
              <a:rPr lang="en-US" dirty="0" err="1"/>
              <a:t>kombinujes</a:t>
            </a:r>
            <a:r>
              <a:rPr lang="en-US" dirty="0"/>
              <a:t> ty </a:t>
            </a:r>
            <a:r>
              <a:rPr lang="en-US" dirty="0" err="1"/>
              <a:t>plochy</a:t>
            </a:r>
            <a:r>
              <a:rPr lang="en-US" dirty="0"/>
              <a:t> pro </a:t>
            </a:r>
            <a:r>
              <a:rPr lang="en-US" dirty="0" err="1"/>
              <a:t>relativni</a:t>
            </a:r>
            <a:r>
              <a:rPr lang="en-US" dirty="0"/>
              <a:t> </a:t>
            </a:r>
            <a:r>
              <a:rPr lang="en-US" dirty="0" err="1"/>
              <a:t>hodnoty</a:t>
            </a:r>
            <a:r>
              <a:rPr lang="en-US" dirty="0"/>
              <a:t> a </a:t>
            </a:r>
            <a:r>
              <a:rPr lang="en-US" dirty="0" err="1"/>
              <a:t>kolecka</a:t>
            </a:r>
            <a:r>
              <a:rPr lang="en-US" dirty="0"/>
              <a:t> pro </a:t>
            </a:r>
            <a:r>
              <a:rPr lang="en-US" dirty="0" err="1"/>
              <a:t>absolutni</a:t>
            </a:r>
            <a:endParaRPr lang="en-US" dirty="0"/>
          </a:p>
          <a:p>
            <a:pPr marL="285750" indent="-285750">
              <a:buFontTx/>
              <a:buChar char="-"/>
            </a:pPr>
            <a:r>
              <a:rPr lang="en-US" dirty="0" err="1"/>
              <a:t>Vlevo</a:t>
            </a:r>
            <a:r>
              <a:rPr lang="en-US" dirty="0"/>
              <a:t> </a:t>
            </a:r>
            <a:r>
              <a:rPr lang="en-US" dirty="0" err="1"/>
              <a:t>graf</a:t>
            </a:r>
            <a:r>
              <a:rPr lang="en-US" dirty="0"/>
              <a:t> </a:t>
            </a:r>
            <a:r>
              <a:rPr lang="en-US" dirty="0" err="1"/>
              <a:t>vyvoje</a:t>
            </a:r>
            <a:r>
              <a:rPr lang="en-US" dirty="0"/>
              <a:t> v </a:t>
            </a:r>
            <a:r>
              <a:rPr lang="en-US" dirty="0" err="1"/>
              <a:t>kraji</a:t>
            </a:r>
            <a:endParaRPr lang="en-US" dirty="0"/>
          </a:p>
          <a:p>
            <a:pPr marL="285750" indent="-285750">
              <a:buFontTx/>
              <a:buChar char="-"/>
            </a:pPr>
            <a:r>
              <a:rPr lang="en-US" dirty="0"/>
              <a:t>Pod </a:t>
            </a:r>
            <a:r>
              <a:rPr lang="en-US" dirty="0" err="1"/>
              <a:t>nim</a:t>
            </a:r>
            <a:r>
              <a:rPr lang="en-US" dirty="0"/>
              <a:t> </a:t>
            </a:r>
            <a:r>
              <a:rPr lang="en-US" dirty="0" err="1"/>
              <a:t>tabulka</a:t>
            </a:r>
            <a:r>
              <a:rPr lang="en-US" dirty="0"/>
              <a:t> s </a:t>
            </a:r>
            <a:r>
              <a:rPr lang="en-US" dirty="0" err="1"/>
              <a:t>vyvojem</a:t>
            </a:r>
            <a:r>
              <a:rPr lang="en-US" dirty="0"/>
              <a:t> v </a:t>
            </a:r>
            <a:r>
              <a:rPr lang="en-US" dirty="0" err="1"/>
              <a:t>okresech</a:t>
            </a:r>
            <a:endParaRPr lang="cs-CZ"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08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FCB68-01F3-4028-943D-0453D67E25E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89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svg"/><Relationship Id="rId5" Type="http://schemas.openxmlformats.org/officeDocument/2006/relationships/image" Target="../media/image8.png"/><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mínek">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EC56048-479B-4CB1-B677-16A8618B9DB7}"/>
              </a:ext>
            </a:extLst>
          </p:cNvPr>
          <p:cNvSpPr/>
          <p:nvPr userDrawn="1"/>
        </p:nvSpPr>
        <p:spPr>
          <a:xfrm>
            <a:off x="-2154" y="5761783"/>
            <a:ext cx="12192000" cy="1096217"/>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9" name="Nadpis 1">
            <a:extLst>
              <a:ext uri="{FF2B5EF4-FFF2-40B4-BE49-F238E27FC236}">
                <a16:creationId xmlns:a16="http://schemas.microsoft.com/office/drawing/2014/main" id="{52EB2EA6-5A78-4E85-AE4C-221CA83B8187}"/>
              </a:ext>
            </a:extLst>
          </p:cNvPr>
          <p:cNvSpPr>
            <a:spLocks noGrp="1"/>
          </p:cNvSpPr>
          <p:nvPr>
            <p:ph type="ctrTitle" hasCustomPrompt="1"/>
          </p:nvPr>
        </p:nvSpPr>
        <p:spPr>
          <a:xfrm>
            <a:off x="1524000" y="2824755"/>
            <a:ext cx="9144000" cy="1071549"/>
          </a:xfrm>
        </p:spPr>
        <p:txBody>
          <a:bodyPr anchor="b">
            <a:noAutofit/>
          </a:bodyPr>
          <a:lstStyle>
            <a:lvl1pPr algn="ctr">
              <a:defRPr sz="4500" b="1">
                <a:solidFill>
                  <a:srgbClr val="D31145"/>
                </a:solidFill>
                <a:latin typeface="Arial" panose="020B0604020202020204" pitchFamily="34" charset="0"/>
                <a:cs typeface="Arial" panose="020B0604020202020204" pitchFamily="34" charset="0"/>
              </a:defRPr>
            </a:lvl1pPr>
          </a:lstStyle>
          <a:p>
            <a:r>
              <a:rPr lang="cs-CZ" dirty="0"/>
              <a:t>Hlavní nadpis prezentace</a:t>
            </a:r>
          </a:p>
        </p:txBody>
      </p:sp>
      <p:sp>
        <p:nvSpPr>
          <p:cNvPr id="20" name="Podnadpis 2">
            <a:extLst>
              <a:ext uri="{FF2B5EF4-FFF2-40B4-BE49-F238E27FC236}">
                <a16:creationId xmlns:a16="http://schemas.microsoft.com/office/drawing/2014/main" id="{070F9525-D336-4269-AB65-F312FD83E289}"/>
              </a:ext>
            </a:extLst>
          </p:cNvPr>
          <p:cNvSpPr>
            <a:spLocks noGrp="1"/>
          </p:cNvSpPr>
          <p:nvPr>
            <p:ph type="subTitle" idx="1" hasCustomPrompt="1"/>
          </p:nvPr>
        </p:nvSpPr>
        <p:spPr>
          <a:xfrm>
            <a:off x="1524000" y="4051604"/>
            <a:ext cx="9144000" cy="1071549"/>
          </a:xfrm>
        </p:spPr>
        <p:txBody>
          <a:bodyPr anchor="ctr"/>
          <a:lstStyle>
            <a:lvl1pPr marL="0" indent="0" algn="ctr">
              <a:buNone/>
              <a:defRPr sz="2400">
                <a:solidFill>
                  <a:srgbClr val="D3114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Podnadpis prezentace</a:t>
            </a:r>
          </a:p>
        </p:txBody>
      </p:sp>
      <p:cxnSp>
        <p:nvCxnSpPr>
          <p:cNvPr id="9" name="Přímá spojnice 8">
            <a:extLst>
              <a:ext uri="{FF2B5EF4-FFF2-40B4-BE49-F238E27FC236}">
                <a16:creationId xmlns:a16="http://schemas.microsoft.com/office/drawing/2014/main" id="{9C6DB8DB-B4CE-44F2-A1F7-0115BA3B53A2}"/>
              </a:ext>
            </a:extLst>
          </p:cNvPr>
          <p:cNvCxnSpPr/>
          <p:nvPr userDrawn="1"/>
        </p:nvCxnSpPr>
        <p:spPr>
          <a:xfrm>
            <a:off x="20409" y="1324413"/>
            <a:ext cx="4910366" cy="0"/>
          </a:xfrm>
          <a:prstGeom prst="line">
            <a:avLst/>
          </a:prstGeom>
          <a:ln w="38100" cap="sq">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3FF7D14-88C2-4766-B102-07A71872BC84}"/>
              </a:ext>
            </a:extLst>
          </p:cNvPr>
          <p:cNvCxnSpPr/>
          <p:nvPr userDrawn="1"/>
        </p:nvCxnSpPr>
        <p:spPr>
          <a:xfrm>
            <a:off x="7264966" y="1324413"/>
            <a:ext cx="4910366" cy="0"/>
          </a:xfrm>
          <a:prstGeom prst="line">
            <a:avLst/>
          </a:prstGeom>
          <a:ln w="38100" cap="sq">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17C1E084-43DA-4F32-BC38-0A779DDC36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332066"/>
            <a:ext cx="1984694" cy="1984694"/>
          </a:xfrm>
          <a:prstGeom prst="rect">
            <a:avLst/>
          </a:prstGeom>
          <a:effectLst>
            <a:outerShdw blurRad="177800" dist="63500" dir="2700000" algn="tl" rotWithShape="0">
              <a:prstClr val="black">
                <a:alpha val="40000"/>
              </a:prstClr>
            </a:outerShdw>
          </a:effectLst>
        </p:spPr>
      </p:pic>
      <p:pic>
        <p:nvPicPr>
          <p:cNvPr id="16" name="Grafický objekt 15">
            <a:extLst>
              <a:ext uri="{FF2B5EF4-FFF2-40B4-BE49-F238E27FC236}">
                <a16:creationId xmlns:a16="http://schemas.microsoft.com/office/drawing/2014/main" id="{2E38FE36-8704-4B15-B3ED-B5C034568E6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4" name="Grafický objekt 3">
            <a:extLst>
              <a:ext uri="{FF2B5EF4-FFF2-40B4-BE49-F238E27FC236}">
                <a16:creationId xmlns:a16="http://schemas.microsoft.com/office/drawing/2014/main" id="{48260FB5-167E-9443-AE69-16DC60C7836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2175388025"/>
      </p:ext>
    </p:extLst>
  </p:cSld>
  <p:clrMapOvr>
    <a:masterClrMapping/>
  </p:clrMapOvr>
  <p:extLst>
    <p:ext uri="{DCECCB84-F9BA-43D5-87BE-67443E8EF086}">
      <p15:sldGuideLst xmlns:p15="http://schemas.microsoft.com/office/powerpoint/2012/main">
        <p15:guide id="1" orient="horz" pos="4201"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16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ředělovací smínek">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B6EE3335-4CFA-4F78-ACC9-DCDA0C61E0E3}"/>
              </a:ext>
            </a:extLst>
          </p:cNvPr>
          <p:cNvSpPr/>
          <p:nvPr userDrawn="1"/>
        </p:nvSpPr>
        <p:spPr>
          <a:xfrm>
            <a:off x="0" y="2503486"/>
            <a:ext cx="12192000" cy="4354514"/>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1">
            <a:extLst>
              <a:ext uri="{FF2B5EF4-FFF2-40B4-BE49-F238E27FC236}">
                <a16:creationId xmlns:a16="http://schemas.microsoft.com/office/drawing/2014/main" id="{B4AA1ACA-170D-42E8-8323-B664F9958C46}"/>
              </a:ext>
            </a:extLst>
          </p:cNvPr>
          <p:cNvSpPr>
            <a:spLocks noGrp="1"/>
          </p:cNvSpPr>
          <p:nvPr>
            <p:ph type="ctrTitle" hasCustomPrompt="1"/>
          </p:nvPr>
        </p:nvSpPr>
        <p:spPr>
          <a:xfrm>
            <a:off x="1524000" y="2503487"/>
            <a:ext cx="9144000" cy="1189622"/>
          </a:xfrm>
        </p:spPr>
        <p:txBody>
          <a:bodyPr anchor="b">
            <a:no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cs-CZ" dirty="0"/>
              <a:t>Nadpis</a:t>
            </a:r>
          </a:p>
        </p:txBody>
      </p:sp>
      <p:sp>
        <p:nvSpPr>
          <p:cNvPr id="8" name="Podnadpis 2">
            <a:extLst>
              <a:ext uri="{FF2B5EF4-FFF2-40B4-BE49-F238E27FC236}">
                <a16:creationId xmlns:a16="http://schemas.microsoft.com/office/drawing/2014/main" id="{3E1FB666-EF45-45A1-80A5-B759B741F878}"/>
              </a:ext>
            </a:extLst>
          </p:cNvPr>
          <p:cNvSpPr>
            <a:spLocks noGrp="1"/>
          </p:cNvSpPr>
          <p:nvPr>
            <p:ph type="subTitle" idx="1" hasCustomPrompt="1"/>
          </p:nvPr>
        </p:nvSpPr>
        <p:spPr>
          <a:xfrm>
            <a:off x="1524000" y="3693110"/>
            <a:ext cx="9144000" cy="1564690"/>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Podnadpis</a:t>
            </a:r>
          </a:p>
        </p:txBody>
      </p:sp>
      <p:pic>
        <p:nvPicPr>
          <p:cNvPr id="5" name="Obrázek 4">
            <a:extLst>
              <a:ext uri="{FF2B5EF4-FFF2-40B4-BE49-F238E27FC236}">
                <a16:creationId xmlns:a16="http://schemas.microsoft.com/office/drawing/2014/main" id="{0206028A-BD57-470C-9B71-297203A578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283579"/>
            <a:ext cx="1984694" cy="1984694"/>
          </a:xfrm>
          <a:prstGeom prst="rect">
            <a:avLst/>
          </a:prstGeom>
          <a:effectLst>
            <a:outerShdw blurRad="177800" dist="63500" dir="2700000" algn="tl" rotWithShape="0">
              <a:prstClr val="black">
                <a:alpha val="40000"/>
              </a:prstClr>
            </a:outerShdw>
          </a:effectLst>
        </p:spPr>
      </p:pic>
      <p:pic>
        <p:nvPicPr>
          <p:cNvPr id="11" name="Grafický objekt 10">
            <a:extLst>
              <a:ext uri="{FF2B5EF4-FFF2-40B4-BE49-F238E27FC236}">
                <a16:creationId xmlns:a16="http://schemas.microsoft.com/office/drawing/2014/main" id="{9500876C-494A-AE40-BB68-202F9D2E433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12" name="Grafický objekt 11">
            <a:extLst>
              <a:ext uri="{FF2B5EF4-FFF2-40B4-BE49-F238E27FC236}">
                <a16:creationId xmlns:a16="http://schemas.microsoft.com/office/drawing/2014/main" id="{17B44333-A92B-1F45-947C-508903C71A16}"/>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2882650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ředělovací smínek">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E4590B06-0543-4571-8850-63C8D7437710}"/>
              </a:ext>
            </a:extLst>
          </p:cNvPr>
          <p:cNvSpPr/>
          <p:nvPr userDrawn="1"/>
        </p:nvSpPr>
        <p:spPr>
          <a:xfrm>
            <a:off x="0" y="2503486"/>
            <a:ext cx="12192000" cy="4354514"/>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Obdélník 2">
            <a:extLst>
              <a:ext uri="{FF2B5EF4-FFF2-40B4-BE49-F238E27FC236}">
                <a16:creationId xmlns:a16="http://schemas.microsoft.com/office/drawing/2014/main" id="{D939BFE6-5AA9-48F7-9C79-C28DD31BA5CC}"/>
              </a:ext>
            </a:extLst>
          </p:cNvPr>
          <p:cNvSpPr/>
          <p:nvPr userDrawn="1"/>
        </p:nvSpPr>
        <p:spPr>
          <a:xfrm>
            <a:off x="4221769" y="4075589"/>
            <a:ext cx="3748462" cy="523220"/>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300" normalizeH="0" baseline="0" noProof="0" dirty="0">
                <a:ln>
                  <a:noFill/>
                </a:ln>
                <a:solidFill>
                  <a:prstClr val="white"/>
                </a:solidFill>
                <a:effectLst/>
                <a:uLnTx/>
                <a:uFillTx/>
                <a:latin typeface="+mn-lt"/>
                <a:ea typeface="+mn-ea"/>
                <a:cs typeface="+mn-cs"/>
              </a:rPr>
              <a:t>#</a:t>
            </a:r>
            <a:r>
              <a:rPr kumimoji="0" lang="cs-CZ" sz="2800" b="0" i="0" u="none" strike="noStrike" kern="1200" cap="none" spc="300" normalizeH="0" baseline="0" noProof="0" dirty="0" err="1">
                <a:ln>
                  <a:noFill/>
                </a:ln>
                <a:solidFill>
                  <a:prstClr val="white"/>
                </a:solidFill>
                <a:effectLst/>
                <a:uLnTx/>
                <a:uFillTx/>
                <a:latin typeface="+mn-lt"/>
                <a:ea typeface="+mn-ea"/>
                <a:cs typeface="+mn-cs"/>
              </a:rPr>
              <a:t>covidneversleeps</a:t>
            </a:r>
            <a:endParaRPr kumimoji="0" lang="cs-CZ" sz="2800" b="0" i="0" u="none" strike="noStrike" kern="1200" cap="none" spc="300" normalizeH="0" baseline="0" noProof="0" dirty="0">
              <a:ln>
                <a:noFill/>
              </a:ln>
              <a:solidFill>
                <a:prstClr val="white"/>
              </a:solidFill>
              <a:effectLst/>
              <a:uLnTx/>
              <a:uFillTx/>
              <a:latin typeface="Segoe UI"/>
              <a:ea typeface="+mn-ea"/>
              <a:cs typeface="+mn-cs"/>
            </a:endParaRPr>
          </a:p>
        </p:txBody>
      </p:sp>
      <p:pic>
        <p:nvPicPr>
          <p:cNvPr id="10" name="Obrázek 9">
            <a:extLst>
              <a:ext uri="{FF2B5EF4-FFF2-40B4-BE49-F238E27FC236}">
                <a16:creationId xmlns:a16="http://schemas.microsoft.com/office/drawing/2014/main" id="{6E93BC90-CA18-4B4A-BD99-CD309B767F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283579"/>
            <a:ext cx="1984694" cy="1984694"/>
          </a:xfrm>
          <a:prstGeom prst="rect">
            <a:avLst/>
          </a:prstGeom>
          <a:effectLst>
            <a:outerShdw blurRad="177800" dist="63500" dir="2700000" algn="tl" rotWithShape="0">
              <a:prstClr val="black">
                <a:alpha val="40000"/>
              </a:prstClr>
            </a:outerShdw>
          </a:effectLst>
        </p:spPr>
      </p:pic>
      <p:pic>
        <p:nvPicPr>
          <p:cNvPr id="9" name="Grafický objekt 8">
            <a:extLst>
              <a:ext uri="{FF2B5EF4-FFF2-40B4-BE49-F238E27FC236}">
                <a16:creationId xmlns:a16="http://schemas.microsoft.com/office/drawing/2014/main" id="{A9EE4D8D-F381-054C-B05F-C0F073A786D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11" name="Grafický objekt 10">
            <a:extLst>
              <a:ext uri="{FF2B5EF4-FFF2-40B4-BE49-F238E27FC236}">
                <a16:creationId xmlns:a16="http://schemas.microsoft.com/office/drawing/2014/main" id="{4E187FAC-8385-4A41-BD8D-043AE215E17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250225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4A8D0C3-8828-4945-AE3F-F718697470B4}"/>
              </a:ext>
            </a:extLst>
          </p:cNvPr>
          <p:cNvSpPr>
            <a:spLocks noGrp="1"/>
          </p:cNvSpPr>
          <p:nvPr>
            <p:ph type="title" hasCustomPrompt="1"/>
          </p:nvPr>
        </p:nvSpPr>
        <p:spPr>
          <a:xfrm>
            <a:off x="332819" y="1"/>
            <a:ext cx="9885238" cy="896492"/>
          </a:xfrm>
        </p:spPr>
        <p:txBody>
          <a:bodyPr>
            <a:noAutofit/>
          </a:bodyPr>
          <a:lstStyle>
            <a:lvl1pPr>
              <a:defRPr sz="2400" b="1">
                <a:solidFill>
                  <a:srgbClr val="C00000"/>
                </a:solidFill>
                <a:latin typeface="Arial" panose="020B0604020202020204" pitchFamily="34" charset="0"/>
                <a:cs typeface="Arial" panose="020B0604020202020204" pitchFamily="34" charset="0"/>
              </a:defRPr>
            </a:lvl1pPr>
          </a:lstStyle>
          <a:p>
            <a:r>
              <a:rPr lang="cs-CZ" dirty="0"/>
              <a:t>Nadpis</a:t>
            </a:r>
          </a:p>
        </p:txBody>
      </p:sp>
      <p:sp>
        <p:nvSpPr>
          <p:cNvPr id="11" name="Zástupný obsah 2">
            <a:extLst>
              <a:ext uri="{FF2B5EF4-FFF2-40B4-BE49-F238E27FC236}">
                <a16:creationId xmlns:a16="http://schemas.microsoft.com/office/drawing/2014/main" id="{CC8B3D67-369B-4F24-8897-F0919A3E54BD}"/>
              </a:ext>
            </a:extLst>
          </p:cNvPr>
          <p:cNvSpPr>
            <a:spLocks noGrp="1"/>
          </p:cNvSpPr>
          <p:nvPr>
            <p:ph idx="1"/>
          </p:nvPr>
        </p:nvSpPr>
        <p:spPr>
          <a:xfrm>
            <a:off x="352147" y="1652595"/>
            <a:ext cx="11487705" cy="4409893"/>
          </a:xfrm>
        </p:spPr>
        <p:txBody>
          <a:bodyPr/>
          <a:lstStyle>
            <a:lvl1pPr marL="2286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2" name="Přímá spojnice 11">
            <a:extLst>
              <a:ext uri="{FF2B5EF4-FFF2-40B4-BE49-F238E27FC236}">
                <a16:creationId xmlns:a16="http://schemas.microsoft.com/office/drawing/2014/main" id="{569EDE3C-273C-4A62-8AE9-D7C37796420F}"/>
              </a:ext>
            </a:extLst>
          </p:cNvPr>
          <p:cNvCxnSpPr/>
          <p:nvPr userDrawn="1"/>
        </p:nvCxnSpPr>
        <p:spPr>
          <a:xfrm flipV="1">
            <a:off x="0" y="896493"/>
            <a:ext cx="10218057" cy="1"/>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DD8FE222-C5DA-489E-A8D2-33FE8FCEBFB9}"/>
              </a:ext>
            </a:extLst>
          </p:cNvPr>
          <p:cNvCxnSpPr/>
          <p:nvPr userDrawn="1"/>
        </p:nvCxnSpPr>
        <p:spPr>
          <a:xfrm>
            <a:off x="11826903" y="896492"/>
            <a:ext cx="365097"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4" name="Obrázek 13">
            <a:extLst>
              <a:ext uri="{FF2B5EF4-FFF2-40B4-BE49-F238E27FC236}">
                <a16:creationId xmlns:a16="http://schemas.microsoft.com/office/drawing/2014/main" id="{89115CFD-E318-44F9-9C3F-F0D1DFB08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8781" y="226273"/>
            <a:ext cx="1340438" cy="1340438"/>
          </a:xfrm>
          <a:prstGeom prst="rect">
            <a:avLst/>
          </a:prstGeom>
          <a:effectLst>
            <a:outerShdw blurRad="177800" dist="63500" dir="2700000" algn="tl" rotWithShape="0">
              <a:prstClr val="black">
                <a:alpha val="40000"/>
              </a:prstClr>
            </a:outerShdw>
          </a:effectLst>
        </p:spPr>
      </p:pic>
      <p:sp>
        <p:nvSpPr>
          <p:cNvPr id="15" name="Obdélník 14">
            <a:extLst>
              <a:ext uri="{FF2B5EF4-FFF2-40B4-BE49-F238E27FC236}">
                <a16:creationId xmlns:a16="http://schemas.microsoft.com/office/drawing/2014/main" id="{C76277FD-5BED-487E-A934-D1523A7642AC}"/>
              </a:ext>
            </a:extLst>
          </p:cNvPr>
          <p:cNvSpPr/>
          <p:nvPr userDrawn="1"/>
        </p:nvSpPr>
        <p:spPr>
          <a:xfrm>
            <a:off x="0" y="6407192"/>
            <a:ext cx="12192000" cy="450808"/>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endParaRPr>
          </a:p>
        </p:txBody>
      </p:sp>
      <p:grpSp>
        <p:nvGrpSpPr>
          <p:cNvPr id="3" name="Skupina 2">
            <a:extLst>
              <a:ext uri="{FF2B5EF4-FFF2-40B4-BE49-F238E27FC236}">
                <a16:creationId xmlns:a16="http://schemas.microsoft.com/office/drawing/2014/main" id="{447D9C5A-7FE9-3A4D-8ADB-213088003C1A}"/>
              </a:ext>
            </a:extLst>
          </p:cNvPr>
          <p:cNvGrpSpPr/>
          <p:nvPr userDrawn="1"/>
        </p:nvGrpSpPr>
        <p:grpSpPr>
          <a:xfrm>
            <a:off x="7979502" y="6403341"/>
            <a:ext cx="3607259" cy="503999"/>
            <a:chOff x="7979502" y="6403341"/>
            <a:chExt cx="3607259" cy="503999"/>
          </a:xfrm>
        </p:grpSpPr>
        <p:pic>
          <p:nvPicPr>
            <p:cNvPr id="17" name="Grafický objekt 16">
              <a:extLst>
                <a:ext uri="{FF2B5EF4-FFF2-40B4-BE49-F238E27FC236}">
                  <a16:creationId xmlns:a16="http://schemas.microsoft.com/office/drawing/2014/main" id="{CC8969BD-C246-CA42-B13C-EE47BC3DCA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15" y="6403341"/>
              <a:ext cx="744646" cy="503999"/>
            </a:xfrm>
            <a:prstGeom prst="rect">
              <a:avLst/>
            </a:prstGeom>
          </p:spPr>
        </p:pic>
        <p:pic>
          <p:nvPicPr>
            <p:cNvPr id="20" name="Grafický objekt 19">
              <a:extLst>
                <a:ext uri="{FF2B5EF4-FFF2-40B4-BE49-F238E27FC236}">
                  <a16:creationId xmlns:a16="http://schemas.microsoft.com/office/drawing/2014/main" id="{E0BADCCC-4F74-4F0A-A7EF-44B904712FC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9502" y="6515641"/>
              <a:ext cx="2758663" cy="234543"/>
            </a:xfrm>
            <a:prstGeom prst="rect">
              <a:avLst/>
            </a:prstGeom>
          </p:spPr>
        </p:pic>
      </p:grpSp>
    </p:spTree>
    <p:extLst>
      <p:ext uri="{BB962C8B-B14F-4D97-AF65-F5344CB8AC3E}">
        <p14:creationId xmlns:p14="http://schemas.microsoft.com/office/powerpoint/2010/main" val="115676201"/>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758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Nadpis 1">
            <a:extLst>
              <a:ext uri="{FF2B5EF4-FFF2-40B4-BE49-F238E27FC236}">
                <a16:creationId xmlns:a16="http://schemas.microsoft.com/office/drawing/2014/main" id="{6BECE3A1-9B13-4F1D-A61E-AF2067EC3CE8}"/>
              </a:ext>
            </a:extLst>
          </p:cNvPr>
          <p:cNvSpPr>
            <a:spLocks noGrp="1"/>
          </p:cNvSpPr>
          <p:nvPr>
            <p:ph type="title" hasCustomPrompt="1"/>
          </p:nvPr>
        </p:nvSpPr>
        <p:spPr>
          <a:xfrm>
            <a:off x="332819" y="1"/>
            <a:ext cx="9885238" cy="896492"/>
          </a:xfrm>
        </p:spPr>
        <p:txBody>
          <a:bodyPr>
            <a:noAutofit/>
          </a:bodyPr>
          <a:lstStyle>
            <a:lvl1pPr>
              <a:defRPr sz="2400" b="1">
                <a:solidFill>
                  <a:srgbClr val="C00000"/>
                </a:solidFill>
                <a:latin typeface="Arial" panose="020B0604020202020204" pitchFamily="34" charset="0"/>
                <a:cs typeface="Arial" panose="020B0604020202020204" pitchFamily="34" charset="0"/>
              </a:defRPr>
            </a:lvl1pPr>
          </a:lstStyle>
          <a:p>
            <a:r>
              <a:rPr lang="cs-CZ" dirty="0"/>
              <a:t>Nadpis</a:t>
            </a:r>
          </a:p>
        </p:txBody>
      </p:sp>
      <p:cxnSp>
        <p:nvCxnSpPr>
          <p:cNvPr id="11" name="Přímá spojnice 10">
            <a:extLst>
              <a:ext uri="{FF2B5EF4-FFF2-40B4-BE49-F238E27FC236}">
                <a16:creationId xmlns:a16="http://schemas.microsoft.com/office/drawing/2014/main" id="{49F50076-713F-4EFA-BEB6-E92A7CA2E9D8}"/>
              </a:ext>
            </a:extLst>
          </p:cNvPr>
          <p:cNvCxnSpPr/>
          <p:nvPr userDrawn="1"/>
        </p:nvCxnSpPr>
        <p:spPr>
          <a:xfrm flipV="1">
            <a:off x="0" y="896493"/>
            <a:ext cx="10218057" cy="1"/>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91C1F1F5-9E1B-45D1-B8A7-385438BD57F0}"/>
              </a:ext>
            </a:extLst>
          </p:cNvPr>
          <p:cNvCxnSpPr/>
          <p:nvPr userDrawn="1"/>
        </p:nvCxnSpPr>
        <p:spPr>
          <a:xfrm>
            <a:off x="11826903" y="896492"/>
            <a:ext cx="365097"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10A526-5ED1-4270-B431-200E8EA05C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8781" y="226273"/>
            <a:ext cx="1340438" cy="1340438"/>
          </a:xfrm>
          <a:prstGeom prst="rect">
            <a:avLst/>
          </a:prstGeom>
          <a:effectLst>
            <a:outerShdw blurRad="177800" dist="63500" dir="2700000" algn="tl" rotWithShape="0">
              <a:prstClr val="black">
                <a:alpha val="40000"/>
              </a:prstClr>
            </a:outerShdw>
          </a:effectLst>
        </p:spPr>
      </p:pic>
      <p:sp>
        <p:nvSpPr>
          <p:cNvPr id="14" name="Obdélník 13">
            <a:extLst>
              <a:ext uri="{FF2B5EF4-FFF2-40B4-BE49-F238E27FC236}">
                <a16:creationId xmlns:a16="http://schemas.microsoft.com/office/drawing/2014/main" id="{E07EC997-097D-4BDE-970B-3BD77460A79F}"/>
              </a:ext>
            </a:extLst>
          </p:cNvPr>
          <p:cNvSpPr/>
          <p:nvPr userDrawn="1"/>
        </p:nvSpPr>
        <p:spPr>
          <a:xfrm>
            <a:off x="0" y="6407192"/>
            <a:ext cx="12192000" cy="450808"/>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endParaRPr>
          </a:p>
        </p:txBody>
      </p:sp>
      <p:grpSp>
        <p:nvGrpSpPr>
          <p:cNvPr id="20" name="Skupina 19">
            <a:extLst>
              <a:ext uri="{FF2B5EF4-FFF2-40B4-BE49-F238E27FC236}">
                <a16:creationId xmlns:a16="http://schemas.microsoft.com/office/drawing/2014/main" id="{20E63B92-56D5-F945-8613-CB3F227EB275}"/>
              </a:ext>
            </a:extLst>
          </p:cNvPr>
          <p:cNvGrpSpPr/>
          <p:nvPr userDrawn="1"/>
        </p:nvGrpSpPr>
        <p:grpSpPr>
          <a:xfrm>
            <a:off x="7979502" y="6403341"/>
            <a:ext cx="3607259" cy="503999"/>
            <a:chOff x="7979502" y="6403341"/>
            <a:chExt cx="3607259" cy="503999"/>
          </a:xfrm>
        </p:grpSpPr>
        <p:pic>
          <p:nvPicPr>
            <p:cNvPr id="21" name="Grafický objekt 20">
              <a:extLst>
                <a:ext uri="{FF2B5EF4-FFF2-40B4-BE49-F238E27FC236}">
                  <a16:creationId xmlns:a16="http://schemas.microsoft.com/office/drawing/2014/main" id="{8251C239-9A82-3C4F-8A6F-8FDEBACFEFD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15" y="6403341"/>
              <a:ext cx="744646" cy="503999"/>
            </a:xfrm>
            <a:prstGeom prst="rect">
              <a:avLst/>
            </a:prstGeom>
          </p:spPr>
        </p:pic>
        <p:pic>
          <p:nvPicPr>
            <p:cNvPr id="22" name="Grafický objekt 21">
              <a:extLst>
                <a:ext uri="{FF2B5EF4-FFF2-40B4-BE49-F238E27FC236}">
                  <a16:creationId xmlns:a16="http://schemas.microsoft.com/office/drawing/2014/main" id="{D9D13083-7433-7A41-9812-10A926FB1B6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9502" y="6515641"/>
              <a:ext cx="2758663" cy="234543"/>
            </a:xfrm>
            <a:prstGeom prst="rect">
              <a:avLst/>
            </a:prstGeom>
          </p:spPr>
        </p:pic>
      </p:grpSp>
    </p:spTree>
    <p:extLst>
      <p:ext uri="{BB962C8B-B14F-4D97-AF65-F5344CB8AC3E}">
        <p14:creationId xmlns:p14="http://schemas.microsoft.com/office/powerpoint/2010/main" val="168413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77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ředělovací smínek">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B6EE3335-4CFA-4F78-ACC9-DCDA0C61E0E3}"/>
              </a:ext>
            </a:extLst>
          </p:cNvPr>
          <p:cNvSpPr/>
          <p:nvPr userDrawn="1"/>
        </p:nvSpPr>
        <p:spPr>
          <a:xfrm>
            <a:off x="0" y="2503486"/>
            <a:ext cx="12192000" cy="4354514"/>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1">
            <a:extLst>
              <a:ext uri="{FF2B5EF4-FFF2-40B4-BE49-F238E27FC236}">
                <a16:creationId xmlns:a16="http://schemas.microsoft.com/office/drawing/2014/main" id="{B4AA1ACA-170D-42E8-8323-B664F9958C46}"/>
              </a:ext>
            </a:extLst>
          </p:cNvPr>
          <p:cNvSpPr>
            <a:spLocks noGrp="1"/>
          </p:cNvSpPr>
          <p:nvPr>
            <p:ph type="ctrTitle" hasCustomPrompt="1"/>
          </p:nvPr>
        </p:nvSpPr>
        <p:spPr>
          <a:xfrm>
            <a:off x="1524000" y="2503487"/>
            <a:ext cx="9144000" cy="1189622"/>
          </a:xfrm>
        </p:spPr>
        <p:txBody>
          <a:bodyPr anchor="b">
            <a:no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cs-CZ" dirty="0"/>
              <a:t>Nadpis</a:t>
            </a:r>
          </a:p>
        </p:txBody>
      </p:sp>
      <p:sp>
        <p:nvSpPr>
          <p:cNvPr id="8" name="Podnadpis 2">
            <a:extLst>
              <a:ext uri="{FF2B5EF4-FFF2-40B4-BE49-F238E27FC236}">
                <a16:creationId xmlns:a16="http://schemas.microsoft.com/office/drawing/2014/main" id="{3E1FB666-EF45-45A1-80A5-B759B741F878}"/>
              </a:ext>
            </a:extLst>
          </p:cNvPr>
          <p:cNvSpPr>
            <a:spLocks noGrp="1"/>
          </p:cNvSpPr>
          <p:nvPr>
            <p:ph type="subTitle" idx="1" hasCustomPrompt="1"/>
          </p:nvPr>
        </p:nvSpPr>
        <p:spPr>
          <a:xfrm>
            <a:off x="1524000" y="3693110"/>
            <a:ext cx="9144000" cy="1564690"/>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Podnadpis</a:t>
            </a:r>
          </a:p>
        </p:txBody>
      </p:sp>
      <p:pic>
        <p:nvPicPr>
          <p:cNvPr id="5" name="Obrázek 4">
            <a:extLst>
              <a:ext uri="{FF2B5EF4-FFF2-40B4-BE49-F238E27FC236}">
                <a16:creationId xmlns:a16="http://schemas.microsoft.com/office/drawing/2014/main" id="{0206028A-BD57-470C-9B71-297203A578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283579"/>
            <a:ext cx="1984694" cy="1984694"/>
          </a:xfrm>
          <a:prstGeom prst="rect">
            <a:avLst/>
          </a:prstGeom>
          <a:effectLst>
            <a:outerShdw blurRad="177800" dist="63500" dir="2700000" algn="tl" rotWithShape="0">
              <a:prstClr val="black">
                <a:alpha val="40000"/>
              </a:prstClr>
            </a:outerShdw>
          </a:effectLst>
        </p:spPr>
      </p:pic>
      <p:pic>
        <p:nvPicPr>
          <p:cNvPr id="11" name="Grafický objekt 10">
            <a:extLst>
              <a:ext uri="{FF2B5EF4-FFF2-40B4-BE49-F238E27FC236}">
                <a16:creationId xmlns:a16="http://schemas.microsoft.com/office/drawing/2014/main" id="{9500876C-494A-AE40-BB68-202F9D2E433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12" name="Grafický objekt 11">
            <a:extLst>
              <a:ext uri="{FF2B5EF4-FFF2-40B4-BE49-F238E27FC236}">
                <a16:creationId xmlns:a16="http://schemas.microsoft.com/office/drawing/2014/main" id="{17B44333-A92B-1F45-947C-508903C71A16}"/>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124458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ředělovací smínek">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E4590B06-0543-4571-8850-63C8D7437710}"/>
              </a:ext>
            </a:extLst>
          </p:cNvPr>
          <p:cNvSpPr/>
          <p:nvPr userDrawn="1"/>
        </p:nvSpPr>
        <p:spPr>
          <a:xfrm>
            <a:off x="0" y="2503486"/>
            <a:ext cx="12192000" cy="4354514"/>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Obdélník 2">
            <a:extLst>
              <a:ext uri="{FF2B5EF4-FFF2-40B4-BE49-F238E27FC236}">
                <a16:creationId xmlns:a16="http://schemas.microsoft.com/office/drawing/2014/main" id="{D939BFE6-5AA9-48F7-9C79-C28DD31BA5CC}"/>
              </a:ext>
            </a:extLst>
          </p:cNvPr>
          <p:cNvSpPr/>
          <p:nvPr userDrawn="1"/>
        </p:nvSpPr>
        <p:spPr>
          <a:xfrm>
            <a:off x="4221769" y="4075589"/>
            <a:ext cx="3748462" cy="523220"/>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300" normalizeH="0" baseline="0" noProof="0" dirty="0">
                <a:ln>
                  <a:noFill/>
                </a:ln>
                <a:solidFill>
                  <a:prstClr val="white"/>
                </a:solidFill>
                <a:effectLst/>
                <a:uLnTx/>
                <a:uFillTx/>
                <a:latin typeface="+mn-lt"/>
                <a:ea typeface="+mn-ea"/>
                <a:cs typeface="+mn-cs"/>
              </a:rPr>
              <a:t>#</a:t>
            </a:r>
            <a:r>
              <a:rPr kumimoji="0" lang="cs-CZ" sz="2800" b="0" i="0" u="none" strike="noStrike" kern="1200" cap="none" spc="300" normalizeH="0" baseline="0" noProof="0" dirty="0" err="1">
                <a:ln>
                  <a:noFill/>
                </a:ln>
                <a:solidFill>
                  <a:prstClr val="white"/>
                </a:solidFill>
                <a:effectLst/>
                <a:uLnTx/>
                <a:uFillTx/>
                <a:latin typeface="+mn-lt"/>
                <a:ea typeface="+mn-ea"/>
                <a:cs typeface="+mn-cs"/>
              </a:rPr>
              <a:t>covidneversleeps</a:t>
            </a:r>
            <a:endParaRPr kumimoji="0" lang="cs-CZ" sz="2800" b="0" i="0" u="none" strike="noStrike" kern="1200" cap="none" spc="300" normalizeH="0" baseline="0" noProof="0" dirty="0">
              <a:ln>
                <a:noFill/>
              </a:ln>
              <a:solidFill>
                <a:prstClr val="white"/>
              </a:solidFill>
              <a:effectLst/>
              <a:uLnTx/>
              <a:uFillTx/>
              <a:latin typeface="Segoe UI"/>
              <a:ea typeface="+mn-ea"/>
              <a:cs typeface="+mn-cs"/>
            </a:endParaRPr>
          </a:p>
        </p:txBody>
      </p:sp>
      <p:pic>
        <p:nvPicPr>
          <p:cNvPr id="10" name="Obrázek 9">
            <a:extLst>
              <a:ext uri="{FF2B5EF4-FFF2-40B4-BE49-F238E27FC236}">
                <a16:creationId xmlns:a16="http://schemas.microsoft.com/office/drawing/2014/main" id="{6E93BC90-CA18-4B4A-BD99-CD309B767F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283579"/>
            <a:ext cx="1984694" cy="1984694"/>
          </a:xfrm>
          <a:prstGeom prst="rect">
            <a:avLst/>
          </a:prstGeom>
          <a:effectLst>
            <a:outerShdw blurRad="177800" dist="63500" dir="2700000" algn="tl" rotWithShape="0">
              <a:prstClr val="black">
                <a:alpha val="40000"/>
              </a:prstClr>
            </a:outerShdw>
          </a:effectLst>
        </p:spPr>
      </p:pic>
      <p:pic>
        <p:nvPicPr>
          <p:cNvPr id="9" name="Grafický objekt 8">
            <a:extLst>
              <a:ext uri="{FF2B5EF4-FFF2-40B4-BE49-F238E27FC236}">
                <a16:creationId xmlns:a16="http://schemas.microsoft.com/office/drawing/2014/main" id="{A9EE4D8D-F381-054C-B05F-C0F073A786D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11" name="Grafický objekt 10">
            <a:extLst>
              <a:ext uri="{FF2B5EF4-FFF2-40B4-BE49-F238E27FC236}">
                <a16:creationId xmlns:a16="http://schemas.microsoft.com/office/drawing/2014/main" id="{4E187FAC-8385-4A41-BD8D-043AE215E17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74883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vodní smínek">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EC56048-479B-4CB1-B677-16A8618B9DB7}"/>
              </a:ext>
            </a:extLst>
          </p:cNvPr>
          <p:cNvSpPr/>
          <p:nvPr userDrawn="1"/>
        </p:nvSpPr>
        <p:spPr>
          <a:xfrm>
            <a:off x="-2154" y="5761783"/>
            <a:ext cx="12192000" cy="1096217"/>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9" name="Nadpis 1">
            <a:extLst>
              <a:ext uri="{FF2B5EF4-FFF2-40B4-BE49-F238E27FC236}">
                <a16:creationId xmlns:a16="http://schemas.microsoft.com/office/drawing/2014/main" id="{52EB2EA6-5A78-4E85-AE4C-221CA83B8187}"/>
              </a:ext>
            </a:extLst>
          </p:cNvPr>
          <p:cNvSpPr>
            <a:spLocks noGrp="1"/>
          </p:cNvSpPr>
          <p:nvPr>
            <p:ph type="ctrTitle" hasCustomPrompt="1"/>
          </p:nvPr>
        </p:nvSpPr>
        <p:spPr>
          <a:xfrm>
            <a:off x="1524000" y="2824755"/>
            <a:ext cx="9144000" cy="1071549"/>
          </a:xfrm>
        </p:spPr>
        <p:txBody>
          <a:bodyPr anchor="b">
            <a:noAutofit/>
          </a:bodyPr>
          <a:lstStyle>
            <a:lvl1pPr algn="ctr">
              <a:defRPr sz="4500" b="1">
                <a:solidFill>
                  <a:srgbClr val="D31145"/>
                </a:solidFill>
                <a:latin typeface="Arial" panose="020B0604020202020204" pitchFamily="34" charset="0"/>
                <a:cs typeface="Arial" panose="020B0604020202020204" pitchFamily="34" charset="0"/>
              </a:defRPr>
            </a:lvl1pPr>
          </a:lstStyle>
          <a:p>
            <a:r>
              <a:rPr lang="cs-CZ" dirty="0"/>
              <a:t>Hlavní nadpis prezentace</a:t>
            </a:r>
          </a:p>
        </p:txBody>
      </p:sp>
      <p:sp>
        <p:nvSpPr>
          <p:cNvPr id="20" name="Podnadpis 2">
            <a:extLst>
              <a:ext uri="{FF2B5EF4-FFF2-40B4-BE49-F238E27FC236}">
                <a16:creationId xmlns:a16="http://schemas.microsoft.com/office/drawing/2014/main" id="{070F9525-D336-4269-AB65-F312FD83E289}"/>
              </a:ext>
            </a:extLst>
          </p:cNvPr>
          <p:cNvSpPr>
            <a:spLocks noGrp="1"/>
          </p:cNvSpPr>
          <p:nvPr>
            <p:ph type="subTitle" idx="1" hasCustomPrompt="1"/>
          </p:nvPr>
        </p:nvSpPr>
        <p:spPr>
          <a:xfrm>
            <a:off x="1524000" y="4051604"/>
            <a:ext cx="9144000" cy="1071549"/>
          </a:xfrm>
        </p:spPr>
        <p:txBody>
          <a:bodyPr anchor="ctr"/>
          <a:lstStyle>
            <a:lvl1pPr marL="0" indent="0" algn="ctr">
              <a:buNone/>
              <a:defRPr sz="2400">
                <a:solidFill>
                  <a:srgbClr val="D3114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Podnadpis prezentace</a:t>
            </a:r>
          </a:p>
        </p:txBody>
      </p:sp>
      <p:cxnSp>
        <p:nvCxnSpPr>
          <p:cNvPr id="9" name="Přímá spojnice 8">
            <a:extLst>
              <a:ext uri="{FF2B5EF4-FFF2-40B4-BE49-F238E27FC236}">
                <a16:creationId xmlns:a16="http://schemas.microsoft.com/office/drawing/2014/main" id="{9C6DB8DB-B4CE-44F2-A1F7-0115BA3B53A2}"/>
              </a:ext>
            </a:extLst>
          </p:cNvPr>
          <p:cNvCxnSpPr/>
          <p:nvPr userDrawn="1"/>
        </p:nvCxnSpPr>
        <p:spPr>
          <a:xfrm>
            <a:off x="20409" y="1324413"/>
            <a:ext cx="4910366" cy="0"/>
          </a:xfrm>
          <a:prstGeom prst="line">
            <a:avLst/>
          </a:prstGeom>
          <a:ln w="38100" cap="sq">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3FF7D14-88C2-4766-B102-07A71872BC84}"/>
              </a:ext>
            </a:extLst>
          </p:cNvPr>
          <p:cNvCxnSpPr/>
          <p:nvPr userDrawn="1"/>
        </p:nvCxnSpPr>
        <p:spPr>
          <a:xfrm>
            <a:off x="7264966" y="1324413"/>
            <a:ext cx="4910366" cy="0"/>
          </a:xfrm>
          <a:prstGeom prst="line">
            <a:avLst/>
          </a:prstGeom>
          <a:ln w="38100" cap="sq">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17C1E084-43DA-4F32-BC38-0A779DDC36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332066"/>
            <a:ext cx="1984694" cy="1984694"/>
          </a:xfrm>
          <a:prstGeom prst="rect">
            <a:avLst/>
          </a:prstGeom>
          <a:effectLst>
            <a:outerShdw blurRad="177800" dist="63500" dir="2700000" algn="tl" rotWithShape="0">
              <a:prstClr val="black">
                <a:alpha val="40000"/>
              </a:prstClr>
            </a:outerShdw>
          </a:effectLst>
        </p:spPr>
      </p:pic>
      <p:pic>
        <p:nvPicPr>
          <p:cNvPr id="16" name="Grafický objekt 15">
            <a:extLst>
              <a:ext uri="{FF2B5EF4-FFF2-40B4-BE49-F238E27FC236}">
                <a16:creationId xmlns:a16="http://schemas.microsoft.com/office/drawing/2014/main" id="{2E38FE36-8704-4B15-B3ED-B5C034568E6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4" name="Grafický objekt 3">
            <a:extLst>
              <a:ext uri="{FF2B5EF4-FFF2-40B4-BE49-F238E27FC236}">
                <a16:creationId xmlns:a16="http://schemas.microsoft.com/office/drawing/2014/main" id="{48260FB5-167E-9443-AE69-16DC60C7836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3857458024"/>
      </p:ext>
    </p:extLst>
  </p:cSld>
  <p:clrMapOvr>
    <a:masterClrMapping/>
  </p:clrMapOvr>
  <p:extLst>
    <p:ext uri="{DCECCB84-F9BA-43D5-87BE-67443E8EF086}">
      <p15:sldGuideLst xmlns:p15="http://schemas.microsoft.com/office/powerpoint/2012/main">
        <p15:guide id="1" orient="horz" pos="420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4A8D0C3-8828-4945-AE3F-F718697470B4}"/>
              </a:ext>
            </a:extLst>
          </p:cNvPr>
          <p:cNvSpPr>
            <a:spLocks noGrp="1"/>
          </p:cNvSpPr>
          <p:nvPr>
            <p:ph type="title" hasCustomPrompt="1"/>
          </p:nvPr>
        </p:nvSpPr>
        <p:spPr>
          <a:xfrm>
            <a:off x="332819" y="1"/>
            <a:ext cx="9885238" cy="896492"/>
          </a:xfrm>
        </p:spPr>
        <p:txBody>
          <a:bodyPr>
            <a:noAutofit/>
          </a:bodyPr>
          <a:lstStyle>
            <a:lvl1pPr>
              <a:defRPr sz="2400" b="1">
                <a:solidFill>
                  <a:srgbClr val="C00000"/>
                </a:solidFill>
                <a:latin typeface="Arial" panose="020B0604020202020204" pitchFamily="34" charset="0"/>
                <a:cs typeface="Arial" panose="020B0604020202020204" pitchFamily="34" charset="0"/>
              </a:defRPr>
            </a:lvl1pPr>
          </a:lstStyle>
          <a:p>
            <a:r>
              <a:rPr lang="cs-CZ" dirty="0"/>
              <a:t>Nadpis</a:t>
            </a:r>
          </a:p>
        </p:txBody>
      </p:sp>
      <p:sp>
        <p:nvSpPr>
          <p:cNvPr id="11" name="Zástupný obsah 2">
            <a:extLst>
              <a:ext uri="{FF2B5EF4-FFF2-40B4-BE49-F238E27FC236}">
                <a16:creationId xmlns:a16="http://schemas.microsoft.com/office/drawing/2014/main" id="{CC8B3D67-369B-4F24-8897-F0919A3E54BD}"/>
              </a:ext>
            </a:extLst>
          </p:cNvPr>
          <p:cNvSpPr>
            <a:spLocks noGrp="1"/>
          </p:cNvSpPr>
          <p:nvPr>
            <p:ph idx="1"/>
          </p:nvPr>
        </p:nvSpPr>
        <p:spPr>
          <a:xfrm>
            <a:off x="352147" y="1652595"/>
            <a:ext cx="11487705" cy="4409893"/>
          </a:xfrm>
        </p:spPr>
        <p:txBody>
          <a:bodyPr/>
          <a:lstStyle>
            <a:lvl1pPr marL="2286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2" name="Přímá spojnice 11">
            <a:extLst>
              <a:ext uri="{FF2B5EF4-FFF2-40B4-BE49-F238E27FC236}">
                <a16:creationId xmlns:a16="http://schemas.microsoft.com/office/drawing/2014/main" id="{569EDE3C-273C-4A62-8AE9-D7C37796420F}"/>
              </a:ext>
            </a:extLst>
          </p:cNvPr>
          <p:cNvCxnSpPr/>
          <p:nvPr userDrawn="1"/>
        </p:nvCxnSpPr>
        <p:spPr>
          <a:xfrm flipV="1">
            <a:off x="0" y="896493"/>
            <a:ext cx="10218057" cy="1"/>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DD8FE222-C5DA-489E-A8D2-33FE8FCEBFB9}"/>
              </a:ext>
            </a:extLst>
          </p:cNvPr>
          <p:cNvCxnSpPr/>
          <p:nvPr userDrawn="1"/>
        </p:nvCxnSpPr>
        <p:spPr>
          <a:xfrm>
            <a:off x="11826903" y="896492"/>
            <a:ext cx="365097"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4" name="Obrázek 13">
            <a:extLst>
              <a:ext uri="{FF2B5EF4-FFF2-40B4-BE49-F238E27FC236}">
                <a16:creationId xmlns:a16="http://schemas.microsoft.com/office/drawing/2014/main" id="{89115CFD-E318-44F9-9C3F-F0D1DFB08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8781" y="226273"/>
            <a:ext cx="1340438" cy="1340438"/>
          </a:xfrm>
          <a:prstGeom prst="rect">
            <a:avLst/>
          </a:prstGeom>
          <a:effectLst>
            <a:outerShdw blurRad="177800" dist="63500" dir="2700000" algn="tl" rotWithShape="0">
              <a:prstClr val="black">
                <a:alpha val="40000"/>
              </a:prstClr>
            </a:outerShdw>
          </a:effectLst>
        </p:spPr>
      </p:pic>
      <p:sp>
        <p:nvSpPr>
          <p:cNvPr id="15" name="Obdélník 14">
            <a:extLst>
              <a:ext uri="{FF2B5EF4-FFF2-40B4-BE49-F238E27FC236}">
                <a16:creationId xmlns:a16="http://schemas.microsoft.com/office/drawing/2014/main" id="{C76277FD-5BED-487E-A934-D1523A7642AC}"/>
              </a:ext>
            </a:extLst>
          </p:cNvPr>
          <p:cNvSpPr/>
          <p:nvPr userDrawn="1"/>
        </p:nvSpPr>
        <p:spPr>
          <a:xfrm>
            <a:off x="0" y="6407192"/>
            <a:ext cx="12192000" cy="450808"/>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endParaRPr>
          </a:p>
        </p:txBody>
      </p:sp>
      <p:grpSp>
        <p:nvGrpSpPr>
          <p:cNvPr id="3" name="Skupina 2">
            <a:extLst>
              <a:ext uri="{FF2B5EF4-FFF2-40B4-BE49-F238E27FC236}">
                <a16:creationId xmlns:a16="http://schemas.microsoft.com/office/drawing/2014/main" id="{447D9C5A-7FE9-3A4D-8ADB-213088003C1A}"/>
              </a:ext>
            </a:extLst>
          </p:cNvPr>
          <p:cNvGrpSpPr/>
          <p:nvPr userDrawn="1"/>
        </p:nvGrpSpPr>
        <p:grpSpPr>
          <a:xfrm>
            <a:off x="7979502" y="6403341"/>
            <a:ext cx="3607259" cy="503999"/>
            <a:chOff x="7979502" y="6403341"/>
            <a:chExt cx="3607259" cy="503999"/>
          </a:xfrm>
        </p:grpSpPr>
        <p:pic>
          <p:nvPicPr>
            <p:cNvPr id="17" name="Grafický objekt 16">
              <a:extLst>
                <a:ext uri="{FF2B5EF4-FFF2-40B4-BE49-F238E27FC236}">
                  <a16:creationId xmlns:a16="http://schemas.microsoft.com/office/drawing/2014/main" id="{CC8969BD-C246-CA42-B13C-EE47BC3DCA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15" y="6403341"/>
              <a:ext cx="744646" cy="503999"/>
            </a:xfrm>
            <a:prstGeom prst="rect">
              <a:avLst/>
            </a:prstGeom>
          </p:spPr>
        </p:pic>
        <p:pic>
          <p:nvPicPr>
            <p:cNvPr id="20" name="Grafický objekt 19">
              <a:extLst>
                <a:ext uri="{FF2B5EF4-FFF2-40B4-BE49-F238E27FC236}">
                  <a16:creationId xmlns:a16="http://schemas.microsoft.com/office/drawing/2014/main" id="{E0BADCCC-4F74-4F0A-A7EF-44B904712FC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9502" y="6515641"/>
              <a:ext cx="2758663" cy="234543"/>
            </a:xfrm>
            <a:prstGeom prst="rect">
              <a:avLst/>
            </a:prstGeom>
          </p:spPr>
        </p:pic>
      </p:grpSp>
    </p:spTree>
    <p:extLst>
      <p:ext uri="{BB962C8B-B14F-4D97-AF65-F5344CB8AC3E}">
        <p14:creationId xmlns:p14="http://schemas.microsoft.com/office/powerpoint/2010/main" val="1984869719"/>
      </p:ext>
    </p:extLst>
  </p:cSld>
  <p:clrMapOvr>
    <a:masterClrMapping/>
  </p:clrMapOvr>
  <p:extLst>
    <p:ext uri="{DCECCB84-F9BA-43D5-87BE-67443E8EF086}">
      <p15:sldGuideLst xmlns:p15="http://schemas.microsoft.com/office/powerpoint/2012/main">
        <p15:guide id="1" orient="horz" pos="346">
          <p15:clr>
            <a:srgbClr val="FBAE40"/>
          </p15:clr>
        </p15:guide>
        <p15:guide id="2" pos="758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Nadpis 1">
            <a:extLst>
              <a:ext uri="{FF2B5EF4-FFF2-40B4-BE49-F238E27FC236}">
                <a16:creationId xmlns:a16="http://schemas.microsoft.com/office/drawing/2014/main" id="{6BECE3A1-9B13-4F1D-A61E-AF2067EC3CE8}"/>
              </a:ext>
            </a:extLst>
          </p:cNvPr>
          <p:cNvSpPr>
            <a:spLocks noGrp="1"/>
          </p:cNvSpPr>
          <p:nvPr>
            <p:ph type="title" hasCustomPrompt="1"/>
          </p:nvPr>
        </p:nvSpPr>
        <p:spPr>
          <a:xfrm>
            <a:off x="332819" y="1"/>
            <a:ext cx="9885238" cy="896492"/>
          </a:xfrm>
        </p:spPr>
        <p:txBody>
          <a:bodyPr>
            <a:noAutofit/>
          </a:bodyPr>
          <a:lstStyle>
            <a:lvl1pPr>
              <a:defRPr sz="2400" b="1">
                <a:solidFill>
                  <a:srgbClr val="C00000"/>
                </a:solidFill>
                <a:latin typeface="Arial" panose="020B0604020202020204" pitchFamily="34" charset="0"/>
                <a:cs typeface="Arial" panose="020B0604020202020204" pitchFamily="34" charset="0"/>
              </a:defRPr>
            </a:lvl1pPr>
          </a:lstStyle>
          <a:p>
            <a:r>
              <a:rPr lang="cs-CZ" dirty="0"/>
              <a:t>Nadpis</a:t>
            </a:r>
          </a:p>
        </p:txBody>
      </p:sp>
      <p:cxnSp>
        <p:nvCxnSpPr>
          <p:cNvPr id="11" name="Přímá spojnice 10">
            <a:extLst>
              <a:ext uri="{FF2B5EF4-FFF2-40B4-BE49-F238E27FC236}">
                <a16:creationId xmlns:a16="http://schemas.microsoft.com/office/drawing/2014/main" id="{49F50076-713F-4EFA-BEB6-E92A7CA2E9D8}"/>
              </a:ext>
            </a:extLst>
          </p:cNvPr>
          <p:cNvCxnSpPr/>
          <p:nvPr userDrawn="1"/>
        </p:nvCxnSpPr>
        <p:spPr>
          <a:xfrm flipV="1">
            <a:off x="0" y="896493"/>
            <a:ext cx="10218057" cy="1"/>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91C1F1F5-9E1B-45D1-B8A7-385438BD57F0}"/>
              </a:ext>
            </a:extLst>
          </p:cNvPr>
          <p:cNvCxnSpPr/>
          <p:nvPr userDrawn="1"/>
        </p:nvCxnSpPr>
        <p:spPr>
          <a:xfrm>
            <a:off x="11826903" y="896492"/>
            <a:ext cx="365097"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10A526-5ED1-4270-B431-200E8EA05C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8781" y="226273"/>
            <a:ext cx="1340438" cy="1340438"/>
          </a:xfrm>
          <a:prstGeom prst="rect">
            <a:avLst/>
          </a:prstGeom>
          <a:effectLst>
            <a:outerShdw blurRad="177800" dist="63500" dir="2700000" algn="tl" rotWithShape="0">
              <a:prstClr val="black">
                <a:alpha val="40000"/>
              </a:prstClr>
            </a:outerShdw>
          </a:effectLst>
        </p:spPr>
      </p:pic>
      <p:sp>
        <p:nvSpPr>
          <p:cNvPr id="14" name="Obdélník 13">
            <a:extLst>
              <a:ext uri="{FF2B5EF4-FFF2-40B4-BE49-F238E27FC236}">
                <a16:creationId xmlns:a16="http://schemas.microsoft.com/office/drawing/2014/main" id="{E07EC997-097D-4BDE-970B-3BD77460A79F}"/>
              </a:ext>
            </a:extLst>
          </p:cNvPr>
          <p:cNvSpPr/>
          <p:nvPr userDrawn="1"/>
        </p:nvSpPr>
        <p:spPr>
          <a:xfrm>
            <a:off x="0" y="6407192"/>
            <a:ext cx="12192000" cy="450808"/>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endParaRPr>
          </a:p>
        </p:txBody>
      </p:sp>
      <p:grpSp>
        <p:nvGrpSpPr>
          <p:cNvPr id="20" name="Skupina 19">
            <a:extLst>
              <a:ext uri="{FF2B5EF4-FFF2-40B4-BE49-F238E27FC236}">
                <a16:creationId xmlns:a16="http://schemas.microsoft.com/office/drawing/2014/main" id="{20E63B92-56D5-F945-8613-CB3F227EB275}"/>
              </a:ext>
            </a:extLst>
          </p:cNvPr>
          <p:cNvGrpSpPr/>
          <p:nvPr userDrawn="1"/>
        </p:nvGrpSpPr>
        <p:grpSpPr>
          <a:xfrm>
            <a:off x="7979502" y="6403341"/>
            <a:ext cx="3607259" cy="503999"/>
            <a:chOff x="7979502" y="6403341"/>
            <a:chExt cx="3607259" cy="503999"/>
          </a:xfrm>
        </p:grpSpPr>
        <p:pic>
          <p:nvPicPr>
            <p:cNvPr id="21" name="Grafický objekt 20">
              <a:extLst>
                <a:ext uri="{FF2B5EF4-FFF2-40B4-BE49-F238E27FC236}">
                  <a16:creationId xmlns:a16="http://schemas.microsoft.com/office/drawing/2014/main" id="{8251C239-9A82-3C4F-8A6F-8FDEBACFEFD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15" y="6403341"/>
              <a:ext cx="744646" cy="503999"/>
            </a:xfrm>
            <a:prstGeom prst="rect">
              <a:avLst/>
            </a:prstGeom>
          </p:spPr>
        </p:pic>
        <p:pic>
          <p:nvPicPr>
            <p:cNvPr id="22" name="Grafický objekt 21">
              <a:extLst>
                <a:ext uri="{FF2B5EF4-FFF2-40B4-BE49-F238E27FC236}">
                  <a16:creationId xmlns:a16="http://schemas.microsoft.com/office/drawing/2014/main" id="{D9D13083-7433-7A41-9812-10A926FB1B6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9502" y="6515641"/>
              <a:ext cx="2758663" cy="234543"/>
            </a:xfrm>
            <a:prstGeom prst="rect">
              <a:avLst/>
            </a:prstGeom>
          </p:spPr>
        </p:pic>
      </p:grpSp>
    </p:spTree>
    <p:extLst>
      <p:ext uri="{BB962C8B-B14F-4D97-AF65-F5344CB8AC3E}">
        <p14:creationId xmlns:p14="http://schemas.microsoft.com/office/powerpoint/2010/main" val="3394686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E29F1E6-ED0B-46BA-8E34-71ED3EB59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7438496F-B824-41C1-AA93-D9881432A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36425653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1" r:id="rId4"/>
    <p:sldLayoutId id="2147483658" r:id="rId5"/>
    <p:sldLayoutId id="2147483662"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E29F1E6-ED0B-46BA-8E34-71ED3EB59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7438496F-B824-41C1-AA93-D9881432A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319003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88B192-724F-7843-8473-7FB8726C7F36}"/>
              </a:ext>
            </a:extLst>
          </p:cNvPr>
          <p:cNvSpPr>
            <a:spLocks noGrp="1"/>
          </p:cNvSpPr>
          <p:nvPr>
            <p:ph type="ctrTitle"/>
          </p:nvPr>
        </p:nvSpPr>
        <p:spPr/>
        <p:txBody>
          <a:bodyPr/>
          <a:lstStyle/>
          <a:p>
            <a:r>
              <a:rPr lang="cs-CZ" dirty="0"/>
              <a:t>Analytický briefing EPI situace COVID-19</a:t>
            </a:r>
          </a:p>
        </p:txBody>
      </p:sp>
      <p:sp>
        <p:nvSpPr>
          <p:cNvPr id="3" name="Podnadpis 2">
            <a:extLst>
              <a:ext uri="{FF2B5EF4-FFF2-40B4-BE49-F238E27FC236}">
                <a16:creationId xmlns:a16="http://schemas.microsoft.com/office/drawing/2014/main" id="{5DD479B6-0ED4-884F-800F-23D2FCE02B60}"/>
              </a:ext>
            </a:extLst>
          </p:cNvPr>
          <p:cNvSpPr>
            <a:spLocks noGrp="1"/>
          </p:cNvSpPr>
          <p:nvPr>
            <p:ph type="subTitle" idx="1"/>
          </p:nvPr>
        </p:nvSpPr>
        <p:spPr/>
        <p:txBody>
          <a:bodyPr>
            <a:normAutofit/>
          </a:bodyPr>
          <a:lstStyle/>
          <a:p>
            <a:r>
              <a:rPr lang="cs-CZ" dirty="0"/>
              <a:t>9. prosince 2020</a:t>
            </a:r>
          </a:p>
          <a:p>
            <a:r>
              <a:rPr lang="cs-CZ" dirty="0"/>
              <a:t>16:00 hod</a:t>
            </a:r>
          </a:p>
        </p:txBody>
      </p:sp>
    </p:spTree>
    <p:extLst>
      <p:ext uri="{BB962C8B-B14F-4D97-AF65-F5344CB8AC3E}">
        <p14:creationId xmlns:p14="http://schemas.microsoft.com/office/powerpoint/2010/main" val="208257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DCE832-A54D-4160-9284-639F53A3D5DA}"/>
              </a:ext>
            </a:extLst>
          </p:cNvPr>
          <p:cNvSpPr>
            <a:spLocks noGrp="1"/>
          </p:cNvSpPr>
          <p:nvPr>
            <p:ph type="title"/>
          </p:nvPr>
        </p:nvSpPr>
        <p:spPr>
          <a:xfrm>
            <a:off x="332819" y="7494"/>
            <a:ext cx="9885238" cy="896492"/>
          </a:xfrm>
        </p:spPr>
        <p:txBody>
          <a:bodyPr/>
          <a:lstStyle/>
          <a:p>
            <a:r>
              <a:rPr lang="cs-CZ" dirty="0"/>
              <a:t>Denní přírůstek v jednotlivých okresech</a:t>
            </a:r>
          </a:p>
        </p:txBody>
      </p:sp>
      <p:graphicFrame>
        <p:nvGraphicFramePr>
          <p:cNvPr id="5" name="Tabulka 4">
            <a:extLst>
              <a:ext uri="{FF2B5EF4-FFF2-40B4-BE49-F238E27FC236}">
                <a16:creationId xmlns:a16="http://schemas.microsoft.com/office/drawing/2014/main" id="{D0136CEE-32C4-4A87-ADC7-13D046E6D702}"/>
              </a:ext>
            </a:extLst>
          </p:cNvPr>
          <p:cNvGraphicFramePr>
            <a:graphicFrameLocks noGrp="1"/>
          </p:cNvGraphicFramePr>
          <p:nvPr>
            <p:extLst>
              <p:ext uri="{D42A27DB-BD31-4B8C-83A1-F6EECF244321}">
                <p14:modId xmlns:p14="http://schemas.microsoft.com/office/powerpoint/2010/main" val="712306023"/>
              </p:ext>
            </p:extLst>
          </p:nvPr>
        </p:nvGraphicFramePr>
        <p:xfrm>
          <a:off x="9133197" y="1791137"/>
          <a:ext cx="2714625" cy="2591700"/>
        </p:xfrm>
        <a:graphic>
          <a:graphicData uri="http://schemas.openxmlformats.org/drawingml/2006/table">
            <a:tbl>
              <a:tblPr firstRow="1" firstCol="1" bandRow="1"/>
              <a:tblGrid>
                <a:gridCol w="1365022">
                  <a:extLst>
                    <a:ext uri="{9D8B030D-6E8A-4147-A177-3AD203B41FA5}">
                      <a16:colId xmlns:a16="http://schemas.microsoft.com/office/drawing/2014/main" val="3184229790"/>
                    </a:ext>
                  </a:extLst>
                </a:gridCol>
                <a:gridCol w="1349603">
                  <a:extLst>
                    <a:ext uri="{9D8B030D-6E8A-4147-A177-3AD203B41FA5}">
                      <a16:colId xmlns:a16="http://schemas.microsoft.com/office/drawing/2014/main" val="930981056"/>
                    </a:ext>
                  </a:extLst>
                </a:gridCol>
              </a:tblGrid>
              <a:tr h="533400">
                <a:tc>
                  <a:txBody>
                    <a:bodyPr/>
                    <a:lstStyle/>
                    <a:p>
                      <a:pPr algn="ctr">
                        <a:lnSpc>
                          <a:spcPct val="107000"/>
                        </a:lnSpc>
                        <a:spcAft>
                          <a:spcPts val="0"/>
                        </a:spcAft>
                      </a:pPr>
                      <a:r>
                        <a:rPr lang="cs-CZ" sz="12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2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Počet případů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778692185"/>
                  </a:ext>
                </a:extLst>
              </a:tr>
              <a:tr h="228700">
                <a:tc>
                  <a:txBody>
                    <a:bodyPr/>
                    <a:lstStyle/>
                    <a:p>
                      <a:pPr algn="ctr" fontAlgn="b"/>
                      <a:r>
                        <a:rPr lang="cs-CZ" sz="1100" b="1" i="0" u="none" strike="noStrike">
                          <a:solidFill>
                            <a:srgbClr val="000000"/>
                          </a:solidFill>
                          <a:effectLst/>
                          <a:latin typeface="Calibri" panose="020F0502020204030204" pitchFamily="34" charset="0"/>
                        </a:rPr>
                        <a:t>Ostrava-město</a:t>
                      </a:r>
                    </a:p>
                  </a:txBody>
                  <a:tcPr marL="9525" marR="9525" marT="9525" marB="0" anchor="b">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algn="ctr" fontAlgn="b"/>
                      <a:r>
                        <a:rPr lang="cs-CZ" sz="1100" b="1" i="0" u="none" strike="noStrike">
                          <a:solidFill>
                            <a:srgbClr val="000000"/>
                          </a:solidFill>
                          <a:effectLst/>
                          <a:latin typeface="Calibri" panose="020F0502020204030204" pitchFamily="34" charset="0"/>
                        </a:rPr>
                        <a:t>273 </a:t>
                      </a:r>
                    </a:p>
                  </a:txBody>
                  <a:tcPr marL="9525" marR="9525" marT="9525" marB="0" anchor="b">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10002"/>
                  </a:ext>
                </a:extLst>
              </a:tr>
              <a:tr h="228700">
                <a:tc>
                  <a:txBody>
                    <a:bodyPr/>
                    <a:lstStyle/>
                    <a:p>
                      <a:pPr algn="ctr" fontAlgn="b"/>
                      <a:r>
                        <a:rPr lang="cs-CZ" sz="1100" b="1" i="0" u="none" strike="noStrike">
                          <a:solidFill>
                            <a:srgbClr val="000000"/>
                          </a:solidFill>
                          <a:effectLst/>
                          <a:latin typeface="Calibri" panose="020F0502020204030204" pitchFamily="34" charset="0"/>
                        </a:rPr>
                        <a:t>Karviná</a:t>
                      </a:r>
                    </a:p>
                  </a:txBody>
                  <a:tcPr marL="9525" marR="9525" marT="9525" marB="0" anchor="b">
                    <a:lnL>
                      <a:noFill/>
                    </a:lnL>
                    <a:lnR w="12700"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cs-CZ" sz="1100" b="1" i="0" u="none" strike="noStrike">
                          <a:solidFill>
                            <a:srgbClr val="000000"/>
                          </a:solidFill>
                          <a:effectLst/>
                          <a:latin typeface="Calibri" panose="020F0502020204030204" pitchFamily="34" charset="0"/>
                        </a:rPr>
                        <a:t>188 </a:t>
                      </a:r>
                    </a:p>
                  </a:txBody>
                  <a:tcPr marL="9525" marR="9525" marT="9525" marB="0" anchor="b">
                    <a:lnL w="12700" cap="flat" cmpd="sng" algn="ctr">
                      <a:solidFill>
                        <a:srgbClr val="7F7F7F"/>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3"/>
                  </a:ext>
                </a:extLst>
              </a:tr>
              <a:tr h="228700">
                <a:tc>
                  <a:txBody>
                    <a:bodyPr/>
                    <a:lstStyle/>
                    <a:p>
                      <a:pPr algn="ctr" fontAlgn="b"/>
                      <a:r>
                        <a:rPr lang="cs-CZ" sz="1100" b="1" i="0" u="none" strike="noStrike">
                          <a:solidFill>
                            <a:srgbClr val="000000"/>
                          </a:solidFill>
                          <a:effectLst/>
                          <a:latin typeface="Calibri" panose="020F0502020204030204" pitchFamily="34" charset="0"/>
                        </a:rPr>
                        <a:t>Frýdek-Místek</a:t>
                      </a:r>
                    </a:p>
                  </a:txBody>
                  <a:tcPr marL="9525" marR="9525" marT="9525" marB="0" anchor="b">
                    <a:lnL>
                      <a:noFill/>
                    </a:lnL>
                    <a:lnR w="12700" cap="flat" cmpd="sng" algn="ctr">
                      <a:solidFill>
                        <a:srgbClr val="7F7F7F"/>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b"/>
                      <a:r>
                        <a:rPr lang="cs-CZ" sz="1100" b="1" i="0" u="none" strike="noStrike">
                          <a:solidFill>
                            <a:srgbClr val="000000"/>
                          </a:solidFill>
                          <a:effectLst/>
                          <a:latin typeface="Calibri" panose="020F0502020204030204" pitchFamily="34" charset="0"/>
                        </a:rPr>
                        <a:t>181 </a:t>
                      </a:r>
                    </a:p>
                  </a:txBody>
                  <a:tcPr marL="9525" marR="9525" marT="9525" marB="0" anchor="b">
                    <a:lnL w="12700" cap="flat" cmpd="sng" algn="ctr">
                      <a:solidFill>
                        <a:srgbClr val="7F7F7F"/>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4"/>
                  </a:ext>
                </a:extLst>
              </a:tr>
              <a:tr h="228700">
                <a:tc>
                  <a:txBody>
                    <a:bodyPr/>
                    <a:lstStyle/>
                    <a:p>
                      <a:pPr algn="ctr" fontAlgn="b"/>
                      <a:r>
                        <a:rPr lang="cs-CZ" sz="1100" b="1" i="0" u="none" strike="noStrike">
                          <a:solidFill>
                            <a:srgbClr val="000000"/>
                          </a:solidFill>
                          <a:effectLst/>
                          <a:latin typeface="Calibri" panose="020F0502020204030204" pitchFamily="34" charset="0"/>
                        </a:rPr>
                        <a:t>Opava</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159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55341238"/>
                  </a:ext>
                </a:extLst>
              </a:tr>
              <a:tr h="228700">
                <a:tc>
                  <a:txBody>
                    <a:bodyPr/>
                    <a:lstStyle/>
                    <a:p>
                      <a:pPr algn="ctr" fontAlgn="b"/>
                      <a:r>
                        <a:rPr lang="cs-CZ" sz="1100" b="1" i="0" u="none" strike="noStrike">
                          <a:solidFill>
                            <a:srgbClr val="000000"/>
                          </a:solidFill>
                          <a:effectLst/>
                          <a:latin typeface="Calibri" panose="020F0502020204030204" pitchFamily="34" charset="0"/>
                        </a:rPr>
                        <a:t>Zlín</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156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1727684"/>
                  </a:ext>
                </a:extLst>
              </a:tr>
              <a:tr h="228700">
                <a:tc>
                  <a:txBody>
                    <a:bodyPr/>
                    <a:lstStyle/>
                    <a:p>
                      <a:pPr algn="ctr" fontAlgn="b"/>
                      <a:r>
                        <a:rPr lang="cs-CZ" sz="1100" b="1" i="0" u="none" strike="noStrike">
                          <a:solidFill>
                            <a:srgbClr val="000000"/>
                          </a:solidFill>
                          <a:effectLst/>
                          <a:latin typeface="Calibri" panose="020F0502020204030204" pitchFamily="34" charset="0"/>
                        </a:rPr>
                        <a:t>Pardubice</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135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0878113"/>
                  </a:ext>
                </a:extLst>
              </a:tr>
              <a:tr h="228700">
                <a:tc>
                  <a:txBody>
                    <a:bodyPr/>
                    <a:lstStyle/>
                    <a:p>
                      <a:pPr algn="ctr" fontAlgn="b"/>
                      <a:r>
                        <a:rPr lang="cs-CZ" sz="1100" b="1" i="0" u="none" strike="noStrike">
                          <a:solidFill>
                            <a:srgbClr val="000000"/>
                          </a:solidFill>
                          <a:effectLst/>
                          <a:latin typeface="Calibri" panose="020F0502020204030204" pitchFamily="34" charset="0"/>
                        </a:rPr>
                        <a:t>Hradec Králové</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129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28700">
                <a:tc>
                  <a:txBody>
                    <a:bodyPr/>
                    <a:lstStyle/>
                    <a:p>
                      <a:pPr algn="ctr" fontAlgn="b"/>
                      <a:r>
                        <a:rPr lang="cs-CZ" sz="1100" b="1" i="0" u="none" strike="noStrike">
                          <a:solidFill>
                            <a:srgbClr val="000000"/>
                          </a:solidFill>
                          <a:effectLst/>
                          <a:latin typeface="Calibri" panose="020F0502020204030204" pitchFamily="34" charset="0"/>
                        </a:rPr>
                        <a:t>Liberec</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126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2747570"/>
                  </a:ext>
                </a:extLst>
              </a:tr>
              <a:tr h="228700">
                <a:tc>
                  <a:txBody>
                    <a:bodyPr/>
                    <a:lstStyle/>
                    <a:p>
                      <a:pPr algn="ctr" fontAlgn="b"/>
                      <a:r>
                        <a:rPr lang="cs-CZ" sz="1100" b="1" i="0" u="none" strike="noStrike" dirty="0">
                          <a:solidFill>
                            <a:srgbClr val="000000"/>
                          </a:solidFill>
                          <a:effectLst/>
                          <a:latin typeface="Calibri" panose="020F0502020204030204" pitchFamily="34" charset="0"/>
                        </a:rPr>
                        <a:t>Hodonín</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dirty="0">
                          <a:solidFill>
                            <a:srgbClr val="000000"/>
                          </a:solidFill>
                          <a:effectLst/>
                          <a:latin typeface="Calibri" panose="020F0502020204030204" pitchFamily="34" charset="0"/>
                        </a:rPr>
                        <a:t>109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6604257"/>
                  </a:ext>
                </a:extLst>
              </a:tr>
            </a:tbl>
          </a:graphicData>
        </a:graphic>
      </p:graphicFrame>
      <p:pic>
        <p:nvPicPr>
          <p:cNvPr id="6" name="Obrázek 5">
            <a:extLst>
              <a:ext uri="{FF2B5EF4-FFF2-40B4-BE49-F238E27FC236}">
                <a16:creationId xmlns:a16="http://schemas.microsoft.com/office/drawing/2014/main" id="{8D31F1CC-3D0E-4B51-BD59-D19B704C9019}"/>
              </a:ext>
            </a:extLst>
          </p:cNvPr>
          <p:cNvPicPr/>
          <p:nvPr/>
        </p:nvPicPr>
        <p:blipFill rotWithShape="1">
          <a:blip r:embed="rId2">
            <a:extLst>
              <a:ext uri="{28A0092B-C50C-407E-A947-70E740481C1C}">
                <a14:useLocalDpi xmlns:a14="http://schemas.microsoft.com/office/drawing/2010/main" val="0"/>
              </a:ext>
            </a:extLst>
          </a:blip>
          <a:srcRect l="533" t="1795" r="681" b="1884"/>
          <a:stretch/>
        </p:blipFill>
        <p:spPr bwMode="auto">
          <a:xfrm>
            <a:off x="225243" y="1060692"/>
            <a:ext cx="8319247" cy="50306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825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34BD55D2-1959-4A95-8FB8-3BCD33D024B6}"/>
              </a:ext>
            </a:extLst>
          </p:cNvPr>
          <p:cNvSpPr>
            <a:spLocks noGrp="1"/>
          </p:cNvSpPr>
          <p:nvPr>
            <p:ph type="title"/>
          </p:nvPr>
        </p:nvSpPr>
        <p:spPr>
          <a:xfrm>
            <a:off x="332819" y="1"/>
            <a:ext cx="9885238" cy="896492"/>
          </a:xfrm>
        </p:spPr>
        <p:txBody>
          <a:bodyPr/>
          <a:lstStyle/>
          <a:p>
            <a:r>
              <a:rPr lang="cs-CZ" dirty="0"/>
              <a:t>Počet případů kumulativně ve věkové kategorii 65+ za 7 dní</a:t>
            </a:r>
            <a:br>
              <a:rPr lang="cs-CZ" dirty="0"/>
            </a:br>
            <a:r>
              <a:rPr lang="cs-CZ" dirty="0"/>
              <a:t>v jednotlivých okresech</a:t>
            </a:r>
          </a:p>
        </p:txBody>
      </p:sp>
      <p:graphicFrame>
        <p:nvGraphicFramePr>
          <p:cNvPr id="5" name="Tabulka 4">
            <a:extLst>
              <a:ext uri="{FF2B5EF4-FFF2-40B4-BE49-F238E27FC236}">
                <a16:creationId xmlns:a16="http://schemas.microsoft.com/office/drawing/2014/main" id="{A10A8747-53A0-4ED6-B721-BA728B1D31B0}"/>
              </a:ext>
            </a:extLst>
          </p:cNvPr>
          <p:cNvGraphicFramePr>
            <a:graphicFrameLocks noGrp="1"/>
          </p:cNvGraphicFramePr>
          <p:nvPr>
            <p:extLst>
              <p:ext uri="{D42A27DB-BD31-4B8C-83A1-F6EECF244321}">
                <p14:modId xmlns:p14="http://schemas.microsoft.com/office/powerpoint/2010/main" val="985983986"/>
              </p:ext>
            </p:extLst>
          </p:nvPr>
        </p:nvGraphicFramePr>
        <p:xfrm>
          <a:off x="9227820" y="2157327"/>
          <a:ext cx="2500721" cy="2806405"/>
        </p:xfrm>
        <a:graphic>
          <a:graphicData uri="http://schemas.openxmlformats.org/drawingml/2006/table">
            <a:tbl>
              <a:tblPr firstRow="1" firstCol="1" bandRow="1"/>
              <a:tblGrid>
                <a:gridCol w="1213674">
                  <a:extLst>
                    <a:ext uri="{9D8B030D-6E8A-4147-A177-3AD203B41FA5}">
                      <a16:colId xmlns:a16="http://schemas.microsoft.com/office/drawing/2014/main" val="3184229790"/>
                    </a:ext>
                  </a:extLst>
                </a:gridCol>
                <a:gridCol w="1287047">
                  <a:extLst>
                    <a:ext uri="{9D8B030D-6E8A-4147-A177-3AD203B41FA5}">
                      <a16:colId xmlns:a16="http://schemas.microsoft.com/office/drawing/2014/main" val="930981056"/>
                    </a:ext>
                  </a:extLst>
                </a:gridCol>
              </a:tblGrid>
              <a:tr h="632186">
                <a:tc>
                  <a:txBody>
                    <a:bodyPr/>
                    <a:lstStyle/>
                    <a:p>
                      <a:pPr algn="ctr">
                        <a:lnSpc>
                          <a:spcPct val="107000"/>
                        </a:lnSpc>
                        <a:spcAft>
                          <a:spcPts val="0"/>
                        </a:spcAft>
                      </a:pPr>
                      <a:r>
                        <a:rPr lang="cs-CZ"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200" b="1"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Počet případů na 65+ za 7 dní</a:t>
                      </a:r>
                      <a:endParaRPr lang="cs-CZ"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778692185"/>
                  </a:ext>
                </a:extLst>
              </a:tr>
              <a:tr h="271669">
                <a:tc>
                  <a:txBody>
                    <a:bodyPr/>
                    <a:lstStyle/>
                    <a:p>
                      <a:pPr algn="ctr" fontAlgn="b"/>
                      <a:r>
                        <a:rPr lang="cs-CZ" sz="1100" b="1" i="0" u="none" strike="noStrike">
                          <a:solidFill>
                            <a:srgbClr val="000000"/>
                          </a:solidFill>
                          <a:effectLst/>
                          <a:latin typeface="Calibri" panose="020F0502020204030204" pitchFamily="34" charset="0"/>
                        </a:rPr>
                        <a:t>Ostrava-město</a:t>
                      </a:r>
                    </a:p>
                  </a:txBody>
                  <a:tcPr marL="9525" marR="9525" marT="9525" marB="0" anchor="b">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algn="ctr" fontAlgn="b"/>
                      <a:r>
                        <a:rPr lang="cs-CZ" sz="1100" b="1" i="0" u="none" strike="noStrike">
                          <a:solidFill>
                            <a:srgbClr val="000000"/>
                          </a:solidFill>
                          <a:effectLst/>
                          <a:latin typeface="Calibri" panose="020F0502020204030204" pitchFamily="34" charset="0"/>
                        </a:rPr>
                        <a:t>249 </a:t>
                      </a:r>
                    </a:p>
                  </a:txBody>
                  <a:tcPr marL="9525" marR="9525" marT="9525" marB="0" anchor="b">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1255341238"/>
                  </a:ext>
                </a:extLst>
              </a:tr>
              <a:tr h="271669">
                <a:tc>
                  <a:txBody>
                    <a:bodyPr/>
                    <a:lstStyle/>
                    <a:p>
                      <a:pPr algn="ctr" fontAlgn="b"/>
                      <a:r>
                        <a:rPr lang="cs-CZ" sz="1100" b="1" i="0" u="none" strike="noStrike">
                          <a:solidFill>
                            <a:srgbClr val="000000"/>
                          </a:solidFill>
                          <a:effectLst/>
                          <a:latin typeface="Calibri" panose="020F0502020204030204" pitchFamily="34" charset="0"/>
                        </a:rPr>
                        <a:t>Karviná</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147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3981213"/>
                  </a:ext>
                </a:extLst>
              </a:tr>
              <a:tr h="272536">
                <a:tc>
                  <a:txBody>
                    <a:bodyPr/>
                    <a:lstStyle/>
                    <a:p>
                      <a:pPr algn="ctr" fontAlgn="b"/>
                      <a:r>
                        <a:rPr lang="cs-CZ" sz="1100" b="1" i="0" u="none" strike="noStrike">
                          <a:solidFill>
                            <a:srgbClr val="000000"/>
                          </a:solidFill>
                          <a:effectLst/>
                          <a:latin typeface="Calibri" panose="020F0502020204030204" pitchFamily="34" charset="0"/>
                        </a:rPr>
                        <a:t>Brno-město</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147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1192482"/>
                  </a:ext>
                </a:extLst>
              </a:tr>
              <a:tr h="271669">
                <a:tc>
                  <a:txBody>
                    <a:bodyPr/>
                    <a:lstStyle/>
                    <a:p>
                      <a:pPr algn="ctr" fontAlgn="b"/>
                      <a:r>
                        <a:rPr lang="cs-CZ" sz="1100" b="1" i="0" u="none" strike="noStrike">
                          <a:solidFill>
                            <a:srgbClr val="000000"/>
                          </a:solidFill>
                          <a:effectLst/>
                          <a:latin typeface="Calibri" panose="020F0502020204030204" pitchFamily="34" charset="0"/>
                        </a:rPr>
                        <a:t>Frýdek-Místek</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143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5959479"/>
                  </a:ext>
                </a:extLst>
              </a:tr>
              <a:tr h="271669">
                <a:tc>
                  <a:txBody>
                    <a:bodyPr/>
                    <a:lstStyle/>
                    <a:p>
                      <a:pPr algn="ctr" fontAlgn="b"/>
                      <a:r>
                        <a:rPr lang="cs-CZ" sz="1100" b="1" i="0" u="none" strike="noStrike">
                          <a:solidFill>
                            <a:srgbClr val="000000"/>
                          </a:solidFill>
                          <a:effectLst/>
                          <a:latin typeface="Calibri" panose="020F0502020204030204" pitchFamily="34" charset="0"/>
                        </a:rPr>
                        <a:t>Havlíčkův Brod</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141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71669">
                <a:tc>
                  <a:txBody>
                    <a:bodyPr/>
                    <a:lstStyle/>
                    <a:p>
                      <a:pPr algn="ctr" fontAlgn="b"/>
                      <a:r>
                        <a:rPr lang="cs-CZ" sz="1100" b="1" i="0" u="none" strike="noStrike">
                          <a:solidFill>
                            <a:srgbClr val="000000"/>
                          </a:solidFill>
                          <a:effectLst/>
                          <a:latin typeface="Calibri" panose="020F0502020204030204" pitchFamily="34" charset="0"/>
                        </a:rPr>
                        <a:t>Opava</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138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6808120"/>
                  </a:ext>
                </a:extLst>
              </a:tr>
              <a:tr h="271669">
                <a:tc>
                  <a:txBody>
                    <a:bodyPr/>
                    <a:lstStyle/>
                    <a:p>
                      <a:pPr algn="ctr" fontAlgn="b"/>
                      <a:r>
                        <a:rPr lang="cs-CZ" sz="1100" b="1" i="0" u="none" strike="noStrike">
                          <a:solidFill>
                            <a:srgbClr val="000000"/>
                          </a:solidFill>
                          <a:effectLst/>
                          <a:latin typeface="Calibri" panose="020F0502020204030204" pitchFamily="34" charset="0"/>
                        </a:rPr>
                        <a:t>Kroměříž</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a:solidFill>
                            <a:srgbClr val="000000"/>
                          </a:solidFill>
                          <a:effectLst/>
                          <a:latin typeface="Calibri" panose="020F0502020204030204" pitchFamily="34" charset="0"/>
                        </a:rPr>
                        <a:t>128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2325193"/>
                  </a:ext>
                </a:extLst>
              </a:tr>
              <a:tr h="271669">
                <a:tc>
                  <a:txBody>
                    <a:bodyPr/>
                    <a:lstStyle/>
                    <a:p>
                      <a:pPr algn="ctr" fontAlgn="b"/>
                      <a:r>
                        <a:rPr lang="cs-CZ" sz="1100" b="1" i="0" u="none" strike="noStrike" dirty="0">
                          <a:solidFill>
                            <a:srgbClr val="000000"/>
                          </a:solidFill>
                          <a:effectLst/>
                          <a:latin typeface="Calibri" panose="020F0502020204030204" pitchFamily="34" charset="0"/>
                        </a:rPr>
                        <a:t>Zlín</a:t>
                      </a:r>
                    </a:p>
                  </a:txBody>
                  <a:tcPr marL="9525" marR="9525" marT="9525" marB="0" anchor="b">
                    <a:lnL>
                      <a:noFill/>
                    </a:lnL>
                    <a:lnR w="12700" cap="flat" cmpd="sng" algn="ctr">
                      <a:solidFill>
                        <a:srgbClr val="7F7F7F"/>
                      </a:solidFill>
                      <a:prstDash val="solid"/>
                      <a:round/>
                      <a:headEnd type="none" w="med" len="med"/>
                      <a:tailEnd type="none" w="med" len="med"/>
                    </a:lnR>
                    <a:lnT>
                      <a:noFill/>
                    </a:lnT>
                    <a:lnB>
                      <a:noFill/>
                    </a:lnB>
                  </a:tcPr>
                </a:tc>
                <a:tc>
                  <a:txBody>
                    <a:bodyPr/>
                    <a:lstStyle/>
                    <a:p>
                      <a:pPr algn="ctr" fontAlgn="b"/>
                      <a:r>
                        <a:rPr lang="cs-CZ" sz="1100" b="1" i="0" u="none" strike="noStrike" dirty="0">
                          <a:solidFill>
                            <a:srgbClr val="000000"/>
                          </a:solidFill>
                          <a:effectLst/>
                          <a:latin typeface="Calibri" panose="020F0502020204030204" pitchFamily="34" charset="0"/>
                        </a:rPr>
                        <a:t>117 </a:t>
                      </a:r>
                    </a:p>
                  </a:txBody>
                  <a:tcPr marL="9525" marR="9525" marT="9525" marB="0" anchor="b">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67227410"/>
                  </a:ext>
                </a:extLst>
              </a:tr>
            </a:tbl>
          </a:graphicData>
        </a:graphic>
      </p:graphicFrame>
      <p:pic>
        <p:nvPicPr>
          <p:cNvPr id="6" name="Obrázek 5">
            <a:extLst>
              <a:ext uri="{FF2B5EF4-FFF2-40B4-BE49-F238E27FC236}">
                <a16:creationId xmlns:a16="http://schemas.microsoft.com/office/drawing/2014/main" id="{C8C93B0D-6F4D-4E03-8CB1-C2D2E40A366B}"/>
              </a:ext>
            </a:extLst>
          </p:cNvPr>
          <p:cNvPicPr/>
          <p:nvPr/>
        </p:nvPicPr>
        <p:blipFill rotWithShape="1">
          <a:blip r:embed="rId2">
            <a:extLst>
              <a:ext uri="{28A0092B-C50C-407E-A947-70E740481C1C}">
                <a14:useLocalDpi xmlns:a14="http://schemas.microsoft.com/office/drawing/2010/main" val="0"/>
              </a:ext>
            </a:extLst>
          </a:blip>
          <a:srcRect l="646" t="1649" r="553" b="2055"/>
          <a:stretch/>
        </p:blipFill>
        <p:spPr bwMode="auto">
          <a:xfrm>
            <a:off x="629658" y="926866"/>
            <a:ext cx="8279130" cy="5267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127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34BD55D2-1959-4A95-8FB8-3BCD33D024B6}"/>
              </a:ext>
            </a:extLst>
          </p:cNvPr>
          <p:cNvSpPr>
            <a:spLocks noGrp="1"/>
          </p:cNvSpPr>
          <p:nvPr>
            <p:ph type="title"/>
          </p:nvPr>
        </p:nvSpPr>
        <p:spPr>
          <a:xfrm>
            <a:off x="332819" y="1"/>
            <a:ext cx="9885238" cy="896492"/>
          </a:xfrm>
        </p:spPr>
        <p:txBody>
          <a:bodyPr/>
          <a:lstStyle/>
          <a:p>
            <a:r>
              <a:rPr lang="cs-CZ" dirty="0"/>
              <a:t>Počet případů ve věkové kategorii 65+ v krajích (za předchozí den)</a:t>
            </a:r>
          </a:p>
        </p:txBody>
      </p:sp>
      <p:pic>
        <p:nvPicPr>
          <p:cNvPr id="2" name="Obrázek 1">
            <a:extLst>
              <a:ext uri="{FF2B5EF4-FFF2-40B4-BE49-F238E27FC236}">
                <a16:creationId xmlns:a16="http://schemas.microsoft.com/office/drawing/2014/main" id="{5EFAA1CC-4722-45DE-AD9D-59FA409740B5}"/>
              </a:ext>
            </a:extLst>
          </p:cNvPr>
          <p:cNvPicPr>
            <a:picLocks noChangeAspect="1"/>
          </p:cNvPicPr>
          <p:nvPr/>
        </p:nvPicPr>
        <p:blipFill>
          <a:blip r:embed="rId2"/>
          <a:stretch>
            <a:fillRect/>
          </a:stretch>
        </p:blipFill>
        <p:spPr>
          <a:xfrm>
            <a:off x="446191" y="971298"/>
            <a:ext cx="10321423" cy="5383235"/>
          </a:xfrm>
          <a:prstGeom prst="rect">
            <a:avLst/>
          </a:prstGeom>
        </p:spPr>
      </p:pic>
    </p:spTree>
    <p:extLst>
      <p:ext uri="{BB962C8B-B14F-4D97-AF65-F5344CB8AC3E}">
        <p14:creationId xmlns:p14="http://schemas.microsoft.com/office/powerpoint/2010/main" val="385116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34BD55D2-1959-4A95-8FB8-3BCD33D024B6}"/>
              </a:ext>
            </a:extLst>
          </p:cNvPr>
          <p:cNvSpPr>
            <a:spLocks noGrp="1"/>
          </p:cNvSpPr>
          <p:nvPr>
            <p:ph type="title"/>
          </p:nvPr>
        </p:nvSpPr>
        <p:spPr>
          <a:xfrm>
            <a:off x="332819" y="1"/>
            <a:ext cx="9885238" cy="896492"/>
          </a:xfrm>
        </p:spPr>
        <p:txBody>
          <a:bodyPr/>
          <a:lstStyle/>
          <a:p>
            <a:r>
              <a:rPr lang="cs-CZ" dirty="0"/>
              <a:t>Počet případů ve věkové kategorii 65+ v krajích (za 7 dní)</a:t>
            </a:r>
          </a:p>
        </p:txBody>
      </p:sp>
      <p:pic>
        <p:nvPicPr>
          <p:cNvPr id="2" name="Obrázek 1">
            <a:extLst>
              <a:ext uri="{FF2B5EF4-FFF2-40B4-BE49-F238E27FC236}">
                <a16:creationId xmlns:a16="http://schemas.microsoft.com/office/drawing/2014/main" id="{EE912FD0-FB0F-4CBD-AEEB-F5EB2194508C}"/>
              </a:ext>
            </a:extLst>
          </p:cNvPr>
          <p:cNvPicPr>
            <a:picLocks noChangeAspect="1"/>
          </p:cNvPicPr>
          <p:nvPr/>
        </p:nvPicPr>
        <p:blipFill>
          <a:blip r:embed="rId2"/>
          <a:stretch>
            <a:fillRect/>
          </a:stretch>
        </p:blipFill>
        <p:spPr>
          <a:xfrm>
            <a:off x="392902" y="896493"/>
            <a:ext cx="10565284" cy="5480779"/>
          </a:xfrm>
          <a:prstGeom prst="rect">
            <a:avLst/>
          </a:prstGeom>
        </p:spPr>
      </p:pic>
    </p:spTree>
    <p:extLst>
      <p:ext uri="{BB962C8B-B14F-4D97-AF65-F5344CB8AC3E}">
        <p14:creationId xmlns:p14="http://schemas.microsoft.com/office/powerpoint/2010/main" val="243968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CFA6ED-00B5-4632-8C9C-373CF917C059}"/>
              </a:ext>
            </a:extLst>
          </p:cNvPr>
          <p:cNvSpPr>
            <a:spLocks noGrp="1"/>
          </p:cNvSpPr>
          <p:nvPr>
            <p:ph type="title"/>
          </p:nvPr>
        </p:nvSpPr>
        <p:spPr/>
        <p:txBody>
          <a:bodyPr/>
          <a:lstStyle/>
          <a:p>
            <a:r>
              <a:rPr lang="cs-CZ" dirty="0"/>
              <a:t>Přehled situace v jednotlivých okresech (incidence za 14 dní)</a:t>
            </a:r>
          </a:p>
        </p:txBody>
      </p:sp>
      <p:graphicFrame>
        <p:nvGraphicFramePr>
          <p:cNvPr id="5" name="Tabulka 4"/>
          <p:cNvGraphicFramePr>
            <a:graphicFrameLocks noGrp="1"/>
          </p:cNvGraphicFramePr>
          <p:nvPr>
            <p:extLst>
              <p:ext uri="{D42A27DB-BD31-4B8C-83A1-F6EECF244321}">
                <p14:modId xmlns:p14="http://schemas.microsoft.com/office/powerpoint/2010/main" val="4224692158"/>
              </p:ext>
            </p:extLst>
          </p:nvPr>
        </p:nvGraphicFramePr>
        <p:xfrm>
          <a:off x="9262753" y="2000250"/>
          <a:ext cx="2675247" cy="3316650"/>
        </p:xfrm>
        <a:graphic>
          <a:graphicData uri="http://schemas.openxmlformats.org/drawingml/2006/table">
            <a:tbl>
              <a:tblPr firstRow="1" firstCol="1" bandRow="1"/>
              <a:tblGrid>
                <a:gridCol w="1632000">
                  <a:extLst>
                    <a:ext uri="{9D8B030D-6E8A-4147-A177-3AD203B41FA5}">
                      <a16:colId xmlns:a16="http://schemas.microsoft.com/office/drawing/2014/main" val="20000"/>
                    </a:ext>
                  </a:extLst>
                </a:gridCol>
                <a:gridCol w="1043247">
                  <a:extLst>
                    <a:ext uri="{9D8B030D-6E8A-4147-A177-3AD203B41FA5}">
                      <a16:colId xmlns:a16="http://schemas.microsoft.com/office/drawing/2014/main" val="20001"/>
                    </a:ext>
                  </a:extLst>
                </a:gridCol>
              </a:tblGrid>
              <a:tr h="806450">
                <a:tc>
                  <a:txBody>
                    <a:bodyPr/>
                    <a:lstStyle/>
                    <a:p>
                      <a:pPr marL="0" algn="ctr" defTabSz="914400" rtl="0" eaLnBrk="1" latinLnBrk="0" hangingPunct="1">
                        <a:lnSpc>
                          <a:spcPct val="107000"/>
                        </a:lnSpc>
                        <a:spcAft>
                          <a:spcPts val="0"/>
                        </a:spcAft>
                      </a:pPr>
                      <a:r>
                        <a:rPr lang="cs-CZ" sz="1100" b="1" i="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Okres</a:t>
                      </a: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07000"/>
                        </a:lnSpc>
                        <a:spcAft>
                          <a:spcPts val="0"/>
                        </a:spcAft>
                      </a:pPr>
                      <a:r>
                        <a:rPr lang="cs-CZ" sz="1100" b="1" i="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Počet případů na 100 tisíc obyvatel za 14 dní</a:t>
                      </a:r>
                    </a:p>
                  </a:txBody>
                  <a:tcPr marL="68580" marR="68580" marT="0" marB="0" anchor="ctr">
                    <a:lnL>
                      <a:noFill/>
                    </a:lnL>
                    <a:lnR>
                      <a:noFill/>
                    </a:lnR>
                    <a:lnT>
                      <a:noFill/>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Havlíčkův Brod</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1245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10001"/>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Opava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a:effectLst/>
                          <a:latin typeface="Calibri" panose="020F0502020204030204" pitchFamily="34" charset="0"/>
                          <a:ea typeface="Calibri" panose="020F0502020204030204" pitchFamily="34" charset="0"/>
                          <a:cs typeface="Times New Roman" panose="02020603050405020304" pitchFamily="18" charset="0"/>
                        </a:rPr>
                        <a:t>815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Rychnov n. Kněžnou</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a:effectLst/>
                          <a:latin typeface="Calibri" panose="020F0502020204030204" pitchFamily="34" charset="0"/>
                          <a:ea typeface="Calibri" panose="020F0502020204030204" pitchFamily="34" charset="0"/>
                          <a:cs typeface="Times New Roman" panose="02020603050405020304" pitchFamily="18" charset="0"/>
                        </a:rPr>
                        <a:t>765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Kutná Hora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a:effectLst/>
                          <a:latin typeface="Calibri" panose="020F0502020204030204" pitchFamily="34" charset="0"/>
                          <a:ea typeface="Calibri" panose="020F0502020204030204" pitchFamily="34" charset="0"/>
                          <a:cs typeface="Times New Roman" panose="02020603050405020304" pitchFamily="18" charset="0"/>
                        </a:rPr>
                        <a:t>753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Chrudim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a:effectLst/>
                          <a:latin typeface="Calibri" panose="020F0502020204030204" pitchFamily="34" charset="0"/>
                          <a:ea typeface="Calibri" panose="020F0502020204030204" pitchFamily="34" charset="0"/>
                          <a:cs typeface="Times New Roman" panose="02020603050405020304" pitchFamily="18" charset="0"/>
                        </a:rPr>
                        <a:t>749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Semily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a:effectLst/>
                          <a:latin typeface="Calibri" panose="020F0502020204030204" pitchFamily="34" charset="0"/>
                          <a:ea typeface="Calibri" panose="020F0502020204030204" pitchFamily="34" charset="0"/>
                          <a:cs typeface="Times New Roman" panose="02020603050405020304" pitchFamily="18" charset="0"/>
                        </a:rPr>
                        <a:t>740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Kroměříž</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a:effectLst/>
                          <a:latin typeface="Calibri" panose="020F0502020204030204" pitchFamily="34" charset="0"/>
                          <a:ea typeface="Calibri" panose="020F0502020204030204" pitchFamily="34" charset="0"/>
                          <a:cs typeface="Times New Roman" panose="02020603050405020304" pitchFamily="18" charset="0"/>
                        </a:rPr>
                        <a:t>713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Pelhřimov</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a:effectLst/>
                          <a:latin typeface="Calibri" panose="020F0502020204030204" pitchFamily="34" charset="0"/>
                          <a:ea typeface="Calibri" panose="020F0502020204030204" pitchFamily="34" charset="0"/>
                          <a:cs typeface="Times New Roman" panose="02020603050405020304" pitchFamily="18" charset="0"/>
                        </a:rPr>
                        <a:t>696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Karviná</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a:effectLst/>
                          <a:latin typeface="Calibri" panose="020F0502020204030204" pitchFamily="34" charset="0"/>
                          <a:ea typeface="Calibri" panose="020F0502020204030204" pitchFamily="34" charset="0"/>
                          <a:cs typeface="Times New Roman" panose="02020603050405020304" pitchFamily="18" charset="0"/>
                        </a:rPr>
                        <a:t>671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51020">
                <a:tc>
                  <a:txBody>
                    <a:bodyPr/>
                    <a:lstStyle/>
                    <a:p>
                      <a:pPr algn="ctr">
                        <a:lnSpc>
                          <a:spcPct val="107000"/>
                        </a:lnSpc>
                        <a:spcAft>
                          <a:spcPts val="0"/>
                        </a:spcAft>
                      </a:pPr>
                      <a:r>
                        <a:rPr lang="cs-CZ" sz="1000" b="1">
                          <a:effectLst/>
                          <a:latin typeface="Calibri" panose="020F0502020204030204" pitchFamily="34" charset="0"/>
                          <a:ea typeface="Calibri" panose="020F0502020204030204" pitchFamily="34" charset="0"/>
                          <a:cs typeface="Times New Roman" panose="02020603050405020304" pitchFamily="18" charset="0"/>
                        </a:rPr>
                        <a:t>Svitavy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ctr">
                        <a:lnSpc>
                          <a:spcPct val="107000"/>
                        </a:lnSpc>
                        <a:spcAft>
                          <a:spcPts val="0"/>
                        </a:spcAft>
                      </a:pPr>
                      <a:r>
                        <a:rPr lang="cs-CZ" sz="1000" dirty="0">
                          <a:effectLst/>
                          <a:latin typeface="Calibri" panose="020F0502020204030204" pitchFamily="34" charset="0"/>
                          <a:ea typeface="Calibri" panose="020F0502020204030204" pitchFamily="34" charset="0"/>
                          <a:cs typeface="Times New Roman" panose="02020603050405020304" pitchFamily="18" charset="0"/>
                        </a:rPr>
                        <a:t>670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bl>
          </a:graphicData>
        </a:graphic>
      </p:graphicFrame>
      <p:pic>
        <p:nvPicPr>
          <p:cNvPr id="6" name="Obrázek 5">
            <a:extLst>
              <a:ext uri="{FF2B5EF4-FFF2-40B4-BE49-F238E27FC236}">
                <a16:creationId xmlns:a16="http://schemas.microsoft.com/office/drawing/2014/main" id="{070FB12B-F763-4641-B8BA-5CA4A3B8744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756" y="1301137"/>
            <a:ext cx="7332345" cy="4714875"/>
          </a:xfrm>
          <a:prstGeom prst="rect">
            <a:avLst/>
          </a:prstGeom>
          <a:noFill/>
        </p:spPr>
      </p:pic>
    </p:spTree>
    <p:extLst>
      <p:ext uri="{BB962C8B-B14F-4D97-AF65-F5344CB8AC3E}">
        <p14:creationId xmlns:p14="http://schemas.microsoft.com/office/powerpoint/2010/main" val="384911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7F07BE-51D8-4060-B4B8-56F9EBABE0B5}"/>
              </a:ext>
            </a:extLst>
          </p:cNvPr>
          <p:cNvSpPr>
            <a:spLocks noGrp="1"/>
          </p:cNvSpPr>
          <p:nvPr>
            <p:ph type="title"/>
          </p:nvPr>
        </p:nvSpPr>
        <p:spPr/>
        <p:txBody>
          <a:bodyPr/>
          <a:lstStyle/>
          <a:p>
            <a:r>
              <a:rPr lang="cs-CZ" dirty="0"/>
              <a:t>Rozložení počtu případů hlášených za 7 dní</a:t>
            </a:r>
          </a:p>
        </p:txBody>
      </p:sp>
      <p:pic>
        <p:nvPicPr>
          <p:cNvPr id="4" name="Obrázek 3">
            <a:extLst>
              <a:ext uri="{FF2B5EF4-FFF2-40B4-BE49-F238E27FC236}">
                <a16:creationId xmlns:a16="http://schemas.microsoft.com/office/drawing/2014/main" id="{455FDBD5-20A0-4D92-B1A1-291CAE2EA5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1849" y="1129553"/>
            <a:ext cx="9256208" cy="4975691"/>
          </a:xfrm>
          <a:prstGeom prst="rect">
            <a:avLst/>
          </a:prstGeom>
          <a:noFill/>
        </p:spPr>
      </p:pic>
    </p:spTree>
    <p:extLst>
      <p:ext uri="{BB962C8B-B14F-4D97-AF65-F5344CB8AC3E}">
        <p14:creationId xmlns:p14="http://schemas.microsoft.com/office/powerpoint/2010/main" val="167697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 hl. městě Praze </a:t>
            </a:r>
            <a:br>
              <a:rPr lang="cs-CZ" b="1" dirty="0"/>
            </a:br>
            <a:r>
              <a:rPr lang="cs-CZ" dirty="0"/>
              <a:t>k 08. 12. 2020</a:t>
            </a: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14" y="1180351"/>
            <a:ext cx="5068007" cy="247685"/>
          </a:xfrm>
          <a:prstGeom prst="rect">
            <a:avLst/>
          </a:prstGeom>
        </p:spPr>
      </p:pic>
      <p:sp>
        <p:nvSpPr>
          <p:cNvPr id="23" name="TextovéPole 22">
            <a:extLst>
              <a:ext uri="{FF2B5EF4-FFF2-40B4-BE49-F238E27FC236}">
                <a16:creationId xmlns:a16="http://schemas.microsoft.com/office/drawing/2014/main" id="{790A89F8-A9BB-4A84-977C-633146A64C22}"/>
              </a:ext>
            </a:extLst>
          </p:cNvPr>
          <p:cNvSpPr txBox="1"/>
          <p:nvPr/>
        </p:nvSpPr>
        <p:spPr>
          <a:xfrm>
            <a:off x="748411" y="3581361"/>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obvodech HMP v posledním týdnu</a:t>
            </a:r>
          </a:p>
        </p:txBody>
      </p:sp>
      <p:sp>
        <p:nvSpPr>
          <p:cNvPr id="11" name="TextovéPole 1">
            <a:extLst>
              <a:ext uri="{FF2B5EF4-FFF2-40B4-BE49-F238E27FC236}">
                <a16:creationId xmlns:a16="http://schemas.microsoft.com/office/drawing/2014/main" id="{2FD1DA8A-651A-4948-9181-EC45F619EB8E}"/>
              </a:ext>
            </a:extLst>
          </p:cNvPr>
          <p:cNvSpPr txBox="1"/>
          <p:nvPr/>
        </p:nvSpPr>
        <p:spPr>
          <a:xfrm>
            <a:off x="186608" y="6500082"/>
            <a:ext cx="23089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7" name="Obrázek 6">
            <a:extLst>
              <a:ext uri="{FF2B5EF4-FFF2-40B4-BE49-F238E27FC236}">
                <a16:creationId xmlns:a16="http://schemas.microsoft.com/office/drawing/2014/main" id="{A8B7F658-B409-42E6-A922-161AF2AF5C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51271" y="1711354"/>
            <a:ext cx="6245795" cy="4416759"/>
          </a:xfrm>
          <a:prstGeom prst="rect">
            <a:avLst/>
          </a:prstGeom>
        </p:spPr>
      </p:pic>
      <p:graphicFrame>
        <p:nvGraphicFramePr>
          <p:cNvPr id="9" name="Graf 8">
            <a:extLst>
              <a:ext uri="{FF2B5EF4-FFF2-40B4-BE49-F238E27FC236}">
                <a16:creationId xmlns:a16="http://schemas.microsoft.com/office/drawing/2014/main" id="{129EAADE-309E-4498-8B03-210B75CD9285}"/>
              </a:ext>
            </a:extLst>
          </p:cNvPr>
          <p:cNvGraphicFramePr>
            <a:graphicFrameLocks/>
          </p:cNvGraphicFramePr>
          <p:nvPr/>
        </p:nvGraphicFramePr>
        <p:xfrm>
          <a:off x="45739" y="1315649"/>
          <a:ext cx="6204141" cy="2378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 11">
            <a:extLst>
              <a:ext uri="{FF2B5EF4-FFF2-40B4-BE49-F238E27FC236}">
                <a16:creationId xmlns:a16="http://schemas.microsoft.com/office/drawing/2014/main" id="{1395B0CB-0A78-4098-AB74-DB6C03788267}"/>
              </a:ext>
            </a:extLst>
          </p:cNvPr>
          <p:cNvGraphicFramePr>
            <a:graphicFrameLocks/>
          </p:cNvGraphicFramePr>
          <p:nvPr/>
        </p:nvGraphicFramePr>
        <p:xfrm>
          <a:off x="-67286" y="3636728"/>
          <a:ext cx="6163286" cy="288711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6359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74688E-90B9-4149-A373-8442087A3DA5}"/>
              </a:ext>
            </a:extLst>
          </p:cNvPr>
          <p:cNvSpPr>
            <a:spLocks noGrp="1"/>
          </p:cNvSpPr>
          <p:nvPr>
            <p:ph type="title"/>
          </p:nvPr>
        </p:nvSpPr>
        <p:spPr>
          <a:xfrm>
            <a:off x="370919" y="-1682"/>
            <a:ext cx="9885238" cy="896492"/>
          </a:xfrm>
        </p:spPr>
        <p:txBody>
          <a:bodyPr/>
          <a:lstStyle/>
          <a:p>
            <a:r>
              <a:rPr lang="cs-CZ" dirty="0"/>
              <a:t>Popis situace v </a:t>
            </a:r>
            <a:r>
              <a:rPr lang="en-US" dirty="0"/>
              <a:t>HMP</a:t>
            </a:r>
            <a:endParaRPr lang="cs-CZ" dirty="0"/>
          </a:p>
        </p:txBody>
      </p:sp>
      <p:graphicFrame>
        <p:nvGraphicFramePr>
          <p:cNvPr id="4" name="Tabulka 3">
            <a:extLst>
              <a:ext uri="{FF2B5EF4-FFF2-40B4-BE49-F238E27FC236}">
                <a16:creationId xmlns:a16="http://schemas.microsoft.com/office/drawing/2014/main" id="{65A73E3E-8F94-4EC0-97E7-4A83532D270B}"/>
              </a:ext>
            </a:extLst>
          </p:cNvPr>
          <p:cNvGraphicFramePr>
            <a:graphicFrameLocks noGrp="1"/>
          </p:cNvGraphicFramePr>
          <p:nvPr>
            <p:extLst>
              <p:ext uri="{D42A27DB-BD31-4B8C-83A1-F6EECF244321}">
                <p14:modId xmlns:p14="http://schemas.microsoft.com/office/powerpoint/2010/main" val="1632151002"/>
              </p:ext>
            </p:extLst>
          </p:nvPr>
        </p:nvGraphicFramePr>
        <p:xfrm>
          <a:off x="368300" y="1894978"/>
          <a:ext cx="5727700" cy="3749040"/>
        </p:xfrm>
        <a:graphic>
          <a:graphicData uri="http://schemas.openxmlformats.org/drawingml/2006/table">
            <a:tbl>
              <a:tblPr firstRow="1" firstCol="1" bandRow="1"/>
              <a:tblGrid>
                <a:gridCol w="2864485">
                  <a:extLst>
                    <a:ext uri="{9D8B030D-6E8A-4147-A177-3AD203B41FA5}">
                      <a16:colId xmlns:a16="http://schemas.microsoft.com/office/drawing/2014/main" val="1284565763"/>
                    </a:ext>
                  </a:extLst>
                </a:gridCol>
                <a:gridCol w="2863215">
                  <a:extLst>
                    <a:ext uri="{9D8B030D-6E8A-4147-A177-3AD203B41FA5}">
                      <a16:colId xmlns:a16="http://schemas.microsoft.com/office/drawing/2014/main" val="3984567177"/>
                    </a:ext>
                  </a:extLst>
                </a:gridCol>
              </a:tblGrid>
              <a:tr h="624840">
                <a:tc>
                  <a:txBody>
                    <a:bodyPr/>
                    <a:lstStyle/>
                    <a:p>
                      <a:pPr algn="ctr">
                        <a:lnSpc>
                          <a:spcPct val="106000"/>
                        </a:lnSpc>
                        <a:spcAft>
                          <a:spcPts val="0"/>
                        </a:spcAft>
                      </a:pPr>
                      <a:r>
                        <a:rPr lang="cs-CZ"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Potvrzené případy za 8.12. 2020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120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550</a:t>
                      </a: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+205</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9525"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FD2FF"/>
                    </a:solidFill>
                  </a:tcPr>
                </a:tc>
                <a:tc>
                  <a:txBody>
                    <a:bodyPr/>
                    <a:lstStyle/>
                    <a:p>
                      <a:pPr algn="ctr">
                        <a:lnSpc>
                          <a:spcPct val="106000"/>
                        </a:lnSpc>
                        <a:spcAft>
                          <a:spcPts val="0"/>
                        </a:spcAft>
                      </a:pPr>
                      <a:r>
                        <a:rPr lang="cs-CZ" sz="14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testů za 7.12.2020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120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3 465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9525"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FD2FF"/>
                    </a:solidFill>
                  </a:tcPr>
                </a:tc>
                <a:extLst>
                  <a:ext uri="{0D108BD9-81ED-4DB2-BD59-A6C34878D82A}">
                    <a16:rowId xmlns:a16="http://schemas.microsoft.com/office/drawing/2014/main" val="1765957286"/>
                  </a:ext>
                </a:extLst>
              </a:tr>
              <a:tr h="624840">
                <a:tc gridSpan="2">
                  <a:txBody>
                    <a:bodyPr/>
                    <a:lstStyle/>
                    <a:p>
                      <a:pPr algn="ctr">
                        <a:lnSpc>
                          <a:spcPct val="107000"/>
                        </a:lnSpc>
                        <a:spcAft>
                          <a:spcPts val="0"/>
                        </a:spcAft>
                      </a:pPr>
                      <a:r>
                        <a:rPr lang="cs-CZ"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Průměrný denní přírůstek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(vypočteno z hodnot posledních 7 dnů)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r>
                        <a:rPr lang="cs-CZ"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18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+19</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9525"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FD2FF"/>
                    </a:solidFill>
                  </a:tcPr>
                </a:tc>
                <a:tc hMerge="1">
                  <a:txBody>
                    <a:bodyPr/>
                    <a:lstStyle/>
                    <a:p>
                      <a:endParaRPr lang="cs-CZ"/>
                    </a:p>
                  </a:txBody>
                  <a:tcPr/>
                </a:tc>
                <a:extLst>
                  <a:ext uri="{0D108BD9-81ED-4DB2-BD59-A6C34878D82A}">
                    <a16:rowId xmlns:a16="http://schemas.microsoft.com/office/drawing/2014/main" val="133332933"/>
                  </a:ext>
                </a:extLst>
              </a:tr>
              <a:tr h="624840">
                <a:tc gridSpan="2">
                  <a:txBody>
                    <a:bodyPr/>
                    <a:lstStyle/>
                    <a:p>
                      <a:pPr algn="ctr">
                        <a:lnSpc>
                          <a:spcPct val="106000"/>
                        </a:lnSpc>
                        <a:spcAft>
                          <a:spcPts val="0"/>
                        </a:spcAft>
                      </a:pPr>
                      <a:r>
                        <a:rPr lang="cs-CZ"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izolací k 8.12. 2020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120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5 297</a:t>
                      </a: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cs-CZ"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+145</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9525"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hMerge="1">
                  <a:txBody>
                    <a:bodyPr/>
                    <a:lstStyle/>
                    <a:p>
                      <a:endParaRPr lang="cs-CZ"/>
                    </a:p>
                  </a:txBody>
                  <a:tcPr/>
                </a:tc>
                <a:extLst>
                  <a:ext uri="{0D108BD9-81ED-4DB2-BD59-A6C34878D82A}">
                    <a16:rowId xmlns:a16="http://schemas.microsoft.com/office/drawing/2014/main" val="2855059521"/>
                  </a:ext>
                </a:extLst>
              </a:tr>
              <a:tr h="624840">
                <a:tc gridSpan="2">
                  <a:txBody>
                    <a:bodyPr/>
                    <a:lstStyle/>
                    <a:p>
                      <a:pPr algn="ctr">
                        <a:lnSpc>
                          <a:spcPct val="106000"/>
                        </a:lnSpc>
                        <a:spcAft>
                          <a:spcPts val="0"/>
                        </a:spcAft>
                      </a:pPr>
                      <a:r>
                        <a:rPr lang="cs-CZ"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pozitivních na 100 000/14 dní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363,7  </a:t>
                      </a:r>
                      <a:r>
                        <a:rPr lang="cs-CZ"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+6,4</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9525"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extLst>
                  <a:ext uri="{0D108BD9-81ED-4DB2-BD59-A6C34878D82A}">
                    <a16:rowId xmlns:a16="http://schemas.microsoft.com/office/drawing/2014/main" val="3319859239"/>
                  </a:ext>
                </a:extLst>
              </a:tr>
              <a:tr h="624840">
                <a:tc gridSpan="2">
                  <a:txBody>
                    <a:bodyPr/>
                    <a:lstStyle/>
                    <a:p>
                      <a:pPr algn="ctr">
                        <a:lnSpc>
                          <a:spcPct val="106000"/>
                        </a:lnSpc>
                        <a:spcAft>
                          <a:spcPts val="0"/>
                        </a:spcAft>
                      </a:pPr>
                      <a:r>
                        <a:rPr lang="cs-CZ"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Celkový počet úmrtí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868 </a:t>
                      </a:r>
                      <a:r>
                        <a:rPr lang="cs-CZ"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9525"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2CC"/>
                    </a:solidFill>
                  </a:tcPr>
                </a:tc>
                <a:tc hMerge="1">
                  <a:txBody>
                    <a:bodyPr/>
                    <a:lstStyle/>
                    <a:p>
                      <a:endParaRPr lang="cs-CZ"/>
                    </a:p>
                  </a:txBody>
                  <a:tcPr/>
                </a:tc>
                <a:extLst>
                  <a:ext uri="{0D108BD9-81ED-4DB2-BD59-A6C34878D82A}">
                    <a16:rowId xmlns:a16="http://schemas.microsoft.com/office/drawing/2014/main" val="3658022673"/>
                  </a:ext>
                </a:extLst>
              </a:tr>
              <a:tr h="624840">
                <a:tc gridSpan="2">
                  <a:txBody>
                    <a:bodyPr/>
                    <a:lstStyle/>
                    <a:p>
                      <a:pPr algn="ctr">
                        <a:lnSpc>
                          <a:spcPct val="106000"/>
                        </a:lnSpc>
                        <a:spcAft>
                          <a:spcPts val="0"/>
                        </a:spcAft>
                      </a:pPr>
                      <a:r>
                        <a:rPr lang="cs-CZ"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Aktuální počet hospitalizovaných/JIP</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tabLst>
                          <a:tab pos="3143250" algn="l"/>
                        </a:tabLst>
                      </a:pP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516 </a:t>
                      </a:r>
                      <a:r>
                        <a:rPr lang="cs-CZ"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 </a:t>
                      </a:r>
                      <a:r>
                        <a:rPr lang="cs-CZ"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9525"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2CC"/>
                    </a:solidFill>
                  </a:tcPr>
                </a:tc>
                <a:tc hMerge="1">
                  <a:txBody>
                    <a:bodyPr/>
                    <a:lstStyle/>
                    <a:p>
                      <a:endParaRPr lang="cs-CZ"/>
                    </a:p>
                  </a:txBody>
                  <a:tcPr/>
                </a:tc>
                <a:extLst>
                  <a:ext uri="{0D108BD9-81ED-4DB2-BD59-A6C34878D82A}">
                    <a16:rowId xmlns:a16="http://schemas.microsoft.com/office/drawing/2014/main" val="2546413578"/>
                  </a:ext>
                </a:extLst>
              </a:tr>
            </a:tbl>
          </a:graphicData>
        </a:graphic>
      </p:graphicFrame>
      <p:pic>
        <p:nvPicPr>
          <p:cNvPr id="7" name="Obrázek 6">
            <a:extLst>
              <a:ext uri="{FF2B5EF4-FFF2-40B4-BE49-F238E27FC236}">
                <a16:creationId xmlns:a16="http://schemas.microsoft.com/office/drawing/2014/main" id="{C47CAA47-C1E5-43F4-8030-6D8DD584DA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82796" y="1912758"/>
            <a:ext cx="5163820" cy="3731260"/>
          </a:xfrm>
          <a:prstGeom prst="rect">
            <a:avLst/>
          </a:prstGeom>
          <a:noFill/>
        </p:spPr>
      </p:pic>
    </p:spTree>
    <p:extLst>
      <p:ext uri="{BB962C8B-B14F-4D97-AF65-F5344CB8AC3E}">
        <p14:creationId xmlns:p14="http://schemas.microsoft.com/office/powerpoint/2010/main" val="262090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7F07BE-51D8-4060-B4B8-56F9EBABE0B5}"/>
              </a:ext>
            </a:extLst>
          </p:cNvPr>
          <p:cNvSpPr>
            <a:spLocks noGrp="1"/>
          </p:cNvSpPr>
          <p:nvPr>
            <p:ph type="title"/>
          </p:nvPr>
        </p:nvSpPr>
        <p:spPr/>
        <p:txBody>
          <a:bodyPr/>
          <a:lstStyle/>
          <a:p>
            <a:r>
              <a:rPr lang="cs-CZ" dirty="0"/>
              <a:t>Přehled testování a pozitivních případů – denně – HMP</a:t>
            </a:r>
          </a:p>
        </p:txBody>
      </p:sp>
      <p:pic>
        <p:nvPicPr>
          <p:cNvPr id="5" name="Obrázek 4">
            <a:extLst>
              <a:ext uri="{FF2B5EF4-FFF2-40B4-BE49-F238E27FC236}">
                <a16:creationId xmlns:a16="http://schemas.microsoft.com/office/drawing/2014/main" id="{61820BE3-36DA-4515-A307-02F96C711585}"/>
              </a:ext>
            </a:extLst>
          </p:cNvPr>
          <p:cNvPicPr>
            <a:picLocks noChangeAspect="1"/>
          </p:cNvPicPr>
          <p:nvPr/>
        </p:nvPicPr>
        <p:blipFill rotWithShape="1">
          <a:blip r:embed="rId2"/>
          <a:srcRect l="3213"/>
          <a:stretch/>
        </p:blipFill>
        <p:spPr>
          <a:xfrm>
            <a:off x="10179924" y="107620"/>
            <a:ext cx="1660507" cy="1510172"/>
          </a:xfrm>
          <a:prstGeom prst="rect">
            <a:avLst/>
          </a:prstGeom>
        </p:spPr>
      </p:pic>
      <p:sp>
        <p:nvSpPr>
          <p:cNvPr id="8" name="TextovéPole 1">
            <a:extLst>
              <a:ext uri="{FF2B5EF4-FFF2-40B4-BE49-F238E27FC236}">
                <a16:creationId xmlns:a16="http://schemas.microsoft.com/office/drawing/2014/main" id="{7E577C25-93C2-4022-8E19-9DA358028881}"/>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3" name="Obrázek 2">
            <a:extLst>
              <a:ext uri="{FF2B5EF4-FFF2-40B4-BE49-F238E27FC236}">
                <a16:creationId xmlns:a16="http://schemas.microsoft.com/office/drawing/2014/main" id="{D794E393-9FEE-4C11-A19C-A43D373CDBED}"/>
              </a:ext>
            </a:extLst>
          </p:cNvPr>
          <p:cNvPicPr>
            <a:picLocks noChangeAspect="1"/>
          </p:cNvPicPr>
          <p:nvPr/>
        </p:nvPicPr>
        <p:blipFill>
          <a:blip r:embed="rId3"/>
          <a:stretch>
            <a:fillRect/>
          </a:stretch>
        </p:blipFill>
        <p:spPr>
          <a:xfrm>
            <a:off x="896465" y="1071265"/>
            <a:ext cx="9321592" cy="5236918"/>
          </a:xfrm>
          <a:prstGeom prst="rect">
            <a:avLst/>
          </a:prstGeom>
        </p:spPr>
      </p:pic>
    </p:spTree>
    <p:extLst>
      <p:ext uri="{BB962C8B-B14F-4D97-AF65-F5344CB8AC3E}">
        <p14:creationId xmlns:p14="http://schemas.microsoft.com/office/powerpoint/2010/main" val="192326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5F26EB1-942A-442C-8A7F-C8C7EEEFD74F}"/>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7" name="Nadpis 1">
            <a:extLst>
              <a:ext uri="{FF2B5EF4-FFF2-40B4-BE49-F238E27FC236}">
                <a16:creationId xmlns:a16="http://schemas.microsoft.com/office/drawing/2014/main" id="{FF75861A-439F-4B1C-BCE0-2D07AAAE5435}"/>
              </a:ext>
            </a:extLst>
          </p:cNvPr>
          <p:cNvSpPr>
            <a:spLocks noGrp="1"/>
          </p:cNvSpPr>
          <p:nvPr>
            <p:ph type="title"/>
          </p:nvPr>
        </p:nvSpPr>
        <p:spPr>
          <a:xfrm>
            <a:off x="332819" y="1"/>
            <a:ext cx="9885238" cy="896492"/>
          </a:xfrm>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HMP </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sz="2000" dirty="0">
                <a:solidFill>
                  <a:srgbClr val="FF0000"/>
                </a:solidFill>
                <a:latin typeface="Calibri" panose="020F0502020204030204" pitchFamily="34" charset="0"/>
                <a:cs typeface="Times New Roman" panose="02020603050405020304" pitchFamily="18" charset="0"/>
              </a:rPr>
              <a:t>(nově hlášené a aktualizované v posledních 72 hodinách)</a:t>
            </a:r>
          </a:p>
        </p:txBody>
      </p:sp>
      <p:graphicFrame>
        <p:nvGraphicFramePr>
          <p:cNvPr id="8" name="Tabulka 7">
            <a:extLst>
              <a:ext uri="{FF2B5EF4-FFF2-40B4-BE49-F238E27FC236}">
                <a16:creationId xmlns:a16="http://schemas.microsoft.com/office/drawing/2014/main" id="{BFB8BAAD-BC01-44EC-BE36-A8361EA7F34B}"/>
              </a:ext>
            </a:extLst>
          </p:cNvPr>
          <p:cNvGraphicFramePr>
            <a:graphicFrameLocks noGrp="1"/>
          </p:cNvGraphicFramePr>
          <p:nvPr>
            <p:extLst>
              <p:ext uri="{D42A27DB-BD31-4B8C-83A1-F6EECF244321}">
                <p14:modId xmlns:p14="http://schemas.microsoft.com/office/powerpoint/2010/main" val="1440106005"/>
              </p:ext>
            </p:extLst>
          </p:nvPr>
        </p:nvGraphicFramePr>
        <p:xfrm>
          <a:off x="400884" y="967180"/>
          <a:ext cx="9740973" cy="2751394"/>
        </p:xfrm>
        <a:graphic>
          <a:graphicData uri="http://schemas.openxmlformats.org/drawingml/2006/table">
            <a:tbl>
              <a:tblPr firstRow="1" firstCol="1" bandRow="1"/>
              <a:tblGrid>
                <a:gridCol w="961751">
                  <a:extLst>
                    <a:ext uri="{9D8B030D-6E8A-4147-A177-3AD203B41FA5}">
                      <a16:colId xmlns:a16="http://schemas.microsoft.com/office/drawing/2014/main" val="549850551"/>
                    </a:ext>
                  </a:extLst>
                </a:gridCol>
                <a:gridCol w="1906952">
                  <a:extLst>
                    <a:ext uri="{9D8B030D-6E8A-4147-A177-3AD203B41FA5}">
                      <a16:colId xmlns:a16="http://schemas.microsoft.com/office/drawing/2014/main" val="590585528"/>
                    </a:ext>
                  </a:extLst>
                </a:gridCol>
                <a:gridCol w="1864145">
                  <a:extLst>
                    <a:ext uri="{9D8B030D-6E8A-4147-A177-3AD203B41FA5}">
                      <a16:colId xmlns:a16="http://schemas.microsoft.com/office/drawing/2014/main" val="2910945414"/>
                    </a:ext>
                  </a:extLst>
                </a:gridCol>
                <a:gridCol w="1677842">
                  <a:extLst>
                    <a:ext uri="{9D8B030D-6E8A-4147-A177-3AD203B41FA5}">
                      <a16:colId xmlns:a16="http://schemas.microsoft.com/office/drawing/2014/main" val="2030299012"/>
                    </a:ext>
                  </a:extLst>
                </a:gridCol>
                <a:gridCol w="1660908">
                  <a:extLst>
                    <a:ext uri="{9D8B030D-6E8A-4147-A177-3AD203B41FA5}">
                      <a16:colId xmlns:a16="http://schemas.microsoft.com/office/drawing/2014/main" val="2355184210"/>
                    </a:ext>
                  </a:extLst>
                </a:gridCol>
                <a:gridCol w="1669375">
                  <a:extLst>
                    <a:ext uri="{9D8B030D-6E8A-4147-A177-3AD203B41FA5}">
                      <a16:colId xmlns:a16="http://schemas.microsoft.com/office/drawing/2014/main" val="1820543650"/>
                    </a:ext>
                  </a:extLst>
                </a:gridCol>
              </a:tblGrid>
              <a:tr h="582381">
                <a:tc>
                  <a:txBody>
                    <a:bodyPr/>
                    <a:lstStyle/>
                    <a:p>
                      <a:pPr algn="ctr">
                        <a:lnSpc>
                          <a:spcPct val="107000"/>
                        </a:lnSpc>
                        <a:spcAft>
                          <a:spcPts val="0"/>
                        </a:spcAft>
                      </a:pPr>
                      <a:r>
                        <a:rPr lang="cs-CZ" sz="105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050" b="1"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76" marR="48676"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05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050" b="1"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76" marR="4867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05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050" b="1"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76" marR="4867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72923107"/>
                  </a:ext>
                </a:extLst>
              </a:tr>
              <a:tr h="538213">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Praha</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Vazební věznice Praha Pankrác</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238</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13.11.2020</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117947431"/>
                  </a:ext>
                </a:extLst>
              </a:tr>
              <a:tr h="368931">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Praha</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Domov pro seniory ELIŠKA -II, Cvičebná 9</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99</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16.11.2020</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863615554"/>
                  </a:ext>
                </a:extLst>
              </a:tr>
              <a:tr h="368931">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Praha</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Sociálně ošetřovatelské centrum</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07.12.2020</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605740067"/>
                  </a:ext>
                </a:extLst>
              </a:tr>
              <a:tr h="36893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Praha</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Ruzyně II</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633148455"/>
                  </a:ext>
                </a:extLst>
              </a:tr>
              <a:tr h="368931">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Praha</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Diakonie ČCE středisko</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08.12.2020</a:t>
                      </a:r>
                    </a:p>
                  </a:txBody>
                  <a:tcPr marL="48676" marR="4867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996348165"/>
                  </a:ext>
                </a:extLst>
              </a:tr>
            </a:tbl>
          </a:graphicData>
        </a:graphic>
      </p:graphicFrame>
      <p:sp>
        <p:nvSpPr>
          <p:cNvPr id="3" name="Obdélník 2">
            <a:extLst>
              <a:ext uri="{FF2B5EF4-FFF2-40B4-BE49-F238E27FC236}">
                <a16:creationId xmlns:a16="http://schemas.microsoft.com/office/drawing/2014/main" id="{D64548F0-A246-4532-A5E3-AE639053B176}"/>
              </a:ext>
            </a:extLst>
          </p:cNvPr>
          <p:cNvSpPr/>
          <p:nvPr/>
        </p:nvSpPr>
        <p:spPr>
          <a:xfrm>
            <a:off x="0" y="6161694"/>
            <a:ext cx="12039203" cy="247375"/>
          </a:xfrm>
          <a:prstGeom prst="rect">
            <a:avLst/>
          </a:prstGeom>
        </p:spPr>
        <p:txBody>
          <a:bodyPr wrap="square">
            <a:spAutoFit/>
          </a:bodyPr>
          <a:lstStyle/>
          <a:p>
            <a:pPr algn="ctr">
              <a:lnSpc>
                <a:spcPct val="105000"/>
              </a:lnSpc>
              <a:spcAft>
                <a:spcPts val="0"/>
              </a:spcAft>
            </a:pPr>
            <a:r>
              <a:rPr lang="cs-CZ" sz="1000" b="1" dirty="0">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9182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21C8F-CE40-437E-8258-050812426067}"/>
              </a:ext>
            </a:extLst>
          </p:cNvPr>
          <p:cNvSpPr>
            <a:spLocks noGrp="1"/>
          </p:cNvSpPr>
          <p:nvPr>
            <p:ph type="title"/>
          </p:nvPr>
        </p:nvSpPr>
        <p:spPr/>
        <p:txBody>
          <a:bodyPr/>
          <a:lstStyle/>
          <a:p>
            <a:pPr algn="ctr"/>
            <a:r>
              <a:rPr lang="cs-CZ" dirty="0"/>
              <a:t>Aktuální situace v ČR k 8. 12. 2020 (23:59)</a:t>
            </a:r>
          </a:p>
        </p:txBody>
      </p:sp>
      <p:sp>
        <p:nvSpPr>
          <p:cNvPr id="4" name="Zástupný symbol pro číslo snímku 3">
            <a:extLst>
              <a:ext uri="{FF2B5EF4-FFF2-40B4-BE49-F238E27FC236}">
                <a16:creationId xmlns:a16="http://schemas.microsoft.com/office/drawing/2014/main" id="{588A6D04-F63F-446D-922D-BF72C04283F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8" name="TextovéPole 1">
            <a:extLst>
              <a:ext uri="{FF2B5EF4-FFF2-40B4-BE49-F238E27FC236}">
                <a16:creationId xmlns:a16="http://schemas.microsoft.com/office/drawing/2014/main" id="{5749DF99-19D3-4B65-943E-9A927A104DA5}"/>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graphicFrame>
        <p:nvGraphicFramePr>
          <p:cNvPr id="6" name="Tabulka 5">
            <a:extLst>
              <a:ext uri="{FF2B5EF4-FFF2-40B4-BE49-F238E27FC236}">
                <a16:creationId xmlns:a16="http://schemas.microsoft.com/office/drawing/2014/main" id="{C67D3D6C-62E0-4E47-B9FE-7AC46BD74C83}"/>
              </a:ext>
            </a:extLst>
          </p:cNvPr>
          <p:cNvGraphicFramePr>
            <a:graphicFrameLocks noGrp="1"/>
          </p:cNvGraphicFramePr>
          <p:nvPr>
            <p:extLst>
              <p:ext uri="{D42A27DB-BD31-4B8C-83A1-F6EECF244321}">
                <p14:modId xmlns:p14="http://schemas.microsoft.com/office/powerpoint/2010/main" val="1888617827"/>
              </p:ext>
            </p:extLst>
          </p:nvPr>
        </p:nvGraphicFramePr>
        <p:xfrm>
          <a:off x="2381810" y="932374"/>
          <a:ext cx="6792043" cy="5339094"/>
        </p:xfrm>
        <a:graphic>
          <a:graphicData uri="http://schemas.openxmlformats.org/drawingml/2006/table">
            <a:tbl>
              <a:tblPr firstRow="1" firstCol="1" bandRow="1"/>
              <a:tblGrid>
                <a:gridCol w="3321255">
                  <a:extLst>
                    <a:ext uri="{9D8B030D-6E8A-4147-A177-3AD203B41FA5}">
                      <a16:colId xmlns:a16="http://schemas.microsoft.com/office/drawing/2014/main" val="888904386"/>
                    </a:ext>
                  </a:extLst>
                </a:gridCol>
                <a:gridCol w="3470788">
                  <a:extLst>
                    <a:ext uri="{9D8B030D-6E8A-4147-A177-3AD203B41FA5}">
                      <a16:colId xmlns:a16="http://schemas.microsoft.com/office/drawing/2014/main" val="1505076391"/>
                    </a:ext>
                  </a:extLst>
                </a:gridCol>
              </a:tblGrid>
              <a:tr h="641730">
                <a:tc>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Potvrzené případy za 8. 12. 2020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5 848</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+1 609</a:t>
                      </a:r>
                      <a:endParaRPr lang="cs-CZ"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0"/>
                        </a:spcAft>
                      </a:pPr>
                      <a:r>
                        <a:rPr lang="cs-CZ"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testů za 7.12 2020</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21 908</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94921487"/>
                  </a:ext>
                </a:extLst>
              </a:tr>
              <a:tr h="724788">
                <a:tc>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Průměrný denní přírůstek</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(vypočteno z hodnot posledních 7 dnů)</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4 064</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+96</a:t>
                      </a:r>
                      <a:endParaRPr lang="cs-CZ"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0"/>
                        </a:spcAft>
                      </a:pPr>
                      <a:r>
                        <a:rPr lang="cs-CZ"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testů na 100 000 obyvatel/7 dní</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1 222</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37030452"/>
                  </a:ext>
                </a:extLst>
              </a:tr>
              <a:tr h="648542">
                <a:tc gridSpan="2">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izolací k 8. 12. 2020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58 032 </a:t>
                      </a:r>
                      <a:r>
                        <a:rPr lang="cs-CZ"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+779</a:t>
                      </a:r>
                      <a:endParaRPr lang="cs-CZ"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DD6EE"/>
                    </a:solidFill>
                  </a:tcPr>
                </a:tc>
                <a:tc hMerge="1">
                  <a:txBody>
                    <a:bodyPr/>
                    <a:lstStyle/>
                    <a:p>
                      <a:endParaRPr lang="cs-CZ"/>
                    </a:p>
                  </a:txBody>
                  <a:tcPr/>
                </a:tc>
                <a:extLst>
                  <a:ext uri="{0D108BD9-81ED-4DB2-BD59-A6C34878D82A}">
                    <a16:rowId xmlns:a16="http://schemas.microsoft.com/office/drawing/2014/main" val="556285307"/>
                  </a:ext>
                </a:extLst>
              </a:tr>
              <a:tr h="860216">
                <a:tc gridSpan="2">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Celkový počet vyléčených k 8. 12. 2020</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cs-CZ"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489 759 </a:t>
                      </a:r>
                      <a:r>
                        <a:rPr lang="cs-CZ"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+1 978</a:t>
                      </a:r>
                      <a:endParaRPr lang="cs-CZ"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BDD6EE"/>
                    </a:solidFill>
                  </a:tcPr>
                </a:tc>
                <a:tc hMerge="1">
                  <a:txBody>
                    <a:bodyPr/>
                    <a:lstStyle/>
                    <a:p>
                      <a:endParaRPr lang="cs-CZ"/>
                    </a:p>
                  </a:txBody>
                  <a:tcPr/>
                </a:tc>
                <a:extLst>
                  <a:ext uri="{0D108BD9-81ED-4DB2-BD59-A6C34878D82A}">
                    <a16:rowId xmlns:a16="http://schemas.microsoft.com/office/drawing/2014/main" val="1043546874"/>
                  </a:ext>
                </a:extLst>
              </a:tr>
              <a:tr h="588757">
                <a:tc>
                  <a:txBody>
                    <a:bodyPr/>
                    <a:lstStyle/>
                    <a:p>
                      <a:pPr algn="ctr">
                        <a:lnSpc>
                          <a:spcPct val="107000"/>
                        </a:lnSpc>
                        <a:spcAft>
                          <a:spcPts val="0"/>
                        </a:spcAft>
                      </a:pPr>
                      <a:r>
                        <a:rPr lang="cs-CZ"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případů na 100 000 obyvatel/7 dní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266,0</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+6,3</a:t>
                      </a:r>
                      <a:endParaRPr lang="cs-CZ"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cs-CZ"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případů na 100 000 obyvatel /14 dní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508,5</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a:solidFill>
                            <a:srgbClr val="00CD61"/>
                          </a:solidFill>
                          <a:effectLst/>
                          <a:latin typeface="Calibri" panose="020F0502020204030204" pitchFamily="34" charset="0"/>
                          <a:ea typeface="Calibri" panose="020F0502020204030204" pitchFamily="34" charset="0"/>
                          <a:cs typeface="Calibri" panose="020F0502020204030204" pitchFamily="34" charset="0"/>
                        </a:rPr>
                        <a:t>-0,1</a:t>
                      </a:r>
                      <a:endParaRPr lang="cs-CZ" sz="1200" dirty="0">
                        <a:solidFill>
                          <a:srgbClr val="00CD6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02140866"/>
                  </a:ext>
                </a:extLst>
              </a:tr>
              <a:tr h="724788">
                <a:tc>
                  <a:txBody>
                    <a:bodyPr/>
                    <a:lstStyle/>
                    <a:p>
                      <a:pPr algn="ctr">
                        <a:lnSpc>
                          <a:spcPct val="107000"/>
                        </a:lnSpc>
                        <a:spcAft>
                          <a:spcPts val="0"/>
                        </a:spcAft>
                      </a:pPr>
                      <a:r>
                        <a:rPr lang="cs-CZ" sz="105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Počet případů ve věku 65+ na 100 000 obyvatel/7 dní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250,7 +5,9</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cs-CZ" sz="105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Kumulativní počet případů ve věku 65+ za 7 dní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5 345 +127</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0617244"/>
                  </a:ext>
                </a:extLst>
              </a:tr>
              <a:tr h="571353">
                <a:tc gridSpan="2">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Celkový počet úmrtí</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9 036 </a:t>
                      </a:r>
                      <a:r>
                        <a:rPr lang="cs-CZ"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+50</a:t>
                      </a:r>
                      <a:endParaRPr lang="cs-CZ"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extLst>
                  <a:ext uri="{0D108BD9-81ED-4DB2-BD59-A6C34878D82A}">
                    <a16:rowId xmlns:a16="http://schemas.microsoft.com/office/drawing/2014/main" val="1959047900"/>
                  </a:ext>
                </a:extLst>
              </a:tr>
              <a:tr h="578920">
                <a:tc>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obsazených JIP/celková kapacita lůžek JIP</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688</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/3853</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hospitalizovaných osob</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4 324</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-24</a:t>
                      </a:r>
                      <a:endParaRPr lang="cs-CZ"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02" marR="36102"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46725412"/>
                  </a:ext>
                </a:extLst>
              </a:tr>
            </a:tbl>
          </a:graphicData>
        </a:graphic>
      </p:graphicFrame>
    </p:spTree>
    <p:extLst>
      <p:ext uri="{BB962C8B-B14F-4D97-AF65-F5344CB8AC3E}">
        <p14:creationId xmlns:p14="http://schemas.microsoft.com/office/powerpoint/2010/main" val="302993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ve Středočeském kraji</a:t>
            </a:r>
            <a:br>
              <a:rPr lang="cs-CZ" b="1" dirty="0"/>
            </a:br>
            <a:r>
              <a:rPr lang="cs-CZ" dirty="0"/>
              <a:t>k 08. 12. 2020</a:t>
            </a:r>
          </a:p>
        </p:txBody>
      </p:sp>
      <p:sp>
        <p:nvSpPr>
          <p:cNvPr id="10" name="TextovéPole 9">
            <a:extLst>
              <a:ext uri="{FF2B5EF4-FFF2-40B4-BE49-F238E27FC236}">
                <a16:creationId xmlns:a16="http://schemas.microsoft.com/office/drawing/2014/main" id="{B2A4C8E4-30D0-40E8-A57A-7FFF277CAAC1}"/>
              </a:ext>
            </a:extLst>
          </p:cNvPr>
          <p:cNvSpPr txBox="1"/>
          <p:nvPr/>
        </p:nvSpPr>
        <p:spPr>
          <a:xfrm>
            <a:off x="844729" y="3321249"/>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STC v posledním týdnu</a:t>
            </a:r>
          </a:p>
        </p:txBody>
      </p:sp>
      <p:graphicFrame>
        <p:nvGraphicFramePr>
          <p:cNvPr id="11" name="Tabulka 10">
            <a:extLst>
              <a:ext uri="{FF2B5EF4-FFF2-40B4-BE49-F238E27FC236}">
                <a16:creationId xmlns:a16="http://schemas.microsoft.com/office/drawing/2014/main" id="{6CF5C00F-6E3D-48C2-B64A-92C4BA0B8C97}"/>
              </a:ext>
            </a:extLst>
          </p:cNvPr>
          <p:cNvGraphicFramePr>
            <a:graphicFrameLocks noGrp="1"/>
          </p:cNvGraphicFramePr>
          <p:nvPr/>
        </p:nvGraphicFramePr>
        <p:xfrm>
          <a:off x="186609" y="3700632"/>
          <a:ext cx="5979571" cy="2589075"/>
        </p:xfrm>
        <a:graphic>
          <a:graphicData uri="http://schemas.openxmlformats.org/drawingml/2006/table">
            <a:tbl>
              <a:tblPr firstRow="1" firstCol="1" bandRow="1">
                <a:tableStyleId>{5C22544A-7EE6-4342-B048-85BDC9FD1C3A}</a:tableStyleId>
              </a:tblPr>
              <a:tblGrid>
                <a:gridCol w="952864">
                  <a:extLst>
                    <a:ext uri="{9D8B030D-6E8A-4147-A177-3AD203B41FA5}">
                      <a16:colId xmlns:a16="http://schemas.microsoft.com/office/drawing/2014/main" val="3665828130"/>
                    </a:ext>
                  </a:extLst>
                </a:gridCol>
                <a:gridCol w="718101">
                  <a:extLst>
                    <a:ext uri="{9D8B030D-6E8A-4147-A177-3AD203B41FA5}">
                      <a16:colId xmlns:a16="http://schemas.microsoft.com/office/drawing/2014/main" val="1715118549"/>
                    </a:ext>
                  </a:extLst>
                </a:gridCol>
                <a:gridCol w="718101">
                  <a:extLst>
                    <a:ext uri="{9D8B030D-6E8A-4147-A177-3AD203B41FA5}">
                      <a16:colId xmlns:a16="http://schemas.microsoft.com/office/drawing/2014/main" val="1265687473"/>
                    </a:ext>
                  </a:extLst>
                </a:gridCol>
                <a:gridCol w="718101">
                  <a:extLst>
                    <a:ext uri="{9D8B030D-6E8A-4147-A177-3AD203B41FA5}">
                      <a16:colId xmlns:a16="http://schemas.microsoft.com/office/drawing/2014/main" val="2063193262"/>
                    </a:ext>
                  </a:extLst>
                </a:gridCol>
                <a:gridCol w="718101">
                  <a:extLst>
                    <a:ext uri="{9D8B030D-6E8A-4147-A177-3AD203B41FA5}">
                      <a16:colId xmlns:a16="http://schemas.microsoft.com/office/drawing/2014/main" val="3555782394"/>
                    </a:ext>
                  </a:extLst>
                </a:gridCol>
                <a:gridCol w="718101">
                  <a:extLst>
                    <a:ext uri="{9D8B030D-6E8A-4147-A177-3AD203B41FA5}">
                      <a16:colId xmlns:a16="http://schemas.microsoft.com/office/drawing/2014/main" val="1597052335"/>
                    </a:ext>
                  </a:extLst>
                </a:gridCol>
                <a:gridCol w="718101">
                  <a:extLst>
                    <a:ext uri="{9D8B030D-6E8A-4147-A177-3AD203B41FA5}">
                      <a16:colId xmlns:a16="http://schemas.microsoft.com/office/drawing/2014/main" val="2859800470"/>
                    </a:ext>
                  </a:extLst>
                </a:gridCol>
                <a:gridCol w="718101">
                  <a:extLst>
                    <a:ext uri="{9D8B030D-6E8A-4147-A177-3AD203B41FA5}">
                      <a16:colId xmlns:a16="http://schemas.microsoft.com/office/drawing/2014/main" val="2629328341"/>
                    </a:ext>
                  </a:extLst>
                </a:gridCol>
              </a:tblGrid>
              <a:tr h="172605">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3853376925"/>
                  </a:ext>
                </a:extLst>
              </a:tr>
              <a:tr h="172605">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694114512"/>
                  </a:ext>
                </a:extLst>
              </a:tr>
              <a:tr h="172605">
                <a:tc>
                  <a:txBody>
                    <a:bodyPr/>
                    <a:lstStyle/>
                    <a:p>
                      <a:pPr algn="r" rtl="0" fontAlgn="ctr"/>
                      <a:r>
                        <a:rPr lang="cs-CZ" sz="900" b="1" i="0" u="none" strike="noStrike" dirty="0">
                          <a:solidFill>
                            <a:schemeClr val="bg1"/>
                          </a:solidFill>
                          <a:effectLst/>
                          <a:latin typeface="Segoe UI" panose="020B0502040204020203" pitchFamily="34" charset="0"/>
                        </a:rPr>
                        <a:t>STC</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484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628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579</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423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151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594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886</a:t>
                      </a:r>
                    </a:p>
                  </a:txBody>
                  <a:tcPr marL="9525" marR="9525" marT="9525" marB="0" anchor="ctr"/>
                </a:tc>
                <a:extLst>
                  <a:ext uri="{0D108BD9-81ED-4DB2-BD59-A6C34878D82A}">
                    <a16:rowId xmlns:a16="http://schemas.microsoft.com/office/drawing/2014/main" val="495162817"/>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Benešov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29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88</a:t>
                      </a:r>
                    </a:p>
                  </a:txBody>
                  <a:tcPr marL="9525" marR="9525" marT="9525" marB="0" anchor="ctr"/>
                </a:tc>
                <a:extLst>
                  <a:ext uri="{0D108BD9-81ED-4DB2-BD59-A6C34878D82A}">
                    <a16:rowId xmlns:a16="http://schemas.microsoft.com/office/drawing/2014/main" val="3472673476"/>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Beroun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76</a:t>
                      </a:r>
                    </a:p>
                  </a:txBody>
                  <a:tcPr marL="9525" marR="9525" marT="9525" marB="0" anchor="ctr"/>
                </a:tc>
                <a:extLst>
                  <a:ext uri="{0D108BD9-81ED-4DB2-BD59-A6C34878D82A}">
                    <a16:rowId xmlns:a16="http://schemas.microsoft.com/office/drawing/2014/main" val="91799648"/>
                  </a:ext>
                </a:extLst>
              </a:tr>
              <a:tr h="172605">
                <a:tc>
                  <a:txBody>
                    <a:bodyPr/>
                    <a:lstStyle/>
                    <a:p>
                      <a:pPr algn="r" rtl="0" fontAlgn="ctr"/>
                      <a:r>
                        <a:rPr lang="cs-CZ" sz="900" b="0" i="0" u="none" strike="noStrike">
                          <a:solidFill>
                            <a:schemeClr val="bg1"/>
                          </a:solidFill>
                          <a:effectLst/>
                          <a:latin typeface="Segoe UI" panose="020B0502040204020203" pitchFamily="34" charset="0"/>
                        </a:rPr>
                        <a:t>Kladno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115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90</a:t>
                      </a:r>
                    </a:p>
                  </a:txBody>
                  <a:tcPr marL="9525" marR="9525" marT="9525" marB="0" anchor="ctr"/>
                </a:tc>
                <a:extLst>
                  <a:ext uri="{0D108BD9-81ED-4DB2-BD59-A6C34878D82A}">
                    <a16:rowId xmlns:a16="http://schemas.microsoft.com/office/drawing/2014/main" val="689948577"/>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Kolín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80</a:t>
                      </a:r>
                    </a:p>
                  </a:txBody>
                  <a:tcPr marL="9525" marR="9525" marT="9525" marB="0" anchor="ctr"/>
                </a:tc>
                <a:extLst>
                  <a:ext uri="{0D108BD9-81ED-4DB2-BD59-A6C34878D82A}">
                    <a16:rowId xmlns:a16="http://schemas.microsoft.com/office/drawing/2014/main" val="3680693952"/>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Kutná Hora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28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66</a:t>
                      </a:r>
                    </a:p>
                  </a:txBody>
                  <a:tcPr marL="9525" marR="9525" marT="9525" marB="0" anchor="ctr"/>
                </a:tc>
                <a:extLst>
                  <a:ext uri="{0D108BD9-81ED-4DB2-BD59-A6C34878D82A}">
                    <a16:rowId xmlns:a16="http://schemas.microsoft.com/office/drawing/2014/main" val="823761388"/>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Mělník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42</a:t>
                      </a:r>
                    </a:p>
                  </a:txBody>
                  <a:tcPr marL="9525" marR="9525" marT="9525" marB="0" anchor="ctr"/>
                </a:tc>
                <a:extLst>
                  <a:ext uri="{0D108BD9-81ED-4DB2-BD59-A6C34878D82A}">
                    <a16:rowId xmlns:a16="http://schemas.microsoft.com/office/drawing/2014/main" val="1836906872"/>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Mladá Boleslav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93</a:t>
                      </a:r>
                    </a:p>
                  </a:txBody>
                  <a:tcPr marL="9525" marR="9525" marT="9525" marB="0" anchor="ctr"/>
                </a:tc>
                <a:extLst>
                  <a:ext uri="{0D108BD9-81ED-4DB2-BD59-A6C34878D82A}">
                    <a16:rowId xmlns:a16="http://schemas.microsoft.com/office/drawing/2014/main" val="3935137767"/>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Nymburk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extLst>
                  <a:ext uri="{0D108BD9-81ED-4DB2-BD59-A6C34878D82A}">
                    <a16:rowId xmlns:a16="http://schemas.microsoft.com/office/drawing/2014/main" val="4015702609"/>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Praha-východ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102</a:t>
                      </a:r>
                    </a:p>
                  </a:txBody>
                  <a:tcPr marL="9525" marR="9525" marT="9525" marB="0" anchor="ctr"/>
                </a:tc>
                <a:extLst>
                  <a:ext uri="{0D108BD9-81ED-4DB2-BD59-A6C34878D82A}">
                    <a16:rowId xmlns:a16="http://schemas.microsoft.com/office/drawing/2014/main" val="3386787289"/>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Praha-západ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78</a:t>
                      </a:r>
                    </a:p>
                  </a:txBody>
                  <a:tcPr marL="9525" marR="9525" marT="9525" marB="0" anchor="ctr"/>
                </a:tc>
                <a:extLst>
                  <a:ext uri="{0D108BD9-81ED-4DB2-BD59-A6C34878D82A}">
                    <a16:rowId xmlns:a16="http://schemas.microsoft.com/office/drawing/2014/main" val="3680090296"/>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Příbram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85</a:t>
                      </a:r>
                    </a:p>
                  </a:txBody>
                  <a:tcPr marL="9525" marR="9525" marT="9525" marB="0" anchor="ctr"/>
                </a:tc>
                <a:extLst>
                  <a:ext uri="{0D108BD9-81ED-4DB2-BD59-A6C34878D82A}">
                    <a16:rowId xmlns:a16="http://schemas.microsoft.com/office/drawing/2014/main" val="3737673973"/>
                  </a:ext>
                </a:extLst>
              </a:tr>
              <a:tr h="172605">
                <a:tc>
                  <a:txBody>
                    <a:bodyPr/>
                    <a:lstStyle/>
                    <a:p>
                      <a:pPr algn="r" rtl="0" fontAlgn="ctr"/>
                      <a:r>
                        <a:rPr lang="cs-CZ" sz="900" b="0" i="0" u="none" strike="noStrike" dirty="0">
                          <a:solidFill>
                            <a:schemeClr val="bg1"/>
                          </a:solidFill>
                          <a:effectLst/>
                          <a:latin typeface="Segoe UI" panose="020B0502040204020203" pitchFamily="34" charset="0"/>
                        </a:rPr>
                        <a:t>Rakovník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17</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36</a:t>
                      </a:r>
                    </a:p>
                  </a:txBody>
                  <a:tcPr marL="9525" marR="9525" marT="9525" marB="0" anchor="ctr"/>
                </a:tc>
                <a:extLst>
                  <a:ext uri="{0D108BD9-81ED-4DB2-BD59-A6C34878D82A}">
                    <a16:rowId xmlns:a16="http://schemas.microsoft.com/office/drawing/2014/main" val="1856010334"/>
                  </a:ext>
                </a:extLst>
              </a:tr>
            </a:tbl>
          </a:graphicData>
        </a:graphic>
      </p:graphicFrame>
      <p:sp>
        <p:nvSpPr>
          <p:cNvPr id="12" name="TextovéPole 11">
            <a:extLst>
              <a:ext uri="{FF2B5EF4-FFF2-40B4-BE49-F238E27FC236}">
                <a16:creationId xmlns:a16="http://schemas.microsoft.com/office/drawing/2014/main" id="{1F73285C-A22A-4FF6-924F-CF9FFB3A7E00}"/>
              </a:ext>
            </a:extLst>
          </p:cNvPr>
          <p:cNvSpPr txBox="1"/>
          <p:nvPr/>
        </p:nvSpPr>
        <p:spPr>
          <a:xfrm>
            <a:off x="618374" y="1053001"/>
            <a:ext cx="5547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Středočeský kraj</a:t>
            </a:r>
          </a:p>
        </p:txBody>
      </p:sp>
      <p:sp>
        <p:nvSpPr>
          <p:cNvPr id="13" name="TextovéPole 1">
            <a:extLst>
              <a:ext uri="{FF2B5EF4-FFF2-40B4-BE49-F238E27FC236}">
                <a16:creationId xmlns:a16="http://schemas.microsoft.com/office/drawing/2014/main" id="{832D25DA-F6F0-452B-9192-032F36B35CE6}"/>
              </a:ext>
            </a:extLst>
          </p:cNvPr>
          <p:cNvSpPr txBox="1"/>
          <p:nvPr/>
        </p:nvSpPr>
        <p:spPr>
          <a:xfrm>
            <a:off x="186609" y="6500082"/>
            <a:ext cx="21279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3" name="Obrázek 2">
            <a:extLst>
              <a:ext uri="{FF2B5EF4-FFF2-40B4-BE49-F238E27FC236}">
                <a16:creationId xmlns:a16="http://schemas.microsoft.com/office/drawing/2014/main" id="{A23D6555-C871-49F6-A084-213CF7BE0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00" y="1903451"/>
            <a:ext cx="5785559" cy="4091299"/>
          </a:xfrm>
          <a:prstGeom prst="rect">
            <a:avLst/>
          </a:prstGeom>
        </p:spPr>
      </p:pic>
      <p:graphicFrame>
        <p:nvGraphicFramePr>
          <p:cNvPr id="9" name="Graf 8">
            <a:extLst>
              <a:ext uri="{FF2B5EF4-FFF2-40B4-BE49-F238E27FC236}">
                <a16:creationId xmlns:a16="http://schemas.microsoft.com/office/drawing/2014/main" id="{06F3A0BA-7D88-4777-AD40-FD56A564F0C1}"/>
              </a:ext>
            </a:extLst>
          </p:cNvPr>
          <p:cNvGraphicFramePr>
            <a:graphicFrameLocks/>
          </p:cNvGraphicFramePr>
          <p:nvPr/>
        </p:nvGraphicFramePr>
        <p:xfrm>
          <a:off x="292958" y="1297715"/>
          <a:ext cx="5904221" cy="206792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ovéPole 13">
            <a:extLst>
              <a:ext uri="{FF2B5EF4-FFF2-40B4-BE49-F238E27FC236}">
                <a16:creationId xmlns:a16="http://schemas.microsoft.com/office/drawing/2014/main" id="{5604B8EC-BD3F-4B46-9436-4A2D8306FEA1}"/>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2664059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670E18-D0B6-4D78-AE6E-E8F09FB65A42}"/>
              </a:ext>
            </a:extLst>
          </p:cNvPr>
          <p:cNvSpPr>
            <a:spLocks noGrp="1"/>
          </p:cNvSpPr>
          <p:nvPr>
            <p:ph type="title"/>
          </p:nvPr>
        </p:nvSpPr>
        <p:spPr/>
        <p:txBody>
          <a:bodyPr/>
          <a:lstStyle/>
          <a:p>
            <a:pPr algn="ctr"/>
            <a:r>
              <a:rPr lang="cs-CZ" dirty="0"/>
              <a:t>Popis situace v STČ</a:t>
            </a:r>
          </a:p>
        </p:txBody>
      </p:sp>
      <p:graphicFrame>
        <p:nvGraphicFramePr>
          <p:cNvPr id="4" name="Tabulka 3">
            <a:extLst>
              <a:ext uri="{FF2B5EF4-FFF2-40B4-BE49-F238E27FC236}">
                <a16:creationId xmlns:a16="http://schemas.microsoft.com/office/drawing/2014/main" id="{AE0D9B9A-A444-48CF-9F13-DDBD9BDD3720}"/>
              </a:ext>
            </a:extLst>
          </p:cNvPr>
          <p:cNvGraphicFramePr>
            <a:graphicFrameLocks noGrp="1"/>
          </p:cNvGraphicFramePr>
          <p:nvPr>
            <p:extLst>
              <p:ext uri="{D42A27DB-BD31-4B8C-83A1-F6EECF244321}">
                <p14:modId xmlns:p14="http://schemas.microsoft.com/office/powerpoint/2010/main" val="1930707191"/>
              </p:ext>
            </p:extLst>
          </p:nvPr>
        </p:nvGraphicFramePr>
        <p:xfrm>
          <a:off x="332819" y="1780214"/>
          <a:ext cx="5847715" cy="4084320"/>
        </p:xfrm>
        <a:graphic>
          <a:graphicData uri="http://schemas.openxmlformats.org/drawingml/2006/table">
            <a:tbl>
              <a:tblPr firstRow="1" firstCol="1" bandRow="1"/>
              <a:tblGrid>
                <a:gridCol w="2923222">
                  <a:extLst>
                    <a:ext uri="{9D8B030D-6E8A-4147-A177-3AD203B41FA5}">
                      <a16:colId xmlns:a16="http://schemas.microsoft.com/office/drawing/2014/main" val="717321570"/>
                    </a:ext>
                  </a:extLst>
                </a:gridCol>
                <a:gridCol w="2924493">
                  <a:extLst>
                    <a:ext uri="{9D8B030D-6E8A-4147-A177-3AD203B41FA5}">
                      <a16:colId xmlns:a16="http://schemas.microsoft.com/office/drawing/2014/main" val="1978547715"/>
                    </a:ext>
                  </a:extLst>
                </a:gridCol>
              </a:tblGrid>
              <a:tr h="680720">
                <a:tc>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Potvrzené případy za 8. 12. 2020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885</a:t>
                      </a:r>
                      <a:r>
                        <a:rPr lang="cs-CZ"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+299</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FD2FF"/>
                    </a:solidFill>
                  </a:tcPr>
                </a:tc>
                <a:tc>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testů za 7.12. 2020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3 030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FD2FF"/>
                    </a:solidFill>
                  </a:tcPr>
                </a:tc>
                <a:extLst>
                  <a:ext uri="{0D108BD9-81ED-4DB2-BD59-A6C34878D82A}">
                    <a16:rowId xmlns:a16="http://schemas.microsoft.com/office/drawing/2014/main" val="1166984300"/>
                  </a:ext>
                </a:extLst>
              </a:tr>
              <a:tr h="680720">
                <a:tc gridSpan="2">
                  <a:txBody>
                    <a:bodyPr/>
                    <a:lstStyle/>
                    <a:p>
                      <a:pPr algn="ctr">
                        <a:lnSpc>
                          <a:spcPct val="107000"/>
                        </a:lnSpc>
                        <a:spcAft>
                          <a:spcPts val="0"/>
                        </a:spcAft>
                      </a:pPr>
                      <a:r>
                        <a:rPr lang="cs-CZ"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Průměrný denní přírůstek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(vypočteno z hodnot posledních 7 dnů)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535 </a:t>
                      </a:r>
                      <a:r>
                        <a:rPr lang="cs-CZ"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+8</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8FD2FF"/>
                    </a:solidFill>
                  </a:tcPr>
                </a:tc>
                <a:tc hMerge="1">
                  <a:txBody>
                    <a:bodyPr/>
                    <a:lstStyle/>
                    <a:p>
                      <a:endParaRPr lang="cs-CZ"/>
                    </a:p>
                  </a:txBody>
                  <a:tcPr/>
                </a:tc>
                <a:extLst>
                  <a:ext uri="{0D108BD9-81ED-4DB2-BD59-A6C34878D82A}">
                    <a16:rowId xmlns:a16="http://schemas.microsoft.com/office/drawing/2014/main" val="3528632759"/>
                  </a:ext>
                </a:extLst>
              </a:tr>
              <a:tr h="680720">
                <a:tc gridSpan="2">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izolací k 8.12. 2020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cs-CZ"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7 471 </a:t>
                      </a:r>
                      <a:r>
                        <a:rPr lang="cs-CZ"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+364</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2EFD9"/>
                    </a:solidFill>
                  </a:tcPr>
                </a:tc>
                <a:tc hMerge="1">
                  <a:txBody>
                    <a:bodyPr/>
                    <a:lstStyle/>
                    <a:p>
                      <a:endParaRPr lang="cs-CZ"/>
                    </a:p>
                  </a:txBody>
                  <a:tcPr/>
                </a:tc>
                <a:extLst>
                  <a:ext uri="{0D108BD9-81ED-4DB2-BD59-A6C34878D82A}">
                    <a16:rowId xmlns:a16="http://schemas.microsoft.com/office/drawing/2014/main" val="841378034"/>
                  </a:ext>
                </a:extLst>
              </a:tr>
              <a:tr h="680720">
                <a:tc gridSpan="2">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Počet pozitivních na 100 000/14 dní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520,0 </a:t>
                      </a:r>
                      <a:r>
                        <a:rPr lang="cs-CZ"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+10,8</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extLst>
                  <a:ext uri="{0D108BD9-81ED-4DB2-BD59-A6C34878D82A}">
                    <a16:rowId xmlns:a16="http://schemas.microsoft.com/office/drawing/2014/main" val="818939776"/>
                  </a:ext>
                </a:extLst>
              </a:tr>
              <a:tr h="680720">
                <a:tc gridSpan="2">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Celkový počet úmrtí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973 </a:t>
                      </a:r>
                      <a:r>
                        <a:rPr lang="cs-CZ"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+15</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2CC"/>
                    </a:solidFill>
                  </a:tcPr>
                </a:tc>
                <a:tc hMerge="1">
                  <a:txBody>
                    <a:bodyPr/>
                    <a:lstStyle/>
                    <a:p>
                      <a:endParaRPr lang="cs-CZ"/>
                    </a:p>
                  </a:txBody>
                  <a:tcPr/>
                </a:tc>
                <a:extLst>
                  <a:ext uri="{0D108BD9-81ED-4DB2-BD59-A6C34878D82A}">
                    <a16:rowId xmlns:a16="http://schemas.microsoft.com/office/drawing/2014/main" val="906716077"/>
                  </a:ext>
                </a:extLst>
              </a:tr>
              <a:tr h="680720">
                <a:tc gridSpan="2">
                  <a:txBody>
                    <a:bodyPr/>
                    <a:lstStyle/>
                    <a:p>
                      <a:pPr algn="ctr">
                        <a:lnSpc>
                          <a:spcPct val="107000"/>
                        </a:lnSpc>
                        <a:spcAft>
                          <a:spcPts val="0"/>
                        </a:spcAft>
                      </a:pPr>
                      <a:r>
                        <a:rPr lang="cs-CZ"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Aktuální počet hospitalizovaných/JIP</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318/</a:t>
                      </a:r>
                      <a:r>
                        <a:rPr lang="cs-CZ"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r>
                        <a:rPr lang="cs-CZ"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cs-CZ"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2CC"/>
                    </a:solidFill>
                  </a:tcPr>
                </a:tc>
                <a:tc hMerge="1">
                  <a:txBody>
                    <a:bodyPr/>
                    <a:lstStyle/>
                    <a:p>
                      <a:endParaRPr lang="cs-CZ"/>
                    </a:p>
                  </a:txBody>
                  <a:tcPr/>
                </a:tc>
                <a:extLst>
                  <a:ext uri="{0D108BD9-81ED-4DB2-BD59-A6C34878D82A}">
                    <a16:rowId xmlns:a16="http://schemas.microsoft.com/office/drawing/2014/main" val="2069695537"/>
                  </a:ext>
                </a:extLst>
              </a:tr>
            </a:tbl>
          </a:graphicData>
        </a:graphic>
      </p:graphicFrame>
      <p:pic>
        <p:nvPicPr>
          <p:cNvPr id="7" name="Obrázek 6">
            <a:extLst>
              <a:ext uri="{FF2B5EF4-FFF2-40B4-BE49-F238E27FC236}">
                <a16:creationId xmlns:a16="http://schemas.microsoft.com/office/drawing/2014/main" id="{2BE5BEBA-CBE2-4A04-A9F1-D636EC66C7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39456" y="1780215"/>
            <a:ext cx="5419725" cy="4084320"/>
          </a:xfrm>
          <a:prstGeom prst="rect">
            <a:avLst/>
          </a:prstGeom>
          <a:noFill/>
        </p:spPr>
      </p:pic>
    </p:spTree>
    <p:extLst>
      <p:ext uri="{BB962C8B-B14F-4D97-AF65-F5344CB8AC3E}">
        <p14:creationId xmlns:p14="http://schemas.microsoft.com/office/powerpoint/2010/main" val="428393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7F07BE-51D8-4060-B4B8-56F9EBABE0B5}"/>
              </a:ext>
            </a:extLst>
          </p:cNvPr>
          <p:cNvSpPr>
            <a:spLocks noGrp="1"/>
          </p:cNvSpPr>
          <p:nvPr>
            <p:ph type="title"/>
          </p:nvPr>
        </p:nvSpPr>
        <p:spPr/>
        <p:txBody>
          <a:bodyPr/>
          <a:lstStyle/>
          <a:p>
            <a:r>
              <a:rPr lang="cs-CZ" dirty="0"/>
              <a:t>Přehled testování a pozitivních případů – denně – STČ</a:t>
            </a:r>
          </a:p>
        </p:txBody>
      </p:sp>
      <p:pic>
        <p:nvPicPr>
          <p:cNvPr id="5" name="Obrázek 4">
            <a:extLst>
              <a:ext uri="{FF2B5EF4-FFF2-40B4-BE49-F238E27FC236}">
                <a16:creationId xmlns:a16="http://schemas.microsoft.com/office/drawing/2014/main" id="{61820BE3-36DA-4515-A307-02F96C711585}"/>
              </a:ext>
            </a:extLst>
          </p:cNvPr>
          <p:cNvPicPr>
            <a:picLocks noChangeAspect="1"/>
          </p:cNvPicPr>
          <p:nvPr/>
        </p:nvPicPr>
        <p:blipFill rotWithShape="1">
          <a:blip r:embed="rId2"/>
          <a:srcRect l="3213"/>
          <a:stretch/>
        </p:blipFill>
        <p:spPr>
          <a:xfrm>
            <a:off x="10179924" y="107620"/>
            <a:ext cx="1660507" cy="1510172"/>
          </a:xfrm>
          <a:prstGeom prst="rect">
            <a:avLst/>
          </a:prstGeom>
        </p:spPr>
      </p:pic>
      <p:sp>
        <p:nvSpPr>
          <p:cNvPr id="8" name="TextovéPole 1">
            <a:extLst>
              <a:ext uri="{FF2B5EF4-FFF2-40B4-BE49-F238E27FC236}">
                <a16:creationId xmlns:a16="http://schemas.microsoft.com/office/drawing/2014/main" id="{0A7B8B1E-B4BF-4CA1-9F7D-9841184D188A}"/>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3" name="Obrázek 2">
            <a:extLst>
              <a:ext uri="{FF2B5EF4-FFF2-40B4-BE49-F238E27FC236}">
                <a16:creationId xmlns:a16="http://schemas.microsoft.com/office/drawing/2014/main" id="{31AA970A-6195-43D3-BE76-08E68EBB40ED}"/>
              </a:ext>
            </a:extLst>
          </p:cNvPr>
          <p:cNvPicPr>
            <a:picLocks noChangeAspect="1"/>
          </p:cNvPicPr>
          <p:nvPr/>
        </p:nvPicPr>
        <p:blipFill>
          <a:blip r:embed="rId3"/>
          <a:stretch>
            <a:fillRect/>
          </a:stretch>
        </p:blipFill>
        <p:spPr>
          <a:xfrm>
            <a:off x="623787" y="1034104"/>
            <a:ext cx="9303302" cy="5328366"/>
          </a:xfrm>
          <a:prstGeom prst="rect">
            <a:avLst/>
          </a:prstGeom>
        </p:spPr>
      </p:pic>
    </p:spTree>
    <p:extLst>
      <p:ext uri="{BB962C8B-B14F-4D97-AF65-F5344CB8AC3E}">
        <p14:creationId xmlns:p14="http://schemas.microsoft.com/office/powerpoint/2010/main" val="133220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AE110F-9BD6-4304-9695-9AABCA879B7C}"/>
              </a:ext>
            </a:extLst>
          </p:cNvPr>
          <p:cNvSpPr>
            <a:spLocks noGrp="1"/>
          </p:cNvSpPr>
          <p:nvPr>
            <p:ph type="title"/>
          </p:nvPr>
        </p:nvSpPr>
        <p:spPr/>
        <p:txBody>
          <a:bodyPr/>
          <a:lstStyle/>
          <a:p>
            <a:r>
              <a:rPr lang="cs-CZ" dirty="0"/>
              <a:t>Nové a aktualizované události</a:t>
            </a:r>
          </a:p>
        </p:txBody>
      </p:sp>
      <p:sp>
        <p:nvSpPr>
          <p:cNvPr id="3" name="Zástupný obsah 2">
            <a:extLst>
              <a:ext uri="{FF2B5EF4-FFF2-40B4-BE49-F238E27FC236}">
                <a16:creationId xmlns:a16="http://schemas.microsoft.com/office/drawing/2014/main" id="{4E51D6E7-71F3-4823-BA60-195F034305E5}"/>
              </a:ext>
            </a:extLst>
          </p:cNvPr>
          <p:cNvSpPr>
            <a:spLocks noGrp="1"/>
          </p:cNvSpPr>
          <p:nvPr>
            <p:ph idx="1"/>
          </p:nvPr>
        </p:nvSpPr>
        <p:spPr>
          <a:xfrm>
            <a:off x="332819" y="1258709"/>
            <a:ext cx="11487705" cy="4755376"/>
          </a:xfrm>
        </p:spPr>
        <p:txBody>
          <a:bodyPr>
            <a:noAutofit/>
          </a:bodyPr>
          <a:lstStyle/>
          <a:p>
            <a:pPr marL="0" indent="0">
              <a:lnSpc>
                <a:spcPct val="150000"/>
              </a:lnSpc>
              <a:spcAft>
                <a:spcPts val="0"/>
              </a:spcAft>
              <a:buNone/>
            </a:pPr>
            <a:r>
              <a:rPr lang="cs-CZ"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Domov Horky u Čáslavi-Nová událost</a:t>
            </a:r>
          </a:p>
          <a:p>
            <a:pPr marL="0" indent="0">
              <a:lnSpc>
                <a:spcPct val="150000"/>
              </a:lnSpc>
              <a:spcAft>
                <a:spcPts val="0"/>
              </a:spcAft>
              <a:buNone/>
            </a:pPr>
            <a:r>
              <a:rPr lang="cs-CZ" sz="1400" i="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21 nahlášených případů</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Hlášeno 21 pozitivních případů - 16 klientů, 5 zaměstnanců.</a:t>
            </a:r>
          </a:p>
        </p:txBody>
      </p:sp>
    </p:spTree>
    <p:extLst>
      <p:ext uri="{BB962C8B-B14F-4D97-AF65-F5344CB8AC3E}">
        <p14:creationId xmlns:p14="http://schemas.microsoft.com/office/powerpoint/2010/main" val="3361804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75A866D-A2E6-439F-9D8B-F896888746B3}"/>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7" name="Nadpis 1">
            <a:extLst>
              <a:ext uri="{FF2B5EF4-FFF2-40B4-BE49-F238E27FC236}">
                <a16:creationId xmlns:a16="http://schemas.microsoft.com/office/drawing/2014/main" id="{F7C2A3D3-1130-448F-B9F8-893B2006507D}"/>
              </a:ext>
            </a:extLst>
          </p:cNvPr>
          <p:cNvSpPr>
            <a:spLocks noGrp="1"/>
          </p:cNvSpPr>
          <p:nvPr>
            <p:ph type="title"/>
          </p:nvPr>
        </p:nvSpPr>
        <p:spPr>
          <a:xfrm>
            <a:off x="332819" y="1"/>
            <a:ext cx="9885238" cy="896492"/>
          </a:xfrm>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a:t>
            </a:r>
            <a:r>
              <a:rPr lang="cs-CZ" sz="2000" dirty="0">
                <a:solidFill>
                  <a:srgbClr val="FF0000"/>
                </a:solidFill>
                <a:latin typeface="Calibri" panose="020F0502020204030204" pitchFamily="34" charset="0"/>
                <a:cs typeface="Times New Roman" panose="02020603050405020304" pitchFamily="18" charset="0"/>
              </a:rPr>
              <a:t>STČ</a:t>
            </a:r>
            <a:br>
              <a:rPr lang="cs-CZ" sz="2000" dirty="0">
                <a:solidFill>
                  <a:srgbClr val="FF0000"/>
                </a:solidFill>
                <a:latin typeface="Calibri" panose="020F0502020204030204" pitchFamily="34" charset="0"/>
                <a:cs typeface="Times New Roman" panose="02020603050405020304" pitchFamily="18" charset="0"/>
              </a:rPr>
            </a:br>
            <a:r>
              <a:rPr lang="cs-CZ" sz="2000" dirty="0">
                <a:solidFill>
                  <a:srgbClr val="FF0000"/>
                </a:solidFill>
                <a:latin typeface="Calibri" panose="020F0502020204030204" pitchFamily="34" charset="0"/>
                <a:cs typeface="Times New Roman" panose="02020603050405020304" pitchFamily="18" charset="0"/>
              </a:rPr>
              <a:t> (nově hlášené a aktualizované v posledních 72 hodinách)</a:t>
            </a:r>
          </a:p>
        </p:txBody>
      </p:sp>
      <p:graphicFrame>
        <p:nvGraphicFramePr>
          <p:cNvPr id="5" name="Tabulka 4">
            <a:extLst>
              <a:ext uri="{FF2B5EF4-FFF2-40B4-BE49-F238E27FC236}">
                <a16:creationId xmlns:a16="http://schemas.microsoft.com/office/drawing/2014/main" id="{0DC099DC-97EA-45CA-87A1-5DFFD20DB71C}"/>
              </a:ext>
            </a:extLst>
          </p:cNvPr>
          <p:cNvGraphicFramePr>
            <a:graphicFrameLocks noGrp="1"/>
          </p:cNvGraphicFramePr>
          <p:nvPr>
            <p:extLst>
              <p:ext uri="{D42A27DB-BD31-4B8C-83A1-F6EECF244321}">
                <p14:modId xmlns:p14="http://schemas.microsoft.com/office/powerpoint/2010/main" val="640598338"/>
              </p:ext>
            </p:extLst>
          </p:nvPr>
        </p:nvGraphicFramePr>
        <p:xfrm>
          <a:off x="332819" y="896493"/>
          <a:ext cx="9384538" cy="4149026"/>
        </p:xfrm>
        <a:graphic>
          <a:graphicData uri="http://schemas.openxmlformats.org/drawingml/2006/table">
            <a:tbl>
              <a:tblPr firstRow="1" firstCol="1" bandRow="1"/>
              <a:tblGrid>
                <a:gridCol w="1144628">
                  <a:extLst>
                    <a:ext uri="{9D8B030D-6E8A-4147-A177-3AD203B41FA5}">
                      <a16:colId xmlns:a16="http://schemas.microsoft.com/office/drawing/2014/main" val="3434008217"/>
                    </a:ext>
                  </a:extLst>
                </a:gridCol>
                <a:gridCol w="1720612">
                  <a:extLst>
                    <a:ext uri="{9D8B030D-6E8A-4147-A177-3AD203B41FA5}">
                      <a16:colId xmlns:a16="http://schemas.microsoft.com/office/drawing/2014/main" val="1959958791"/>
                    </a:ext>
                  </a:extLst>
                </a:gridCol>
                <a:gridCol w="2292979">
                  <a:extLst>
                    <a:ext uri="{9D8B030D-6E8A-4147-A177-3AD203B41FA5}">
                      <a16:colId xmlns:a16="http://schemas.microsoft.com/office/drawing/2014/main" val="3510851821"/>
                    </a:ext>
                  </a:extLst>
                </a:gridCol>
                <a:gridCol w="1408773">
                  <a:extLst>
                    <a:ext uri="{9D8B030D-6E8A-4147-A177-3AD203B41FA5}">
                      <a16:colId xmlns:a16="http://schemas.microsoft.com/office/drawing/2014/main" val="3392672515"/>
                    </a:ext>
                  </a:extLst>
                </a:gridCol>
                <a:gridCol w="1408773">
                  <a:extLst>
                    <a:ext uri="{9D8B030D-6E8A-4147-A177-3AD203B41FA5}">
                      <a16:colId xmlns:a16="http://schemas.microsoft.com/office/drawing/2014/main" val="1869197517"/>
                    </a:ext>
                  </a:extLst>
                </a:gridCol>
                <a:gridCol w="1408773">
                  <a:extLst>
                    <a:ext uri="{9D8B030D-6E8A-4147-A177-3AD203B41FA5}">
                      <a16:colId xmlns:a16="http://schemas.microsoft.com/office/drawing/2014/main" val="1757795110"/>
                    </a:ext>
                  </a:extLst>
                </a:gridCol>
              </a:tblGrid>
              <a:tr h="803252">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86962623"/>
                  </a:ext>
                </a:extLst>
              </a:tr>
              <a:tr h="55762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Nymburk</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Domov Rožďalovice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139</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112640331"/>
                  </a:ext>
                </a:extLst>
              </a:tr>
              <a:tr h="55762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Kladno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0" i="0" u="none" strike="noStrike" dirty="0" err="1">
                          <a:solidFill>
                            <a:schemeClr val="tx1"/>
                          </a:solidFill>
                          <a:effectLst/>
                          <a:latin typeface="Calibri" panose="020F0502020204030204" pitchFamily="34" charset="0"/>
                        </a:rPr>
                        <a:t>Centrin</a:t>
                      </a:r>
                      <a:r>
                        <a:rPr lang="cs-CZ" sz="1400" b="0" i="0" u="none" strike="noStrike" dirty="0">
                          <a:solidFill>
                            <a:schemeClr val="tx1"/>
                          </a:solidFill>
                          <a:effectLst/>
                          <a:latin typeface="Calibri" panose="020F0502020204030204" pitchFamily="34" charset="0"/>
                        </a:rPr>
                        <a:t> Unhošť</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136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884829999"/>
                  </a:ext>
                </a:extLst>
              </a:tr>
              <a:tr h="55762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Kladno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0" i="0" u="none" strike="noStrike" dirty="0" err="1">
                          <a:solidFill>
                            <a:schemeClr val="tx1"/>
                          </a:solidFill>
                          <a:effectLst/>
                          <a:latin typeface="Calibri" panose="020F0502020204030204" pitchFamily="34" charset="0"/>
                        </a:rPr>
                        <a:t>Garc</a:t>
                      </a:r>
                      <a:r>
                        <a:rPr lang="cs-CZ" sz="1400" b="0" i="0" u="none" strike="noStrike" dirty="0">
                          <a:solidFill>
                            <a:schemeClr val="tx1"/>
                          </a:solidFill>
                          <a:effectLst/>
                          <a:latin typeface="Calibri" panose="020F0502020204030204" pitchFamily="34" charset="0"/>
                        </a:rPr>
                        <a:t> Kladno</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123</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23.10.2020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416379619"/>
                  </a:ext>
                </a:extLst>
              </a:tr>
              <a:tr h="55762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Mělník</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Dům Kněžny Emmy  Neratovice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95</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358268315"/>
                  </a:ext>
                </a:extLst>
              </a:tr>
              <a:tr h="55762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Mělník</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Alzheimercentrum  Zlosyň</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79</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760489159"/>
                  </a:ext>
                </a:extLst>
              </a:tr>
              <a:tr h="55762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Kladno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DD Kladno, Fr. Kloze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54</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57085975"/>
                  </a:ext>
                </a:extLst>
              </a:tr>
            </a:tbl>
          </a:graphicData>
        </a:graphic>
      </p:graphicFrame>
    </p:spTree>
    <p:extLst>
      <p:ext uri="{BB962C8B-B14F-4D97-AF65-F5344CB8AC3E}">
        <p14:creationId xmlns:p14="http://schemas.microsoft.com/office/powerpoint/2010/main" val="168914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75A866D-A2E6-439F-9D8B-F896888746B3}"/>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7" name="Nadpis 1">
            <a:extLst>
              <a:ext uri="{FF2B5EF4-FFF2-40B4-BE49-F238E27FC236}">
                <a16:creationId xmlns:a16="http://schemas.microsoft.com/office/drawing/2014/main" id="{F7C2A3D3-1130-448F-B9F8-893B2006507D}"/>
              </a:ext>
            </a:extLst>
          </p:cNvPr>
          <p:cNvSpPr>
            <a:spLocks noGrp="1"/>
          </p:cNvSpPr>
          <p:nvPr>
            <p:ph type="title"/>
          </p:nvPr>
        </p:nvSpPr>
        <p:spPr>
          <a:xfrm>
            <a:off x="332819" y="1"/>
            <a:ext cx="9885238" cy="896492"/>
          </a:xfrm>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a:t>
            </a:r>
            <a:r>
              <a:rPr lang="cs-CZ" sz="2000" dirty="0">
                <a:solidFill>
                  <a:srgbClr val="FF0000"/>
                </a:solidFill>
                <a:latin typeface="Calibri" panose="020F0502020204030204" pitchFamily="34" charset="0"/>
                <a:cs typeface="Times New Roman" panose="02020603050405020304" pitchFamily="18" charset="0"/>
              </a:rPr>
              <a:t>STČ</a:t>
            </a:r>
            <a:br>
              <a:rPr lang="cs-CZ" sz="2000" dirty="0">
                <a:solidFill>
                  <a:srgbClr val="FF0000"/>
                </a:solidFill>
                <a:latin typeface="Calibri" panose="020F0502020204030204" pitchFamily="34" charset="0"/>
                <a:cs typeface="Times New Roman" panose="02020603050405020304" pitchFamily="18" charset="0"/>
              </a:rPr>
            </a:br>
            <a:r>
              <a:rPr lang="cs-CZ" sz="2000" dirty="0">
                <a:solidFill>
                  <a:srgbClr val="FF0000"/>
                </a:solidFill>
                <a:latin typeface="Calibri" panose="020F0502020204030204" pitchFamily="34" charset="0"/>
                <a:cs typeface="Times New Roman" panose="02020603050405020304" pitchFamily="18" charset="0"/>
              </a:rPr>
              <a:t> (nově hlášené a aktualizované v posledních 72 hodinách)</a:t>
            </a:r>
          </a:p>
        </p:txBody>
      </p:sp>
      <p:graphicFrame>
        <p:nvGraphicFramePr>
          <p:cNvPr id="5" name="Tabulka 4">
            <a:extLst>
              <a:ext uri="{FF2B5EF4-FFF2-40B4-BE49-F238E27FC236}">
                <a16:creationId xmlns:a16="http://schemas.microsoft.com/office/drawing/2014/main" id="{0DC099DC-97EA-45CA-87A1-5DFFD20DB71C}"/>
              </a:ext>
            </a:extLst>
          </p:cNvPr>
          <p:cNvGraphicFramePr>
            <a:graphicFrameLocks noGrp="1"/>
          </p:cNvGraphicFramePr>
          <p:nvPr>
            <p:extLst>
              <p:ext uri="{D42A27DB-BD31-4B8C-83A1-F6EECF244321}">
                <p14:modId xmlns:p14="http://schemas.microsoft.com/office/powerpoint/2010/main" val="778301797"/>
              </p:ext>
            </p:extLst>
          </p:nvPr>
        </p:nvGraphicFramePr>
        <p:xfrm>
          <a:off x="332819" y="896493"/>
          <a:ext cx="9384538" cy="3029634"/>
        </p:xfrm>
        <a:graphic>
          <a:graphicData uri="http://schemas.openxmlformats.org/drawingml/2006/table">
            <a:tbl>
              <a:tblPr firstRow="1" firstCol="1" bandRow="1"/>
              <a:tblGrid>
                <a:gridCol w="1144628">
                  <a:extLst>
                    <a:ext uri="{9D8B030D-6E8A-4147-A177-3AD203B41FA5}">
                      <a16:colId xmlns:a16="http://schemas.microsoft.com/office/drawing/2014/main" val="3434008217"/>
                    </a:ext>
                  </a:extLst>
                </a:gridCol>
                <a:gridCol w="1720612">
                  <a:extLst>
                    <a:ext uri="{9D8B030D-6E8A-4147-A177-3AD203B41FA5}">
                      <a16:colId xmlns:a16="http://schemas.microsoft.com/office/drawing/2014/main" val="1959958791"/>
                    </a:ext>
                  </a:extLst>
                </a:gridCol>
                <a:gridCol w="2292979">
                  <a:extLst>
                    <a:ext uri="{9D8B030D-6E8A-4147-A177-3AD203B41FA5}">
                      <a16:colId xmlns:a16="http://schemas.microsoft.com/office/drawing/2014/main" val="3510851821"/>
                    </a:ext>
                  </a:extLst>
                </a:gridCol>
                <a:gridCol w="1408773">
                  <a:extLst>
                    <a:ext uri="{9D8B030D-6E8A-4147-A177-3AD203B41FA5}">
                      <a16:colId xmlns:a16="http://schemas.microsoft.com/office/drawing/2014/main" val="3392672515"/>
                    </a:ext>
                  </a:extLst>
                </a:gridCol>
                <a:gridCol w="1408773">
                  <a:extLst>
                    <a:ext uri="{9D8B030D-6E8A-4147-A177-3AD203B41FA5}">
                      <a16:colId xmlns:a16="http://schemas.microsoft.com/office/drawing/2014/main" val="1869197517"/>
                    </a:ext>
                  </a:extLst>
                </a:gridCol>
                <a:gridCol w="1408773">
                  <a:extLst>
                    <a:ext uri="{9D8B030D-6E8A-4147-A177-3AD203B41FA5}">
                      <a16:colId xmlns:a16="http://schemas.microsoft.com/office/drawing/2014/main" val="1757795110"/>
                    </a:ext>
                  </a:extLst>
                </a:gridCol>
              </a:tblGrid>
              <a:tr h="803252">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86962623"/>
                  </a:ext>
                </a:extLst>
              </a:tr>
              <a:tr h="55762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Kutná Hora</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DDP Samopše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47</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404817898"/>
                  </a:ext>
                </a:extLst>
              </a:tr>
              <a:tr h="55762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Kladno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Domov pod Lipami Smečno</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46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5</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636639161"/>
                  </a:ext>
                </a:extLst>
              </a:tr>
              <a:tr h="140573">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Benešov</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Hospic Čerčany</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24</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1</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863302200"/>
                  </a:ext>
                </a:extLst>
              </a:tr>
              <a:tr h="272509">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Kutná Hora</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rgbClr val="FF0000"/>
                          </a:solidFill>
                          <a:effectLst/>
                          <a:latin typeface="Calibri" panose="020F0502020204030204" pitchFamily="34" charset="0"/>
                        </a:rPr>
                        <a:t>Domov Horky u Čáslavi</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21</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21</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08.12.2020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981333696"/>
                  </a:ext>
                </a:extLst>
              </a:tr>
              <a:tr h="272509">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Beroun</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Koniklec Suchomasty</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20</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832143406"/>
                  </a:ext>
                </a:extLst>
              </a:tr>
            </a:tbl>
          </a:graphicData>
        </a:graphic>
      </p:graphicFrame>
    </p:spTree>
    <p:extLst>
      <p:ext uri="{BB962C8B-B14F-4D97-AF65-F5344CB8AC3E}">
        <p14:creationId xmlns:p14="http://schemas.microsoft.com/office/powerpoint/2010/main" val="418717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 Moravskoslezském kraji</a:t>
            </a:r>
            <a:br>
              <a:rPr lang="cs-CZ" b="1" dirty="0"/>
            </a:br>
            <a:r>
              <a:rPr lang="cs-CZ" dirty="0"/>
              <a:t>k 08. 12. 2020 </a:t>
            </a:r>
            <a:endParaRPr lang="cs-CZ" b="1" dirty="0"/>
          </a:p>
        </p:txBody>
      </p:sp>
      <p:sp>
        <p:nvSpPr>
          <p:cNvPr id="4" name="TextovéPole 3">
            <a:extLst>
              <a:ext uri="{FF2B5EF4-FFF2-40B4-BE49-F238E27FC236}">
                <a16:creationId xmlns:a16="http://schemas.microsoft.com/office/drawing/2014/main" id="{2E977466-9592-474E-B695-9730074EEB8C}"/>
              </a:ext>
            </a:extLst>
          </p:cNvPr>
          <p:cNvSpPr txBox="1"/>
          <p:nvPr/>
        </p:nvSpPr>
        <p:spPr>
          <a:xfrm>
            <a:off x="774551" y="3916457"/>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MSK v posledním týdnu</a:t>
            </a:r>
          </a:p>
        </p:txBody>
      </p:sp>
      <p:graphicFrame>
        <p:nvGraphicFramePr>
          <p:cNvPr id="7" name="Tabulka 6">
            <a:extLst>
              <a:ext uri="{FF2B5EF4-FFF2-40B4-BE49-F238E27FC236}">
                <a16:creationId xmlns:a16="http://schemas.microsoft.com/office/drawing/2014/main" id="{3769C980-A1EA-40CA-8BF5-BA9D9367C2C1}"/>
              </a:ext>
            </a:extLst>
          </p:cNvPr>
          <p:cNvGraphicFramePr>
            <a:graphicFrameLocks noGrp="1"/>
          </p:cNvGraphicFramePr>
          <p:nvPr/>
        </p:nvGraphicFramePr>
        <p:xfrm>
          <a:off x="186608" y="4323888"/>
          <a:ext cx="5909390" cy="1905462"/>
        </p:xfrm>
        <a:graphic>
          <a:graphicData uri="http://schemas.openxmlformats.org/drawingml/2006/table">
            <a:tbl>
              <a:tblPr firstRow="1" firstCol="1" bandRow="1">
                <a:tableStyleId>{5C22544A-7EE6-4342-B048-85BDC9FD1C3A}</a:tableStyleId>
              </a:tblPr>
              <a:tblGrid>
                <a:gridCol w="954531">
                  <a:extLst>
                    <a:ext uri="{9D8B030D-6E8A-4147-A177-3AD203B41FA5}">
                      <a16:colId xmlns:a16="http://schemas.microsoft.com/office/drawing/2014/main" val="3062993006"/>
                    </a:ext>
                  </a:extLst>
                </a:gridCol>
                <a:gridCol w="707837">
                  <a:extLst>
                    <a:ext uri="{9D8B030D-6E8A-4147-A177-3AD203B41FA5}">
                      <a16:colId xmlns:a16="http://schemas.microsoft.com/office/drawing/2014/main" val="4140634270"/>
                    </a:ext>
                  </a:extLst>
                </a:gridCol>
                <a:gridCol w="707837">
                  <a:extLst>
                    <a:ext uri="{9D8B030D-6E8A-4147-A177-3AD203B41FA5}">
                      <a16:colId xmlns:a16="http://schemas.microsoft.com/office/drawing/2014/main" val="1051948455"/>
                    </a:ext>
                  </a:extLst>
                </a:gridCol>
                <a:gridCol w="707837">
                  <a:extLst>
                    <a:ext uri="{9D8B030D-6E8A-4147-A177-3AD203B41FA5}">
                      <a16:colId xmlns:a16="http://schemas.microsoft.com/office/drawing/2014/main" val="462455523"/>
                    </a:ext>
                  </a:extLst>
                </a:gridCol>
                <a:gridCol w="707837">
                  <a:extLst>
                    <a:ext uri="{9D8B030D-6E8A-4147-A177-3AD203B41FA5}">
                      <a16:colId xmlns:a16="http://schemas.microsoft.com/office/drawing/2014/main" val="166304147"/>
                    </a:ext>
                  </a:extLst>
                </a:gridCol>
                <a:gridCol w="707837">
                  <a:extLst>
                    <a:ext uri="{9D8B030D-6E8A-4147-A177-3AD203B41FA5}">
                      <a16:colId xmlns:a16="http://schemas.microsoft.com/office/drawing/2014/main" val="3855631997"/>
                    </a:ext>
                  </a:extLst>
                </a:gridCol>
                <a:gridCol w="707837">
                  <a:extLst>
                    <a:ext uri="{9D8B030D-6E8A-4147-A177-3AD203B41FA5}">
                      <a16:colId xmlns:a16="http://schemas.microsoft.com/office/drawing/2014/main" val="1108340929"/>
                    </a:ext>
                  </a:extLst>
                </a:gridCol>
                <a:gridCol w="707837">
                  <a:extLst>
                    <a:ext uri="{9D8B030D-6E8A-4147-A177-3AD203B41FA5}">
                      <a16:colId xmlns:a16="http://schemas.microsoft.com/office/drawing/2014/main" val="569924081"/>
                    </a:ext>
                  </a:extLst>
                </a:gridCol>
              </a:tblGrid>
              <a:tr h="211718">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1247263927"/>
                  </a:ext>
                </a:extLst>
              </a:tr>
              <a:tr h="211718">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807839466"/>
                  </a:ext>
                </a:extLst>
              </a:tr>
              <a:tr h="211718">
                <a:tc>
                  <a:txBody>
                    <a:bodyPr/>
                    <a:lstStyle/>
                    <a:p>
                      <a:pPr algn="r" rtl="0" fontAlgn="ctr"/>
                      <a:r>
                        <a:rPr lang="cs-CZ" sz="900" b="1" i="0" u="none" strike="noStrike" dirty="0">
                          <a:solidFill>
                            <a:schemeClr val="bg1"/>
                          </a:solidFill>
                          <a:effectLst/>
                          <a:latin typeface="Segoe UI" panose="020B0502040204020203" pitchFamily="34" charset="0"/>
                        </a:rPr>
                        <a:t>MSK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676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650</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618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383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194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572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943</a:t>
                      </a:r>
                    </a:p>
                  </a:txBody>
                  <a:tcPr marL="9525" marR="9525" marT="9525" marB="0" anchor="ctr"/>
                </a:tc>
                <a:extLst>
                  <a:ext uri="{0D108BD9-81ED-4DB2-BD59-A6C34878D82A}">
                    <a16:rowId xmlns:a16="http://schemas.microsoft.com/office/drawing/2014/main" val="769658705"/>
                  </a:ext>
                </a:extLst>
              </a:tr>
              <a:tr h="211718">
                <a:tc>
                  <a:txBody>
                    <a:bodyPr/>
                    <a:lstStyle/>
                    <a:p>
                      <a:pPr algn="r" rtl="0" fontAlgn="ctr"/>
                      <a:r>
                        <a:rPr lang="cs-CZ" sz="900" b="0" i="0" u="none" strike="noStrike" dirty="0">
                          <a:solidFill>
                            <a:schemeClr val="bg1"/>
                          </a:solidFill>
                          <a:effectLst/>
                          <a:latin typeface="Segoe UI" panose="020B0502040204020203" pitchFamily="34" charset="0"/>
                        </a:rPr>
                        <a:t>Bruntál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55</a:t>
                      </a:r>
                    </a:p>
                  </a:txBody>
                  <a:tcPr marL="9525" marR="9525" marT="9525" marB="0" anchor="ctr"/>
                </a:tc>
                <a:extLst>
                  <a:ext uri="{0D108BD9-81ED-4DB2-BD59-A6C34878D82A}">
                    <a16:rowId xmlns:a16="http://schemas.microsoft.com/office/drawing/2014/main" val="3838119475"/>
                  </a:ext>
                </a:extLst>
              </a:tr>
              <a:tr h="211718">
                <a:tc>
                  <a:txBody>
                    <a:bodyPr/>
                    <a:lstStyle/>
                    <a:p>
                      <a:pPr algn="r" rtl="0" fontAlgn="ctr"/>
                      <a:r>
                        <a:rPr lang="cs-CZ" sz="900" b="0" i="0" u="none" strike="noStrike" dirty="0">
                          <a:solidFill>
                            <a:schemeClr val="bg1"/>
                          </a:solidFill>
                          <a:effectLst/>
                          <a:latin typeface="Segoe UI" panose="020B0502040204020203" pitchFamily="34" charset="0"/>
                        </a:rPr>
                        <a:t>Frýdek-Místek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84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114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181</a:t>
                      </a:r>
                    </a:p>
                  </a:txBody>
                  <a:tcPr marL="9525" marR="9525" marT="9525" marB="0" anchor="ctr"/>
                </a:tc>
                <a:extLst>
                  <a:ext uri="{0D108BD9-81ED-4DB2-BD59-A6C34878D82A}">
                    <a16:rowId xmlns:a16="http://schemas.microsoft.com/office/drawing/2014/main" val="759542657"/>
                  </a:ext>
                </a:extLst>
              </a:tr>
              <a:tr h="211718">
                <a:tc>
                  <a:txBody>
                    <a:bodyPr/>
                    <a:lstStyle/>
                    <a:p>
                      <a:pPr algn="r" rtl="0" fontAlgn="ctr"/>
                      <a:r>
                        <a:rPr lang="cs-CZ" sz="900" b="0" i="0" u="none" strike="noStrike" dirty="0">
                          <a:solidFill>
                            <a:schemeClr val="bg1"/>
                          </a:solidFill>
                          <a:effectLst/>
                          <a:latin typeface="Segoe UI" panose="020B0502040204020203" pitchFamily="34" charset="0"/>
                        </a:rPr>
                        <a:t>Karviná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167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188</a:t>
                      </a:r>
                    </a:p>
                  </a:txBody>
                  <a:tcPr marL="9525" marR="9525" marT="9525" marB="0" anchor="ctr"/>
                </a:tc>
                <a:extLst>
                  <a:ext uri="{0D108BD9-81ED-4DB2-BD59-A6C34878D82A}">
                    <a16:rowId xmlns:a16="http://schemas.microsoft.com/office/drawing/2014/main" val="2494893739"/>
                  </a:ext>
                </a:extLst>
              </a:tr>
              <a:tr h="211718">
                <a:tc>
                  <a:txBody>
                    <a:bodyPr/>
                    <a:lstStyle/>
                    <a:p>
                      <a:pPr algn="r" rtl="0" fontAlgn="ctr"/>
                      <a:r>
                        <a:rPr lang="cs-CZ" sz="900" b="0" i="0" u="none" strike="noStrike" dirty="0">
                          <a:solidFill>
                            <a:schemeClr val="bg1"/>
                          </a:solidFill>
                          <a:effectLst/>
                          <a:latin typeface="Segoe UI" panose="020B0502040204020203" pitchFamily="34" charset="0"/>
                        </a:rPr>
                        <a:t>Nový Jičín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87</a:t>
                      </a:r>
                    </a:p>
                  </a:txBody>
                  <a:tcPr marL="9525" marR="9525" marT="9525" marB="0" anchor="ctr"/>
                </a:tc>
                <a:extLst>
                  <a:ext uri="{0D108BD9-81ED-4DB2-BD59-A6C34878D82A}">
                    <a16:rowId xmlns:a16="http://schemas.microsoft.com/office/drawing/2014/main" val="3149568095"/>
                  </a:ext>
                </a:extLst>
              </a:tr>
              <a:tr h="211718">
                <a:tc>
                  <a:txBody>
                    <a:bodyPr/>
                    <a:lstStyle/>
                    <a:p>
                      <a:pPr algn="r" rtl="0" fontAlgn="ctr"/>
                      <a:r>
                        <a:rPr lang="cs-CZ" sz="900" b="0" i="0" u="none" strike="noStrike" dirty="0">
                          <a:solidFill>
                            <a:schemeClr val="bg1"/>
                          </a:solidFill>
                          <a:effectLst/>
                          <a:latin typeface="Segoe UI" panose="020B0502040204020203" pitchFamily="34" charset="0"/>
                        </a:rPr>
                        <a:t>Opava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159</a:t>
                      </a:r>
                    </a:p>
                  </a:txBody>
                  <a:tcPr marL="9525" marR="9525" marT="9525" marB="0" anchor="ctr"/>
                </a:tc>
                <a:extLst>
                  <a:ext uri="{0D108BD9-81ED-4DB2-BD59-A6C34878D82A}">
                    <a16:rowId xmlns:a16="http://schemas.microsoft.com/office/drawing/2014/main" val="3319460290"/>
                  </a:ext>
                </a:extLst>
              </a:tr>
              <a:tr h="211718">
                <a:tc>
                  <a:txBody>
                    <a:bodyPr/>
                    <a:lstStyle/>
                    <a:p>
                      <a:pPr algn="r" rtl="0" fontAlgn="ctr"/>
                      <a:r>
                        <a:rPr lang="cs-CZ" sz="900" b="0" i="0" u="none" strike="noStrike" dirty="0">
                          <a:solidFill>
                            <a:schemeClr val="bg1"/>
                          </a:solidFill>
                          <a:effectLst/>
                          <a:latin typeface="Segoe UI" panose="020B0502040204020203" pitchFamily="34" charset="0"/>
                        </a:rPr>
                        <a:t>Ostrava-město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192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192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189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143</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273</a:t>
                      </a:r>
                    </a:p>
                  </a:txBody>
                  <a:tcPr marL="9525" marR="9525" marT="9525" marB="0" anchor="ctr"/>
                </a:tc>
                <a:extLst>
                  <a:ext uri="{0D108BD9-81ED-4DB2-BD59-A6C34878D82A}">
                    <a16:rowId xmlns:a16="http://schemas.microsoft.com/office/drawing/2014/main" val="1899477864"/>
                  </a:ext>
                </a:extLst>
              </a:tr>
            </a:tbl>
          </a:graphicData>
        </a:graphic>
      </p:graphicFrame>
      <p:sp>
        <p:nvSpPr>
          <p:cNvPr id="12" name="TextovéPole 11">
            <a:extLst>
              <a:ext uri="{FF2B5EF4-FFF2-40B4-BE49-F238E27FC236}">
                <a16:creationId xmlns:a16="http://schemas.microsoft.com/office/drawing/2014/main" id="{D46D3A13-7EFB-42C1-832B-360E9E6AFB65}"/>
              </a:ext>
            </a:extLst>
          </p:cNvPr>
          <p:cNvSpPr txBox="1"/>
          <p:nvPr/>
        </p:nvSpPr>
        <p:spPr>
          <a:xfrm>
            <a:off x="400049" y="1180311"/>
            <a:ext cx="58317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Moravskoslezský kraj</a:t>
            </a:r>
          </a:p>
        </p:txBody>
      </p:sp>
      <p:sp>
        <p:nvSpPr>
          <p:cNvPr id="10" name="TextovéPole 1">
            <a:extLst>
              <a:ext uri="{FF2B5EF4-FFF2-40B4-BE49-F238E27FC236}">
                <a16:creationId xmlns:a16="http://schemas.microsoft.com/office/drawing/2014/main" id="{EA011569-C1A5-4B36-9954-E08C92DF5E47}"/>
              </a:ext>
            </a:extLst>
          </p:cNvPr>
          <p:cNvSpPr txBox="1"/>
          <p:nvPr/>
        </p:nvSpPr>
        <p:spPr>
          <a:xfrm>
            <a:off x="186608" y="6500082"/>
            <a:ext cx="24041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3" name="Obrázek 2">
            <a:extLst>
              <a:ext uri="{FF2B5EF4-FFF2-40B4-BE49-F238E27FC236}">
                <a16:creationId xmlns:a16="http://schemas.microsoft.com/office/drawing/2014/main" id="{167D2353-4A3D-4C9F-B8A1-545B3FB04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540" y="1919846"/>
            <a:ext cx="5759954" cy="4073192"/>
          </a:xfrm>
          <a:prstGeom prst="rect">
            <a:avLst/>
          </a:prstGeom>
        </p:spPr>
      </p:pic>
      <p:graphicFrame>
        <p:nvGraphicFramePr>
          <p:cNvPr id="9" name="Graf 8">
            <a:extLst>
              <a:ext uri="{FF2B5EF4-FFF2-40B4-BE49-F238E27FC236}">
                <a16:creationId xmlns:a16="http://schemas.microsoft.com/office/drawing/2014/main" id="{6A37197D-038B-496F-BE10-85389C4FA6AB}"/>
              </a:ext>
            </a:extLst>
          </p:cNvPr>
          <p:cNvGraphicFramePr>
            <a:graphicFrameLocks/>
          </p:cNvGraphicFramePr>
          <p:nvPr/>
        </p:nvGraphicFramePr>
        <p:xfrm>
          <a:off x="107268" y="1445385"/>
          <a:ext cx="6120000" cy="2416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ovéPole 10">
            <a:extLst>
              <a:ext uri="{FF2B5EF4-FFF2-40B4-BE49-F238E27FC236}">
                <a16:creationId xmlns:a16="http://schemas.microsoft.com/office/drawing/2014/main" id="{3A28B85B-58AC-488A-83E5-9E672F09E482}"/>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803583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AE110F-9BD6-4304-9695-9AABCA879B7C}"/>
              </a:ext>
            </a:extLst>
          </p:cNvPr>
          <p:cNvSpPr>
            <a:spLocks noGrp="1"/>
          </p:cNvSpPr>
          <p:nvPr>
            <p:ph type="title"/>
          </p:nvPr>
        </p:nvSpPr>
        <p:spPr/>
        <p:txBody>
          <a:bodyPr/>
          <a:lstStyle/>
          <a:p>
            <a:r>
              <a:rPr lang="cs-CZ" dirty="0"/>
              <a:t>Nové a aktualizované události</a:t>
            </a:r>
          </a:p>
        </p:txBody>
      </p:sp>
      <p:sp>
        <p:nvSpPr>
          <p:cNvPr id="3" name="Zástupný obsah 2">
            <a:extLst>
              <a:ext uri="{FF2B5EF4-FFF2-40B4-BE49-F238E27FC236}">
                <a16:creationId xmlns:a16="http://schemas.microsoft.com/office/drawing/2014/main" id="{4E51D6E7-71F3-4823-BA60-195F034305E5}"/>
              </a:ext>
            </a:extLst>
          </p:cNvPr>
          <p:cNvSpPr>
            <a:spLocks noGrp="1"/>
          </p:cNvSpPr>
          <p:nvPr>
            <p:ph idx="1"/>
          </p:nvPr>
        </p:nvSpPr>
        <p:spPr>
          <a:xfrm>
            <a:off x="332819" y="1258709"/>
            <a:ext cx="11487705" cy="4755376"/>
          </a:xfrm>
        </p:spPr>
        <p:txBody>
          <a:bodyPr>
            <a:noAutofit/>
          </a:bodyPr>
          <a:lstStyle/>
          <a:p>
            <a:pPr marL="0" indent="0">
              <a:lnSpc>
                <a:spcPct val="150000"/>
              </a:lnSpc>
              <a:spcAft>
                <a:spcPts val="0"/>
              </a:spcAft>
              <a:buNone/>
            </a:pPr>
            <a:r>
              <a:rPr lang="cs-CZ"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Domov sv. Zdislavy Opava-Nová událost</a:t>
            </a:r>
          </a:p>
          <a:p>
            <a:pPr marL="0" indent="0">
              <a:lnSpc>
                <a:spcPct val="150000"/>
              </a:lnSpc>
              <a:spcAft>
                <a:spcPts val="0"/>
              </a:spcAft>
              <a:buNone/>
            </a:pPr>
            <a:r>
              <a:rPr lang="cs-CZ" sz="1400" i="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10 nahlášených případů</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 pozitivní s příznaky 5.12. po antigenním testování, 7.12. proveden hromadný odběr, k 8.12. zajištěno 10 pozitivních, 8 klientů a 2 zaměstnanci</a:t>
            </a:r>
          </a:p>
        </p:txBody>
      </p:sp>
    </p:spTree>
    <p:extLst>
      <p:ext uri="{BB962C8B-B14F-4D97-AF65-F5344CB8AC3E}">
        <p14:creationId xmlns:p14="http://schemas.microsoft.com/office/powerpoint/2010/main" val="683327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C2CB094-AD2A-49F9-9523-59CB8C584AF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5" name="Obrázek 4">
            <a:extLst>
              <a:ext uri="{FF2B5EF4-FFF2-40B4-BE49-F238E27FC236}">
                <a16:creationId xmlns:a16="http://schemas.microsoft.com/office/drawing/2014/main" id="{41865980-A38D-43A2-80CD-CD52FE7CDB7F}"/>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10" name="Nadpis 1">
            <a:extLst>
              <a:ext uri="{FF2B5EF4-FFF2-40B4-BE49-F238E27FC236}">
                <a16:creationId xmlns:a16="http://schemas.microsoft.com/office/drawing/2014/main" id="{ACB63F4A-AC6C-44EB-B9BE-2A1D739A42F9}"/>
              </a:ext>
            </a:extLst>
          </p:cNvPr>
          <p:cNvSpPr>
            <a:spLocks noGrp="1"/>
          </p:cNvSpPr>
          <p:nvPr>
            <p:ph type="title"/>
          </p:nvPr>
        </p:nvSpPr>
        <p:spPr>
          <a:xfrm>
            <a:off x="332819" y="1"/>
            <a:ext cx="9885238" cy="896492"/>
          </a:xfrm>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a:t>
            </a:r>
            <a:r>
              <a:rPr lang="cs-CZ" sz="2000" dirty="0">
                <a:solidFill>
                  <a:srgbClr val="FF0000"/>
                </a:solidFill>
                <a:latin typeface="Calibri" panose="020F0502020204030204" pitchFamily="34" charset="0"/>
                <a:cs typeface="Times New Roman" panose="02020603050405020304" pitchFamily="18" charset="0"/>
              </a:rPr>
              <a:t>MSK </a:t>
            </a:r>
            <a:br>
              <a:rPr lang="cs-CZ" sz="2000" dirty="0">
                <a:solidFill>
                  <a:srgbClr val="FF0000"/>
                </a:solidFill>
                <a:latin typeface="Calibri" panose="020F0502020204030204" pitchFamily="34" charset="0"/>
                <a:cs typeface="Times New Roman" panose="02020603050405020304" pitchFamily="18" charset="0"/>
              </a:rPr>
            </a:br>
            <a:r>
              <a:rPr lang="cs-CZ" sz="2000" dirty="0">
                <a:solidFill>
                  <a:srgbClr val="FF0000"/>
                </a:solidFill>
                <a:latin typeface="Calibri" panose="020F0502020204030204" pitchFamily="34" charset="0"/>
                <a:cs typeface="Times New Roman" panose="02020603050405020304" pitchFamily="18" charset="0"/>
              </a:rPr>
              <a:t>(nově hlášené a aktualizované v posledních 72 hodinách)</a:t>
            </a:r>
          </a:p>
        </p:txBody>
      </p:sp>
      <p:graphicFrame>
        <p:nvGraphicFramePr>
          <p:cNvPr id="6" name="Tabulka 5">
            <a:extLst>
              <a:ext uri="{FF2B5EF4-FFF2-40B4-BE49-F238E27FC236}">
                <a16:creationId xmlns:a16="http://schemas.microsoft.com/office/drawing/2014/main" id="{A376D5F2-631D-4419-A6F7-857DC3BA3ADA}"/>
              </a:ext>
            </a:extLst>
          </p:cNvPr>
          <p:cNvGraphicFramePr>
            <a:graphicFrameLocks noGrp="1"/>
          </p:cNvGraphicFramePr>
          <p:nvPr>
            <p:extLst>
              <p:ext uri="{D42A27DB-BD31-4B8C-83A1-F6EECF244321}">
                <p14:modId xmlns:p14="http://schemas.microsoft.com/office/powerpoint/2010/main" val="1038856830"/>
              </p:ext>
            </p:extLst>
          </p:nvPr>
        </p:nvGraphicFramePr>
        <p:xfrm>
          <a:off x="383619" y="1076375"/>
          <a:ext cx="9783638" cy="4979224"/>
        </p:xfrm>
        <a:graphic>
          <a:graphicData uri="http://schemas.openxmlformats.org/drawingml/2006/table">
            <a:tbl>
              <a:tblPr firstRow="1" firstCol="1" bandRow="1"/>
              <a:tblGrid>
                <a:gridCol w="1144628">
                  <a:extLst>
                    <a:ext uri="{9D8B030D-6E8A-4147-A177-3AD203B41FA5}">
                      <a16:colId xmlns:a16="http://schemas.microsoft.com/office/drawing/2014/main" val="3434008217"/>
                    </a:ext>
                  </a:extLst>
                </a:gridCol>
                <a:gridCol w="1720612">
                  <a:extLst>
                    <a:ext uri="{9D8B030D-6E8A-4147-A177-3AD203B41FA5}">
                      <a16:colId xmlns:a16="http://schemas.microsoft.com/office/drawing/2014/main" val="1959958791"/>
                    </a:ext>
                  </a:extLst>
                </a:gridCol>
                <a:gridCol w="2692079">
                  <a:extLst>
                    <a:ext uri="{9D8B030D-6E8A-4147-A177-3AD203B41FA5}">
                      <a16:colId xmlns:a16="http://schemas.microsoft.com/office/drawing/2014/main" val="3510851821"/>
                    </a:ext>
                  </a:extLst>
                </a:gridCol>
                <a:gridCol w="1408773">
                  <a:extLst>
                    <a:ext uri="{9D8B030D-6E8A-4147-A177-3AD203B41FA5}">
                      <a16:colId xmlns:a16="http://schemas.microsoft.com/office/drawing/2014/main" val="3392672515"/>
                    </a:ext>
                  </a:extLst>
                </a:gridCol>
                <a:gridCol w="1408773">
                  <a:extLst>
                    <a:ext uri="{9D8B030D-6E8A-4147-A177-3AD203B41FA5}">
                      <a16:colId xmlns:a16="http://schemas.microsoft.com/office/drawing/2014/main" val="1869197517"/>
                    </a:ext>
                  </a:extLst>
                </a:gridCol>
                <a:gridCol w="1408773">
                  <a:extLst>
                    <a:ext uri="{9D8B030D-6E8A-4147-A177-3AD203B41FA5}">
                      <a16:colId xmlns:a16="http://schemas.microsoft.com/office/drawing/2014/main" val="1757795110"/>
                    </a:ext>
                  </a:extLst>
                </a:gridCol>
              </a:tblGrid>
              <a:tr h="502721">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86962623"/>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Ostrava-Město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Domov pro seniory Čujkovova, Ostrava Zábřeh</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149</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14.10.2020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302784473"/>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Ostrava-Město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Domov Sluníčko, Ostrava</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124</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27.10.2020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299673893"/>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Bruntál </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SZZ Krnov p.o., I.P.Pavlova 9. Krnov</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112</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46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07.10.2020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619591741"/>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Ostrava-Město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Domov pro seniory Kamenec, Slezská Ostrava, příspěvková organizace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88</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331495503"/>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Bruntál</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Oddělení ošetřovatelské péče Město Albrechtice, SZZ Krnov</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52</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21</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033743761"/>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Bruntál </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Oddělení ošetřovatelské péče Dvorce, SZZ Krnov</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23</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133251105"/>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Frýdek-Místek</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Domov Nýdek 545</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14</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794821319"/>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Karviná</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Dům seniorů POHODA Orlová</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11</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986222244"/>
                  </a:ext>
                </a:extLst>
              </a:tr>
              <a:tr h="348997">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Opava</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rgbClr val="FF0000"/>
                          </a:solidFill>
                          <a:effectLst/>
                          <a:latin typeface="Calibri" panose="020F0502020204030204" pitchFamily="34" charset="0"/>
                        </a:rPr>
                        <a:t>Domov sv. Zdislavy Opava</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10</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10</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08.12.2020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982617026"/>
                  </a:ext>
                </a:extLst>
              </a:tr>
              <a:tr h="34899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Frýdek-Místek</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Náš svět Anenská, p. o. Frýdek-Místek</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9</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674331063"/>
                  </a:ext>
                </a:extLst>
              </a:tr>
            </a:tbl>
          </a:graphicData>
        </a:graphic>
      </p:graphicFrame>
    </p:spTree>
    <p:extLst>
      <p:ext uri="{BB962C8B-B14F-4D97-AF65-F5344CB8AC3E}">
        <p14:creationId xmlns:p14="http://schemas.microsoft.com/office/powerpoint/2010/main" val="1784115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 Jihomoravském kraji</a:t>
            </a:r>
            <a:br>
              <a:rPr lang="cs-CZ" b="1" dirty="0"/>
            </a:br>
            <a:r>
              <a:rPr lang="cs-CZ" dirty="0"/>
              <a:t>k 08. 12. 2020</a:t>
            </a:r>
          </a:p>
        </p:txBody>
      </p:sp>
      <p:sp>
        <p:nvSpPr>
          <p:cNvPr id="14" name="TextovéPole 13">
            <a:extLst>
              <a:ext uri="{FF2B5EF4-FFF2-40B4-BE49-F238E27FC236}">
                <a16:creationId xmlns:a16="http://schemas.microsoft.com/office/drawing/2014/main" id="{6723B579-4867-4B7B-B409-A70EC3424048}"/>
              </a:ext>
            </a:extLst>
          </p:cNvPr>
          <p:cNvSpPr txBox="1"/>
          <p:nvPr/>
        </p:nvSpPr>
        <p:spPr>
          <a:xfrm>
            <a:off x="774551" y="3673477"/>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JMK v posledním týdnu</a:t>
            </a:r>
          </a:p>
        </p:txBody>
      </p:sp>
      <p:graphicFrame>
        <p:nvGraphicFramePr>
          <p:cNvPr id="6" name="Tabulka 5">
            <a:extLst>
              <a:ext uri="{FF2B5EF4-FFF2-40B4-BE49-F238E27FC236}">
                <a16:creationId xmlns:a16="http://schemas.microsoft.com/office/drawing/2014/main" id="{B4E0F648-1E05-41CF-A5F2-0EB2CCDD90F1}"/>
              </a:ext>
            </a:extLst>
          </p:cNvPr>
          <p:cNvGraphicFramePr>
            <a:graphicFrameLocks noGrp="1"/>
          </p:cNvGraphicFramePr>
          <p:nvPr/>
        </p:nvGraphicFramePr>
        <p:xfrm>
          <a:off x="186609" y="4081753"/>
          <a:ext cx="5909395" cy="2067860"/>
        </p:xfrm>
        <a:graphic>
          <a:graphicData uri="http://schemas.openxmlformats.org/drawingml/2006/table">
            <a:tbl>
              <a:tblPr firstRow="1" firstCol="1" bandRow="1">
                <a:tableStyleId>{5C22544A-7EE6-4342-B048-85BDC9FD1C3A}</a:tableStyleId>
              </a:tblPr>
              <a:tblGrid>
                <a:gridCol w="699484">
                  <a:extLst>
                    <a:ext uri="{9D8B030D-6E8A-4147-A177-3AD203B41FA5}">
                      <a16:colId xmlns:a16="http://schemas.microsoft.com/office/drawing/2014/main" val="635967831"/>
                    </a:ext>
                  </a:extLst>
                </a:gridCol>
                <a:gridCol w="744273">
                  <a:extLst>
                    <a:ext uri="{9D8B030D-6E8A-4147-A177-3AD203B41FA5}">
                      <a16:colId xmlns:a16="http://schemas.microsoft.com/office/drawing/2014/main" val="1808393115"/>
                    </a:ext>
                  </a:extLst>
                </a:gridCol>
                <a:gridCol w="744273">
                  <a:extLst>
                    <a:ext uri="{9D8B030D-6E8A-4147-A177-3AD203B41FA5}">
                      <a16:colId xmlns:a16="http://schemas.microsoft.com/office/drawing/2014/main" val="1241900860"/>
                    </a:ext>
                  </a:extLst>
                </a:gridCol>
                <a:gridCol w="744273">
                  <a:extLst>
                    <a:ext uri="{9D8B030D-6E8A-4147-A177-3AD203B41FA5}">
                      <a16:colId xmlns:a16="http://schemas.microsoft.com/office/drawing/2014/main" val="4174368622"/>
                    </a:ext>
                  </a:extLst>
                </a:gridCol>
                <a:gridCol w="744273">
                  <a:extLst>
                    <a:ext uri="{9D8B030D-6E8A-4147-A177-3AD203B41FA5}">
                      <a16:colId xmlns:a16="http://schemas.microsoft.com/office/drawing/2014/main" val="3426564616"/>
                    </a:ext>
                  </a:extLst>
                </a:gridCol>
                <a:gridCol w="744273">
                  <a:extLst>
                    <a:ext uri="{9D8B030D-6E8A-4147-A177-3AD203B41FA5}">
                      <a16:colId xmlns:a16="http://schemas.microsoft.com/office/drawing/2014/main" val="1746465908"/>
                    </a:ext>
                  </a:extLst>
                </a:gridCol>
                <a:gridCol w="744273">
                  <a:extLst>
                    <a:ext uri="{9D8B030D-6E8A-4147-A177-3AD203B41FA5}">
                      <a16:colId xmlns:a16="http://schemas.microsoft.com/office/drawing/2014/main" val="265687596"/>
                    </a:ext>
                  </a:extLst>
                </a:gridCol>
                <a:gridCol w="744273">
                  <a:extLst>
                    <a:ext uri="{9D8B030D-6E8A-4147-A177-3AD203B41FA5}">
                      <a16:colId xmlns:a16="http://schemas.microsoft.com/office/drawing/2014/main" val="1916874006"/>
                    </a:ext>
                  </a:extLst>
                </a:gridCol>
              </a:tblGrid>
              <a:tr h="206786">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584458547"/>
                  </a:ext>
                </a:extLst>
              </a:tr>
              <a:tr h="206786">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1836734610"/>
                  </a:ext>
                </a:extLst>
              </a:tr>
              <a:tr h="206786">
                <a:tc>
                  <a:txBody>
                    <a:bodyPr/>
                    <a:lstStyle/>
                    <a:p>
                      <a:pPr algn="r" rtl="0" fontAlgn="ctr"/>
                      <a:r>
                        <a:rPr lang="cs-CZ" sz="900" b="1" i="0" u="none" strike="noStrike" dirty="0">
                          <a:solidFill>
                            <a:schemeClr val="bg1"/>
                          </a:solidFill>
                          <a:effectLst/>
                          <a:latin typeface="Segoe UI" panose="020B0502040204020203" pitchFamily="34" charset="0"/>
                        </a:rPr>
                        <a:t>JMK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441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459</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424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237</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97</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504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442</a:t>
                      </a:r>
                    </a:p>
                  </a:txBody>
                  <a:tcPr marL="9525" marR="9525" marT="9525" marB="0" anchor="ctr"/>
                </a:tc>
                <a:extLst>
                  <a:ext uri="{0D108BD9-81ED-4DB2-BD59-A6C34878D82A}">
                    <a16:rowId xmlns:a16="http://schemas.microsoft.com/office/drawing/2014/main" val="712017747"/>
                  </a:ext>
                </a:extLst>
              </a:tr>
              <a:tr h="206786">
                <a:tc>
                  <a:txBody>
                    <a:bodyPr/>
                    <a:lstStyle/>
                    <a:p>
                      <a:pPr algn="r" rtl="0" fontAlgn="ctr"/>
                      <a:r>
                        <a:rPr lang="cs-CZ" sz="900" b="0" i="0" u="none" strike="noStrike" dirty="0">
                          <a:solidFill>
                            <a:schemeClr val="bg1"/>
                          </a:solidFill>
                          <a:effectLst/>
                          <a:latin typeface="Segoe UI" panose="020B0502040204020203" pitchFamily="34" charset="0"/>
                        </a:rPr>
                        <a:t>Blansko</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80</a:t>
                      </a:r>
                    </a:p>
                  </a:txBody>
                  <a:tcPr marL="9525" marR="9525" marT="9525" marB="0" anchor="ctr"/>
                </a:tc>
                <a:extLst>
                  <a:ext uri="{0D108BD9-81ED-4DB2-BD59-A6C34878D82A}">
                    <a16:rowId xmlns:a16="http://schemas.microsoft.com/office/drawing/2014/main" val="669100254"/>
                  </a:ext>
                </a:extLst>
              </a:tr>
              <a:tr h="206786">
                <a:tc>
                  <a:txBody>
                    <a:bodyPr/>
                    <a:lstStyle/>
                    <a:p>
                      <a:pPr algn="r" rtl="0" fontAlgn="ctr"/>
                      <a:r>
                        <a:rPr lang="cs-CZ" sz="900" b="0" i="0" u="none" strike="noStrike" dirty="0">
                          <a:solidFill>
                            <a:schemeClr val="bg1"/>
                          </a:solidFill>
                          <a:effectLst/>
                          <a:latin typeface="Segoe UI" panose="020B0502040204020203" pitchFamily="34" charset="0"/>
                        </a:rPr>
                        <a:t>Brno-město</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168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67</a:t>
                      </a:r>
                    </a:p>
                  </a:txBody>
                  <a:tcPr marL="9525" marR="9525" marT="9525" marB="0" anchor="ctr"/>
                </a:tc>
                <a:extLst>
                  <a:ext uri="{0D108BD9-81ED-4DB2-BD59-A6C34878D82A}">
                    <a16:rowId xmlns:a16="http://schemas.microsoft.com/office/drawing/2014/main" val="695450542"/>
                  </a:ext>
                </a:extLst>
              </a:tr>
              <a:tr h="206786">
                <a:tc>
                  <a:txBody>
                    <a:bodyPr/>
                    <a:lstStyle/>
                    <a:p>
                      <a:pPr algn="r" rtl="0" fontAlgn="ctr"/>
                      <a:r>
                        <a:rPr lang="cs-CZ" sz="900" b="0" i="0" u="none" strike="noStrike" dirty="0">
                          <a:solidFill>
                            <a:schemeClr val="bg1"/>
                          </a:solidFill>
                          <a:effectLst/>
                          <a:latin typeface="Segoe UI" panose="020B0502040204020203" pitchFamily="34" charset="0"/>
                        </a:rPr>
                        <a:t>Brno-venkov</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extLst>
                  <a:ext uri="{0D108BD9-81ED-4DB2-BD59-A6C34878D82A}">
                    <a16:rowId xmlns:a16="http://schemas.microsoft.com/office/drawing/2014/main" val="3901870351"/>
                  </a:ext>
                </a:extLst>
              </a:tr>
              <a:tr h="206786">
                <a:tc>
                  <a:txBody>
                    <a:bodyPr/>
                    <a:lstStyle/>
                    <a:p>
                      <a:pPr algn="r" rtl="0" fontAlgn="ctr"/>
                      <a:r>
                        <a:rPr lang="cs-CZ" sz="900" b="0" i="0" u="none" strike="noStrike" dirty="0">
                          <a:solidFill>
                            <a:schemeClr val="bg1"/>
                          </a:solidFill>
                          <a:effectLst/>
                          <a:latin typeface="Segoe UI" panose="020B0502040204020203" pitchFamily="34" charset="0"/>
                        </a:rPr>
                        <a:t>Břeclav</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44</a:t>
                      </a:r>
                    </a:p>
                  </a:txBody>
                  <a:tcPr marL="9525" marR="9525" marT="9525" marB="0" anchor="ctr"/>
                </a:tc>
                <a:extLst>
                  <a:ext uri="{0D108BD9-81ED-4DB2-BD59-A6C34878D82A}">
                    <a16:rowId xmlns:a16="http://schemas.microsoft.com/office/drawing/2014/main" val="499473209"/>
                  </a:ext>
                </a:extLst>
              </a:tr>
              <a:tr h="206786">
                <a:tc>
                  <a:txBody>
                    <a:bodyPr/>
                    <a:lstStyle/>
                    <a:p>
                      <a:pPr algn="r" rtl="0" fontAlgn="ctr"/>
                      <a:r>
                        <a:rPr lang="cs-CZ" sz="900" b="0" i="0" u="none" strike="noStrike" dirty="0">
                          <a:solidFill>
                            <a:schemeClr val="bg1"/>
                          </a:solidFill>
                          <a:effectLst/>
                          <a:latin typeface="Segoe UI" panose="020B0502040204020203" pitchFamily="34" charset="0"/>
                        </a:rPr>
                        <a:t>Hodonín</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109</a:t>
                      </a:r>
                    </a:p>
                  </a:txBody>
                  <a:tcPr marL="9525" marR="9525" marT="9525" marB="0" anchor="ctr"/>
                </a:tc>
                <a:extLst>
                  <a:ext uri="{0D108BD9-81ED-4DB2-BD59-A6C34878D82A}">
                    <a16:rowId xmlns:a16="http://schemas.microsoft.com/office/drawing/2014/main" val="3445372353"/>
                  </a:ext>
                </a:extLst>
              </a:tr>
              <a:tr h="206786">
                <a:tc>
                  <a:txBody>
                    <a:bodyPr/>
                    <a:lstStyle/>
                    <a:p>
                      <a:pPr algn="r" rtl="0" fontAlgn="ctr"/>
                      <a:r>
                        <a:rPr lang="cs-CZ" sz="900" b="0" i="0" u="none" strike="noStrike" dirty="0">
                          <a:solidFill>
                            <a:schemeClr val="bg1"/>
                          </a:solidFill>
                          <a:effectLst/>
                          <a:latin typeface="Segoe UI" panose="020B0502040204020203" pitchFamily="34" charset="0"/>
                        </a:rPr>
                        <a:t>Vyškov</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42</a:t>
                      </a:r>
                    </a:p>
                  </a:txBody>
                  <a:tcPr marL="9525" marR="9525" marT="9525" marB="0" anchor="ctr"/>
                </a:tc>
                <a:extLst>
                  <a:ext uri="{0D108BD9-81ED-4DB2-BD59-A6C34878D82A}">
                    <a16:rowId xmlns:a16="http://schemas.microsoft.com/office/drawing/2014/main" val="891096379"/>
                  </a:ext>
                </a:extLst>
              </a:tr>
              <a:tr h="206786">
                <a:tc>
                  <a:txBody>
                    <a:bodyPr/>
                    <a:lstStyle/>
                    <a:p>
                      <a:pPr algn="r" rtl="0" fontAlgn="ctr"/>
                      <a:r>
                        <a:rPr lang="cs-CZ" sz="900" b="0" i="0" u="none" strike="noStrike" dirty="0">
                          <a:solidFill>
                            <a:schemeClr val="bg1"/>
                          </a:solidFill>
                          <a:effectLst/>
                          <a:latin typeface="Segoe UI" panose="020B0502040204020203" pitchFamily="34" charset="0"/>
                        </a:rPr>
                        <a:t>Znojmo</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55</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49</a:t>
                      </a:r>
                    </a:p>
                  </a:txBody>
                  <a:tcPr marL="9525" marR="9525" marT="9525" marB="0" anchor="ctr"/>
                </a:tc>
                <a:extLst>
                  <a:ext uri="{0D108BD9-81ED-4DB2-BD59-A6C34878D82A}">
                    <a16:rowId xmlns:a16="http://schemas.microsoft.com/office/drawing/2014/main" val="3107585836"/>
                  </a:ext>
                </a:extLst>
              </a:tr>
            </a:tbl>
          </a:graphicData>
        </a:graphic>
      </p:graphicFrame>
      <p:sp>
        <p:nvSpPr>
          <p:cNvPr id="15" name="TextovéPole 14">
            <a:extLst>
              <a:ext uri="{FF2B5EF4-FFF2-40B4-BE49-F238E27FC236}">
                <a16:creationId xmlns:a16="http://schemas.microsoft.com/office/drawing/2014/main" id="{693D0CFC-50CF-4641-AEB1-7397F33E8F84}"/>
              </a:ext>
            </a:extLst>
          </p:cNvPr>
          <p:cNvSpPr txBox="1"/>
          <p:nvPr/>
        </p:nvSpPr>
        <p:spPr>
          <a:xfrm>
            <a:off x="457754" y="1210831"/>
            <a:ext cx="54776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Jihomoravský kraj</a:t>
            </a:r>
          </a:p>
        </p:txBody>
      </p:sp>
      <p:sp>
        <p:nvSpPr>
          <p:cNvPr id="10" name="TextovéPole 1">
            <a:extLst>
              <a:ext uri="{FF2B5EF4-FFF2-40B4-BE49-F238E27FC236}">
                <a16:creationId xmlns:a16="http://schemas.microsoft.com/office/drawing/2014/main" id="{C97F2CD7-71C5-4CFA-A24D-56AC5C9C7556}"/>
              </a:ext>
            </a:extLst>
          </p:cNvPr>
          <p:cNvSpPr txBox="1"/>
          <p:nvPr/>
        </p:nvSpPr>
        <p:spPr>
          <a:xfrm>
            <a:off x="186609" y="6545236"/>
            <a:ext cx="214701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3" name="Obrázek 2">
            <a:extLst>
              <a:ext uri="{FF2B5EF4-FFF2-40B4-BE49-F238E27FC236}">
                <a16:creationId xmlns:a16="http://schemas.microsoft.com/office/drawing/2014/main" id="{8EE13B89-6ECA-4659-AFF3-BDDFFEE81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636" y="1866607"/>
            <a:ext cx="5759954" cy="4073192"/>
          </a:xfrm>
          <a:prstGeom prst="rect">
            <a:avLst/>
          </a:prstGeom>
        </p:spPr>
      </p:pic>
      <p:graphicFrame>
        <p:nvGraphicFramePr>
          <p:cNvPr id="9" name="Graf 8">
            <a:extLst>
              <a:ext uri="{FF2B5EF4-FFF2-40B4-BE49-F238E27FC236}">
                <a16:creationId xmlns:a16="http://schemas.microsoft.com/office/drawing/2014/main" id="{0020FE3E-10E2-4C35-B158-6E23954E35F8}"/>
              </a:ext>
            </a:extLst>
          </p:cNvPr>
          <p:cNvGraphicFramePr>
            <a:graphicFrameLocks/>
          </p:cNvGraphicFramePr>
          <p:nvPr/>
        </p:nvGraphicFramePr>
        <p:xfrm>
          <a:off x="136567" y="1580163"/>
          <a:ext cx="6120000" cy="221060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ovéPole 10">
            <a:extLst>
              <a:ext uri="{FF2B5EF4-FFF2-40B4-BE49-F238E27FC236}">
                <a16:creationId xmlns:a16="http://schemas.microsoft.com/office/drawing/2014/main" id="{93CBA109-491F-4DA4-9780-ACF7628ACEAD}"/>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39971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8E523-B5DC-46B9-B0A4-7F78277BDDF0}"/>
              </a:ext>
            </a:extLst>
          </p:cNvPr>
          <p:cNvSpPr>
            <a:spLocks noGrp="1"/>
          </p:cNvSpPr>
          <p:nvPr>
            <p:ph type="title"/>
          </p:nvPr>
        </p:nvSpPr>
        <p:spPr/>
        <p:txBody>
          <a:bodyPr/>
          <a:lstStyle/>
          <a:p>
            <a:r>
              <a:rPr lang="cs-CZ" dirty="0"/>
              <a:t>Průměrný počet případů za poslední měsíc</a:t>
            </a:r>
          </a:p>
        </p:txBody>
      </p:sp>
      <p:sp>
        <p:nvSpPr>
          <p:cNvPr id="5" name="Obdélník 4">
            <a:extLst>
              <a:ext uri="{FF2B5EF4-FFF2-40B4-BE49-F238E27FC236}">
                <a16:creationId xmlns:a16="http://schemas.microsoft.com/office/drawing/2014/main" id="{28AFE2EB-6F4B-4DAB-BAD9-8A015FDD7C65}"/>
              </a:ext>
            </a:extLst>
          </p:cNvPr>
          <p:cNvSpPr/>
          <p:nvPr/>
        </p:nvSpPr>
        <p:spPr>
          <a:xfrm>
            <a:off x="3047910" y="5758971"/>
            <a:ext cx="5657733" cy="631520"/>
          </a:xfrm>
          <a:prstGeom prst="rect">
            <a:avLst/>
          </a:prstGeom>
        </p:spPr>
        <p:txBody>
          <a:bodyPr wrap="square">
            <a:spAutoFit/>
          </a:bodyPr>
          <a:lstStyle/>
          <a:p>
            <a:pPr>
              <a:lnSpc>
                <a:spcPct val="107000"/>
              </a:lnSpc>
              <a:spcAft>
                <a:spcPts val="800"/>
              </a:spcAft>
              <a:tabLst>
                <a:tab pos="984250" algn="l"/>
              </a:tabLst>
            </a:pPr>
            <a:r>
              <a:rPr lang="cs-CZ" sz="16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Pozn.: Aktuální 7 denní klouzavý průměr má hodnotu  </a:t>
            </a:r>
            <a:r>
              <a:rPr lang="cs-CZ" sz="1600" b="1" i="1" dirty="0">
                <a:solidFill>
                  <a:srgbClr val="000000"/>
                </a:solidFill>
                <a:latin typeface="Calibri" panose="020F0502020204030204" pitchFamily="34" charset="0"/>
                <a:ea typeface="Calibri" panose="020F0502020204030204" pitchFamily="34" charset="0"/>
                <a:cs typeface="Calibri" panose="020F0502020204030204" pitchFamily="34" charset="0"/>
              </a:rPr>
              <a:t>4064</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984250" algn="l"/>
              </a:tabLst>
            </a:pP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FB4E9FF1-911D-44E3-815C-D0F5712F5D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18963" y="965788"/>
            <a:ext cx="8529320" cy="4664047"/>
          </a:xfrm>
          <a:prstGeom prst="rect">
            <a:avLst/>
          </a:prstGeom>
          <a:noFill/>
        </p:spPr>
      </p:pic>
    </p:spTree>
    <p:extLst>
      <p:ext uri="{BB962C8B-B14F-4D97-AF65-F5344CB8AC3E}">
        <p14:creationId xmlns:p14="http://schemas.microsoft.com/office/powerpoint/2010/main" val="297203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B65058-6D2B-4E72-A719-AA3E5A4F57AE}"/>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JMK </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FBE15B62-5BF6-48D5-98D5-E908B1FE11A7}"/>
              </a:ext>
            </a:extLst>
          </p:cNvPr>
          <p:cNvPicPr>
            <a:picLocks noChangeAspect="1"/>
          </p:cNvPicPr>
          <p:nvPr/>
        </p:nvPicPr>
        <p:blipFill rotWithShape="1">
          <a:blip r:embed="rId2"/>
          <a:srcRect l="3213"/>
          <a:stretch/>
        </p:blipFill>
        <p:spPr>
          <a:xfrm>
            <a:off x="10312974" y="141407"/>
            <a:ext cx="1660507" cy="1510172"/>
          </a:xfrm>
          <a:prstGeom prst="rect">
            <a:avLst/>
          </a:prstGeom>
        </p:spPr>
      </p:pic>
      <p:graphicFrame>
        <p:nvGraphicFramePr>
          <p:cNvPr id="6" name="Tabulka 5">
            <a:extLst>
              <a:ext uri="{FF2B5EF4-FFF2-40B4-BE49-F238E27FC236}">
                <a16:creationId xmlns:a16="http://schemas.microsoft.com/office/drawing/2014/main" id="{95F479B1-A55E-4B5A-A7EE-B8C5335C79EC}"/>
              </a:ext>
            </a:extLst>
          </p:cNvPr>
          <p:cNvGraphicFramePr>
            <a:graphicFrameLocks noGrp="1"/>
          </p:cNvGraphicFramePr>
          <p:nvPr>
            <p:extLst>
              <p:ext uri="{D42A27DB-BD31-4B8C-83A1-F6EECF244321}">
                <p14:modId xmlns:p14="http://schemas.microsoft.com/office/powerpoint/2010/main" val="617662188"/>
              </p:ext>
            </p:extLst>
          </p:nvPr>
        </p:nvGraphicFramePr>
        <p:xfrm>
          <a:off x="332819" y="896493"/>
          <a:ext cx="9384538" cy="5199504"/>
        </p:xfrm>
        <a:graphic>
          <a:graphicData uri="http://schemas.openxmlformats.org/drawingml/2006/table">
            <a:tbl>
              <a:tblPr firstRow="1" firstCol="1" bandRow="1"/>
              <a:tblGrid>
                <a:gridCol w="1144628">
                  <a:extLst>
                    <a:ext uri="{9D8B030D-6E8A-4147-A177-3AD203B41FA5}">
                      <a16:colId xmlns:a16="http://schemas.microsoft.com/office/drawing/2014/main" val="3434008217"/>
                    </a:ext>
                  </a:extLst>
                </a:gridCol>
                <a:gridCol w="1720612">
                  <a:extLst>
                    <a:ext uri="{9D8B030D-6E8A-4147-A177-3AD203B41FA5}">
                      <a16:colId xmlns:a16="http://schemas.microsoft.com/office/drawing/2014/main" val="1959958791"/>
                    </a:ext>
                  </a:extLst>
                </a:gridCol>
                <a:gridCol w="2292979">
                  <a:extLst>
                    <a:ext uri="{9D8B030D-6E8A-4147-A177-3AD203B41FA5}">
                      <a16:colId xmlns:a16="http://schemas.microsoft.com/office/drawing/2014/main" val="3510851821"/>
                    </a:ext>
                  </a:extLst>
                </a:gridCol>
                <a:gridCol w="1408773">
                  <a:extLst>
                    <a:ext uri="{9D8B030D-6E8A-4147-A177-3AD203B41FA5}">
                      <a16:colId xmlns:a16="http://schemas.microsoft.com/office/drawing/2014/main" val="3392672515"/>
                    </a:ext>
                  </a:extLst>
                </a:gridCol>
                <a:gridCol w="1408773">
                  <a:extLst>
                    <a:ext uri="{9D8B030D-6E8A-4147-A177-3AD203B41FA5}">
                      <a16:colId xmlns:a16="http://schemas.microsoft.com/office/drawing/2014/main" val="1869197517"/>
                    </a:ext>
                  </a:extLst>
                </a:gridCol>
                <a:gridCol w="1408773">
                  <a:extLst>
                    <a:ext uri="{9D8B030D-6E8A-4147-A177-3AD203B41FA5}">
                      <a16:colId xmlns:a16="http://schemas.microsoft.com/office/drawing/2014/main" val="1757795110"/>
                    </a:ext>
                  </a:extLst>
                </a:gridCol>
              </a:tblGrid>
              <a:tr h="717378">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86962623"/>
                  </a:ext>
                </a:extLst>
              </a:tr>
              <a:tr h="49801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Břeclav</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Nemocnice Valtice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110</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78</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517656471"/>
                  </a:ext>
                </a:extLst>
              </a:tr>
              <a:tr h="49801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Blansko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Nemocnice Letovice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102</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11</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27.10.2020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755792598"/>
                  </a:ext>
                </a:extLst>
              </a:tr>
              <a:tr h="49801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Blansko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Nemocnice Boskovice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96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46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25.09.2020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4239178484"/>
                  </a:ext>
                </a:extLst>
              </a:tr>
              <a:tr h="49801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Brno-Město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SurGal Clinic</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80</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20</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18.10.2020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120263912"/>
                  </a:ext>
                </a:extLst>
              </a:tr>
              <a:tr h="498014">
                <a:tc>
                  <a:txBody>
                    <a:bodyPr/>
                    <a:lstStyle/>
                    <a:p>
                      <a:pPr algn="ctr">
                        <a:lnSpc>
                          <a:spcPct val="107000"/>
                        </a:lnSpc>
                        <a:spcAft>
                          <a:spcPts val="0"/>
                        </a:spcAft>
                      </a:pPr>
                      <a:r>
                        <a:rPr lang="cs-CZ" sz="14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Hodinín</a:t>
                      </a:r>
                      <a:endPar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Nemocnice TGM</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77</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36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29.10.2020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058364864"/>
                  </a:ext>
                </a:extLst>
              </a:tr>
              <a:tr h="49801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Blansko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Vyškov</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Sociální služby Vyškov</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70</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23</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29.10.2020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523818855"/>
                  </a:ext>
                </a:extLst>
              </a:tr>
              <a:tr h="49801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Blansko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Centrum sociálních služeb</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44</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36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578123208"/>
                  </a:ext>
                </a:extLst>
              </a:tr>
              <a:tr h="49801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Břeclav</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Nemocnice Hustopeče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42</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36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019765673"/>
                  </a:ext>
                </a:extLst>
              </a:tr>
              <a:tr h="49801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Blansko</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chemeClr val="tx1"/>
                          </a:solidFill>
                          <a:effectLst/>
                          <a:latin typeface="Calibri" panose="020F0502020204030204" pitchFamily="34" charset="0"/>
                        </a:rPr>
                        <a:t>Domov pro seniory Borotín</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22</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7</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14.11.2020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404817898"/>
                  </a:ext>
                </a:extLst>
              </a:tr>
            </a:tbl>
          </a:graphicData>
        </a:graphic>
      </p:graphicFrame>
    </p:spTree>
    <p:extLst>
      <p:ext uri="{BB962C8B-B14F-4D97-AF65-F5344CB8AC3E}">
        <p14:creationId xmlns:p14="http://schemas.microsoft.com/office/powerpoint/2010/main" val="2060610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3BB1D8E-CFDE-4473-A377-0A00D62CA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37" y="1660124"/>
            <a:ext cx="6151472" cy="4350057"/>
          </a:xfrm>
          <a:prstGeom prst="rect">
            <a:avLst/>
          </a:prstGeom>
        </p:spPr>
      </p:pic>
      <p:sp>
        <p:nvSpPr>
          <p:cNvPr id="2" name="Nadpis 1"/>
          <p:cNvSpPr>
            <a:spLocks noGrp="1"/>
          </p:cNvSpPr>
          <p:nvPr>
            <p:ph type="title"/>
          </p:nvPr>
        </p:nvSpPr>
        <p:spPr>
          <a:xfrm>
            <a:off x="0" y="-12589"/>
            <a:ext cx="12192000" cy="1099929"/>
          </a:xfrm>
        </p:spPr>
        <p:txBody>
          <a:bodyPr>
            <a:normAutofit/>
          </a:bodyPr>
          <a:lstStyle/>
          <a:p>
            <a:pPr algn="ctr"/>
            <a:r>
              <a:rPr lang="cs-CZ" b="1" dirty="0"/>
              <a:t>Situace v Olomouckém kraji</a:t>
            </a:r>
            <a:br>
              <a:rPr lang="cs-CZ" b="1" dirty="0"/>
            </a:br>
            <a:r>
              <a:rPr lang="cs-CZ" dirty="0"/>
              <a:t>k 08. 12. 2020</a:t>
            </a:r>
          </a:p>
        </p:txBody>
      </p:sp>
      <p:graphicFrame>
        <p:nvGraphicFramePr>
          <p:cNvPr id="3" name="Tabulka 2">
            <a:extLst>
              <a:ext uri="{FF2B5EF4-FFF2-40B4-BE49-F238E27FC236}">
                <a16:creationId xmlns:a16="http://schemas.microsoft.com/office/drawing/2014/main" id="{554DCAA9-39D5-4476-8528-37A55D6B303D}"/>
              </a:ext>
            </a:extLst>
          </p:cNvPr>
          <p:cNvGraphicFramePr>
            <a:graphicFrameLocks noGrp="1"/>
          </p:cNvGraphicFramePr>
          <p:nvPr/>
        </p:nvGraphicFramePr>
        <p:xfrm>
          <a:off x="186609" y="4610655"/>
          <a:ext cx="5909394" cy="1610680"/>
        </p:xfrm>
        <a:graphic>
          <a:graphicData uri="http://schemas.openxmlformats.org/drawingml/2006/table">
            <a:tbl>
              <a:tblPr firstRow="1" firstCol="1" bandRow="1">
                <a:tableStyleId>{5C22544A-7EE6-4342-B048-85BDC9FD1C3A}</a:tableStyleId>
              </a:tblPr>
              <a:tblGrid>
                <a:gridCol w="779402">
                  <a:extLst>
                    <a:ext uri="{9D8B030D-6E8A-4147-A177-3AD203B41FA5}">
                      <a16:colId xmlns:a16="http://schemas.microsoft.com/office/drawing/2014/main" val="2298412288"/>
                    </a:ext>
                  </a:extLst>
                </a:gridCol>
                <a:gridCol w="732856">
                  <a:extLst>
                    <a:ext uri="{9D8B030D-6E8A-4147-A177-3AD203B41FA5}">
                      <a16:colId xmlns:a16="http://schemas.microsoft.com/office/drawing/2014/main" val="819877306"/>
                    </a:ext>
                  </a:extLst>
                </a:gridCol>
                <a:gridCol w="732856">
                  <a:extLst>
                    <a:ext uri="{9D8B030D-6E8A-4147-A177-3AD203B41FA5}">
                      <a16:colId xmlns:a16="http://schemas.microsoft.com/office/drawing/2014/main" val="687247547"/>
                    </a:ext>
                  </a:extLst>
                </a:gridCol>
                <a:gridCol w="732856">
                  <a:extLst>
                    <a:ext uri="{9D8B030D-6E8A-4147-A177-3AD203B41FA5}">
                      <a16:colId xmlns:a16="http://schemas.microsoft.com/office/drawing/2014/main" val="3121711824"/>
                    </a:ext>
                  </a:extLst>
                </a:gridCol>
                <a:gridCol w="732856">
                  <a:extLst>
                    <a:ext uri="{9D8B030D-6E8A-4147-A177-3AD203B41FA5}">
                      <a16:colId xmlns:a16="http://schemas.microsoft.com/office/drawing/2014/main" val="546141002"/>
                    </a:ext>
                  </a:extLst>
                </a:gridCol>
                <a:gridCol w="732856">
                  <a:extLst>
                    <a:ext uri="{9D8B030D-6E8A-4147-A177-3AD203B41FA5}">
                      <a16:colId xmlns:a16="http://schemas.microsoft.com/office/drawing/2014/main" val="3513485632"/>
                    </a:ext>
                  </a:extLst>
                </a:gridCol>
                <a:gridCol w="732856">
                  <a:extLst>
                    <a:ext uri="{9D8B030D-6E8A-4147-A177-3AD203B41FA5}">
                      <a16:colId xmlns:a16="http://schemas.microsoft.com/office/drawing/2014/main" val="832350591"/>
                    </a:ext>
                  </a:extLst>
                </a:gridCol>
                <a:gridCol w="732856">
                  <a:extLst>
                    <a:ext uri="{9D8B030D-6E8A-4147-A177-3AD203B41FA5}">
                      <a16:colId xmlns:a16="http://schemas.microsoft.com/office/drawing/2014/main" val="1607145716"/>
                    </a:ext>
                  </a:extLst>
                </a:gridCol>
              </a:tblGrid>
              <a:tr h="201335">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1909490717"/>
                  </a:ext>
                </a:extLst>
              </a:tr>
              <a:tr h="201335">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102096299"/>
                  </a:ext>
                </a:extLst>
              </a:tr>
              <a:tr h="201335">
                <a:tc>
                  <a:txBody>
                    <a:bodyPr/>
                    <a:lstStyle/>
                    <a:p>
                      <a:pPr algn="r" rtl="0" fontAlgn="ctr"/>
                      <a:r>
                        <a:rPr lang="cs-CZ" sz="900" b="1" i="0" u="none" strike="noStrike" dirty="0">
                          <a:solidFill>
                            <a:schemeClr val="bg1"/>
                          </a:solidFill>
                          <a:effectLst/>
                          <a:latin typeface="Segoe UI" panose="020B0502040204020203" pitchFamily="34" charset="0"/>
                        </a:rPr>
                        <a:t>OLK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256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237</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339</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147</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323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343</a:t>
                      </a:r>
                    </a:p>
                  </a:txBody>
                  <a:tcPr marL="9525" marR="9525" marT="9525" marB="0" anchor="ctr"/>
                </a:tc>
                <a:extLst>
                  <a:ext uri="{0D108BD9-81ED-4DB2-BD59-A6C34878D82A}">
                    <a16:rowId xmlns:a16="http://schemas.microsoft.com/office/drawing/2014/main" val="2398132589"/>
                  </a:ext>
                </a:extLst>
              </a:tr>
              <a:tr h="201335">
                <a:tc>
                  <a:txBody>
                    <a:bodyPr/>
                    <a:lstStyle/>
                    <a:p>
                      <a:pPr algn="r" rtl="0" fontAlgn="ctr"/>
                      <a:r>
                        <a:rPr lang="cs-CZ" sz="900" b="0" i="0" u="none" strike="noStrike" dirty="0">
                          <a:solidFill>
                            <a:schemeClr val="bg1"/>
                          </a:solidFill>
                          <a:effectLst/>
                          <a:latin typeface="Segoe UI" panose="020B0502040204020203" pitchFamily="34" charset="0"/>
                        </a:rPr>
                        <a:t>Jeseník</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extLst>
                  <a:ext uri="{0D108BD9-81ED-4DB2-BD59-A6C34878D82A}">
                    <a16:rowId xmlns:a16="http://schemas.microsoft.com/office/drawing/2014/main" val="2213966525"/>
                  </a:ext>
                </a:extLst>
              </a:tr>
              <a:tr h="201335">
                <a:tc>
                  <a:txBody>
                    <a:bodyPr/>
                    <a:lstStyle/>
                    <a:p>
                      <a:pPr algn="r" rtl="0" fontAlgn="ctr"/>
                      <a:r>
                        <a:rPr lang="cs-CZ" sz="900" b="0" i="0" u="none" strike="noStrike" dirty="0">
                          <a:solidFill>
                            <a:schemeClr val="bg1"/>
                          </a:solidFill>
                          <a:effectLst/>
                          <a:latin typeface="Segoe UI" panose="020B0502040204020203" pitchFamily="34" charset="0"/>
                        </a:rPr>
                        <a:t>Olomouc</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119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49</a:t>
                      </a:r>
                    </a:p>
                  </a:txBody>
                  <a:tcPr marL="9525" marR="9525" marT="9525" marB="0" anchor="ctr"/>
                </a:tc>
                <a:extLst>
                  <a:ext uri="{0D108BD9-81ED-4DB2-BD59-A6C34878D82A}">
                    <a16:rowId xmlns:a16="http://schemas.microsoft.com/office/drawing/2014/main" val="877051896"/>
                  </a:ext>
                </a:extLst>
              </a:tr>
              <a:tr h="201335">
                <a:tc>
                  <a:txBody>
                    <a:bodyPr/>
                    <a:lstStyle/>
                    <a:p>
                      <a:pPr algn="r" rtl="0" fontAlgn="ctr"/>
                      <a:r>
                        <a:rPr lang="cs-CZ" sz="900" b="0" i="0" u="none" strike="noStrike" dirty="0">
                          <a:solidFill>
                            <a:schemeClr val="bg1"/>
                          </a:solidFill>
                          <a:effectLst/>
                          <a:latin typeface="Segoe UI" panose="020B0502040204020203" pitchFamily="34" charset="0"/>
                        </a:rPr>
                        <a:t>Prostějov</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91</a:t>
                      </a:r>
                    </a:p>
                  </a:txBody>
                  <a:tcPr marL="9525" marR="9525" marT="9525" marB="0" anchor="ctr"/>
                </a:tc>
                <a:extLst>
                  <a:ext uri="{0D108BD9-81ED-4DB2-BD59-A6C34878D82A}">
                    <a16:rowId xmlns:a16="http://schemas.microsoft.com/office/drawing/2014/main" val="1403111438"/>
                  </a:ext>
                </a:extLst>
              </a:tr>
              <a:tr h="201335">
                <a:tc>
                  <a:txBody>
                    <a:bodyPr/>
                    <a:lstStyle/>
                    <a:p>
                      <a:pPr algn="r" rtl="0" fontAlgn="ctr"/>
                      <a:r>
                        <a:rPr lang="cs-CZ" sz="900" b="0" i="0" u="none" strike="noStrike" dirty="0">
                          <a:solidFill>
                            <a:schemeClr val="bg1"/>
                          </a:solidFill>
                          <a:effectLst/>
                          <a:latin typeface="Segoe UI" panose="020B0502040204020203" pitchFamily="34" charset="0"/>
                        </a:rPr>
                        <a:t>Přerov</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82</a:t>
                      </a:r>
                    </a:p>
                  </a:txBody>
                  <a:tcPr marL="9525" marR="9525" marT="9525" marB="0" anchor="ctr"/>
                </a:tc>
                <a:extLst>
                  <a:ext uri="{0D108BD9-81ED-4DB2-BD59-A6C34878D82A}">
                    <a16:rowId xmlns:a16="http://schemas.microsoft.com/office/drawing/2014/main" val="2775596233"/>
                  </a:ext>
                </a:extLst>
              </a:tr>
              <a:tr h="201335">
                <a:tc>
                  <a:txBody>
                    <a:bodyPr/>
                    <a:lstStyle/>
                    <a:p>
                      <a:pPr algn="r" rtl="0" fontAlgn="ctr"/>
                      <a:r>
                        <a:rPr lang="cs-CZ" sz="900" b="0" i="0" u="none" strike="noStrike" dirty="0">
                          <a:solidFill>
                            <a:schemeClr val="bg1"/>
                          </a:solidFill>
                          <a:effectLst/>
                          <a:latin typeface="Segoe UI" panose="020B0502040204020203" pitchFamily="34" charset="0"/>
                        </a:rPr>
                        <a:t>Šumperk</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29</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90</a:t>
                      </a:r>
                    </a:p>
                  </a:txBody>
                  <a:tcPr marL="9525" marR="9525" marT="9525" marB="0" anchor="ctr"/>
                </a:tc>
                <a:extLst>
                  <a:ext uri="{0D108BD9-81ED-4DB2-BD59-A6C34878D82A}">
                    <a16:rowId xmlns:a16="http://schemas.microsoft.com/office/drawing/2014/main" val="2625659282"/>
                  </a:ext>
                </a:extLst>
              </a:tr>
            </a:tbl>
          </a:graphicData>
        </a:graphic>
      </p:graphicFrame>
      <p:sp>
        <p:nvSpPr>
          <p:cNvPr id="13" name="TextovéPole 12">
            <a:extLst>
              <a:ext uri="{FF2B5EF4-FFF2-40B4-BE49-F238E27FC236}">
                <a16:creationId xmlns:a16="http://schemas.microsoft.com/office/drawing/2014/main" id="{097A7482-80E0-471A-B32F-5850CFB39DA8}"/>
              </a:ext>
            </a:extLst>
          </p:cNvPr>
          <p:cNvSpPr txBox="1"/>
          <p:nvPr/>
        </p:nvSpPr>
        <p:spPr>
          <a:xfrm>
            <a:off x="979287" y="4147059"/>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OLK v posledním týdnu</a:t>
            </a:r>
          </a:p>
        </p:txBody>
      </p:sp>
      <p:sp>
        <p:nvSpPr>
          <p:cNvPr id="10" name="TextovéPole 9">
            <a:extLst>
              <a:ext uri="{FF2B5EF4-FFF2-40B4-BE49-F238E27FC236}">
                <a16:creationId xmlns:a16="http://schemas.microsoft.com/office/drawing/2014/main" id="{C96CA3BB-0544-4085-955F-82F2BEF3212E}"/>
              </a:ext>
            </a:extLst>
          </p:cNvPr>
          <p:cNvSpPr txBox="1"/>
          <p:nvPr/>
        </p:nvSpPr>
        <p:spPr>
          <a:xfrm>
            <a:off x="930228" y="1114495"/>
            <a:ext cx="51521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Olomoucký kraj</a:t>
            </a:r>
          </a:p>
        </p:txBody>
      </p:sp>
      <p:sp>
        <p:nvSpPr>
          <p:cNvPr id="12" name="TextovéPole 1">
            <a:extLst>
              <a:ext uri="{FF2B5EF4-FFF2-40B4-BE49-F238E27FC236}">
                <a16:creationId xmlns:a16="http://schemas.microsoft.com/office/drawing/2014/main" id="{B5F8FB82-81C4-434C-BEA5-A215E48294CB}"/>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graphicFrame>
        <p:nvGraphicFramePr>
          <p:cNvPr id="9" name="Graf 8">
            <a:extLst>
              <a:ext uri="{FF2B5EF4-FFF2-40B4-BE49-F238E27FC236}">
                <a16:creationId xmlns:a16="http://schemas.microsoft.com/office/drawing/2014/main" id="{FE7F1F93-855F-426F-91D3-50E06D0ABEE9}"/>
              </a:ext>
            </a:extLst>
          </p:cNvPr>
          <p:cNvGraphicFramePr>
            <a:graphicFrameLocks/>
          </p:cNvGraphicFramePr>
          <p:nvPr/>
        </p:nvGraphicFramePr>
        <p:xfrm>
          <a:off x="257289" y="1450925"/>
          <a:ext cx="61200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ovéPole 10">
            <a:extLst>
              <a:ext uri="{FF2B5EF4-FFF2-40B4-BE49-F238E27FC236}">
                <a16:creationId xmlns:a16="http://schemas.microsoft.com/office/drawing/2014/main" id="{72D5D9F6-EFD3-4D12-AFBE-9432C854D836}"/>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419953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CB6C5-132A-4C63-A9AE-7767E0D2EB5D}"/>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OLC </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2717A9F4-7ADD-4B16-94AB-16D1A5A9F2C5}"/>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9" name="Obdélník 8">
            <a:extLst>
              <a:ext uri="{FF2B5EF4-FFF2-40B4-BE49-F238E27FC236}">
                <a16:creationId xmlns:a16="http://schemas.microsoft.com/office/drawing/2014/main" id="{82ED56FA-DB1B-479A-9D8E-6C24D962D413}"/>
              </a:ext>
            </a:extLst>
          </p:cNvPr>
          <p:cNvSpPr/>
          <p:nvPr/>
        </p:nvSpPr>
        <p:spPr>
          <a:xfrm>
            <a:off x="-65722" y="6002487"/>
            <a:ext cx="12039203" cy="247375"/>
          </a:xfrm>
          <a:prstGeom prst="rect">
            <a:avLst/>
          </a:prstGeom>
        </p:spPr>
        <p:txBody>
          <a:bodyPr wrap="square">
            <a:spAutoFit/>
          </a:bodyPr>
          <a:lstStyle/>
          <a:p>
            <a:pPr algn="ctr">
              <a:lnSpc>
                <a:spcPct val="105000"/>
              </a:lnSpc>
              <a:spcAft>
                <a:spcPts val="0"/>
              </a:spcAft>
            </a:pPr>
            <a:r>
              <a:rPr lang="cs-CZ" sz="1000" b="1" dirty="0">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graphicFrame>
        <p:nvGraphicFramePr>
          <p:cNvPr id="6" name="Tabulka 5">
            <a:extLst>
              <a:ext uri="{FF2B5EF4-FFF2-40B4-BE49-F238E27FC236}">
                <a16:creationId xmlns:a16="http://schemas.microsoft.com/office/drawing/2014/main" id="{3BE7C168-BB6A-4B70-8F04-EC56C25AF267}"/>
              </a:ext>
            </a:extLst>
          </p:cNvPr>
          <p:cNvGraphicFramePr>
            <a:graphicFrameLocks noGrp="1"/>
          </p:cNvGraphicFramePr>
          <p:nvPr>
            <p:extLst>
              <p:ext uri="{D42A27DB-BD31-4B8C-83A1-F6EECF244321}">
                <p14:modId xmlns:p14="http://schemas.microsoft.com/office/powerpoint/2010/main" val="3554877209"/>
              </p:ext>
            </p:extLst>
          </p:nvPr>
        </p:nvGraphicFramePr>
        <p:xfrm>
          <a:off x="383619" y="1076375"/>
          <a:ext cx="9783638" cy="1341122"/>
        </p:xfrm>
        <a:graphic>
          <a:graphicData uri="http://schemas.openxmlformats.org/drawingml/2006/table">
            <a:tbl>
              <a:tblPr firstRow="1" firstCol="1" bandRow="1"/>
              <a:tblGrid>
                <a:gridCol w="1144628">
                  <a:extLst>
                    <a:ext uri="{9D8B030D-6E8A-4147-A177-3AD203B41FA5}">
                      <a16:colId xmlns:a16="http://schemas.microsoft.com/office/drawing/2014/main" val="3434008217"/>
                    </a:ext>
                  </a:extLst>
                </a:gridCol>
                <a:gridCol w="1720612">
                  <a:extLst>
                    <a:ext uri="{9D8B030D-6E8A-4147-A177-3AD203B41FA5}">
                      <a16:colId xmlns:a16="http://schemas.microsoft.com/office/drawing/2014/main" val="1959958791"/>
                    </a:ext>
                  </a:extLst>
                </a:gridCol>
                <a:gridCol w="2692079">
                  <a:extLst>
                    <a:ext uri="{9D8B030D-6E8A-4147-A177-3AD203B41FA5}">
                      <a16:colId xmlns:a16="http://schemas.microsoft.com/office/drawing/2014/main" val="3510851821"/>
                    </a:ext>
                  </a:extLst>
                </a:gridCol>
                <a:gridCol w="1408773">
                  <a:extLst>
                    <a:ext uri="{9D8B030D-6E8A-4147-A177-3AD203B41FA5}">
                      <a16:colId xmlns:a16="http://schemas.microsoft.com/office/drawing/2014/main" val="3392672515"/>
                    </a:ext>
                  </a:extLst>
                </a:gridCol>
                <a:gridCol w="1408773">
                  <a:extLst>
                    <a:ext uri="{9D8B030D-6E8A-4147-A177-3AD203B41FA5}">
                      <a16:colId xmlns:a16="http://schemas.microsoft.com/office/drawing/2014/main" val="1869197517"/>
                    </a:ext>
                  </a:extLst>
                </a:gridCol>
                <a:gridCol w="1408773">
                  <a:extLst>
                    <a:ext uri="{9D8B030D-6E8A-4147-A177-3AD203B41FA5}">
                      <a16:colId xmlns:a16="http://schemas.microsoft.com/office/drawing/2014/main" val="1757795110"/>
                    </a:ext>
                  </a:extLst>
                </a:gridCol>
              </a:tblGrid>
              <a:tr h="502721">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911" marR="43911"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86962623"/>
                  </a:ext>
                </a:extLst>
              </a:tr>
              <a:tr h="348997">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Prostějov</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Školské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rgbClr val="FF0000"/>
                          </a:solidFill>
                          <a:effectLst/>
                          <a:latin typeface="Calibri" panose="020F0502020204030204" pitchFamily="34" charset="0"/>
                        </a:rPr>
                        <a:t>MŠ Mostkovice</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22</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22</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07.12.2020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576486601"/>
                  </a:ext>
                </a:extLst>
              </a:tr>
              <a:tr h="348997">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Prostějov</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Školské</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pl-PL" sz="1400" b="0" i="0" u="none" strike="noStrike" dirty="0">
                          <a:solidFill>
                            <a:srgbClr val="FF0000"/>
                          </a:solidFill>
                          <a:effectLst/>
                          <a:latin typeface="Calibri" panose="020F0502020204030204" pitchFamily="34" charset="0"/>
                        </a:rPr>
                        <a:t>MŠ Prostějovičky</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16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16</a:t>
                      </a:r>
                    </a:p>
                  </a:txBody>
                  <a:tcPr marL="4188" marR="4188" marT="4188"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07.12.2020</a:t>
                      </a:r>
                    </a:p>
                  </a:txBody>
                  <a:tcPr marL="43911" marR="43911"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674331063"/>
                  </a:ext>
                </a:extLst>
              </a:tr>
            </a:tbl>
          </a:graphicData>
        </a:graphic>
      </p:graphicFrame>
    </p:spTree>
    <p:extLst>
      <p:ext uri="{BB962C8B-B14F-4D97-AF65-F5344CB8AC3E}">
        <p14:creationId xmlns:p14="http://schemas.microsoft.com/office/powerpoint/2010/main" val="2980378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6" name="Google Shape;1476;p91"/>
          <p:cNvSpPr txBox="1">
            <a:spLocks noGrp="1"/>
          </p:cNvSpPr>
          <p:nvPr>
            <p:ph type="title"/>
          </p:nvPr>
        </p:nvSpPr>
        <p:spPr>
          <a:xfrm>
            <a:off x="0" y="-12589"/>
            <a:ext cx="12192000" cy="1099929"/>
          </a:xfrm>
          <a:prstGeom prst="rect">
            <a:avLst/>
          </a:prstGeom>
          <a:noFill/>
          <a:ln>
            <a:noFill/>
          </a:ln>
        </p:spPr>
        <p:txBody>
          <a:bodyPr spcFirstLastPara="1" wrap="square" lIns="91425" tIns="45700" rIns="91425" bIns="45700" anchor="ctr" anchorCtr="0">
            <a:noAutofit/>
          </a:bodyPr>
          <a:lstStyle/>
          <a:p>
            <a:pPr lvl="0" algn="ctr">
              <a:spcBef>
                <a:spcPts val="0"/>
              </a:spcBef>
              <a:buClr>
                <a:schemeClr val="dk1"/>
              </a:buClr>
              <a:buSzPts val="3200"/>
            </a:pPr>
            <a:r>
              <a:rPr lang="cs-CZ" b="1" dirty="0"/>
              <a:t>Situace v Jihočeském kraji</a:t>
            </a:r>
            <a:br>
              <a:rPr lang="cs-CZ" b="1" dirty="0"/>
            </a:br>
            <a:r>
              <a:rPr lang="cs-CZ" dirty="0"/>
              <a:t>k 08. 12. 2020</a:t>
            </a:r>
            <a:endParaRPr dirty="0"/>
          </a:p>
        </p:txBody>
      </p:sp>
      <p:sp>
        <p:nvSpPr>
          <p:cNvPr id="11" name="TextovéPole 10">
            <a:extLst>
              <a:ext uri="{FF2B5EF4-FFF2-40B4-BE49-F238E27FC236}">
                <a16:creationId xmlns:a16="http://schemas.microsoft.com/office/drawing/2014/main" id="{A42AEC58-A950-449B-ADC2-91164C2D9B5A}"/>
              </a:ext>
            </a:extLst>
          </p:cNvPr>
          <p:cNvSpPr txBox="1"/>
          <p:nvPr/>
        </p:nvSpPr>
        <p:spPr>
          <a:xfrm>
            <a:off x="491005" y="3688215"/>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JHC v posledním týdnu</a:t>
            </a:r>
          </a:p>
        </p:txBody>
      </p:sp>
      <p:graphicFrame>
        <p:nvGraphicFramePr>
          <p:cNvPr id="2" name="Tabulka 1">
            <a:extLst>
              <a:ext uri="{FF2B5EF4-FFF2-40B4-BE49-F238E27FC236}">
                <a16:creationId xmlns:a16="http://schemas.microsoft.com/office/drawing/2014/main" id="{0D6D1AA8-6899-4667-8EC5-ADE409A835EF}"/>
              </a:ext>
            </a:extLst>
          </p:cNvPr>
          <p:cNvGraphicFramePr>
            <a:graphicFrameLocks noGrp="1"/>
          </p:cNvGraphicFramePr>
          <p:nvPr/>
        </p:nvGraphicFramePr>
        <p:xfrm>
          <a:off x="186609" y="4099886"/>
          <a:ext cx="5909389" cy="2247540"/>
        </p:xfrm>
        <a:graphic>
          <a:graphicData uri="http://schemas.openxmlformats.org/drawingml/2006/table">
            <a:tbl>
              <a:tblPr firstRow="1" firstCol="1" bandRow="1">
                <a:tableStyleId>{5C22544A-7EE6-4342-B048-85BDC9FD1C3A}</a:tableStyleId>
              </a:tblPr>
              <a:tblGrid>
                <a:gridCol w="1050108">
                  <a:extLst>
                    <a:ext uri="{9D8B030D-6E8A-4147-A177-3AD203B41FA5}">
                      <a16:colId xmlns:a16="http://schemas.microsoft.com/office/drawing/2014/main" val="770340695"/>
                    </a:ext>
                  </a:extLst>
                </a:gridCol>
                <a:gridCol w="694183">
                  <a:extLst>
                    <a:ext uri="{9D8B030D-6E8A-4147-A177-3AD203B41FA5}">
                      <a16:colId xmlns:a16="http://schemas.microsoft.com/office/drawing/2014/main" val="2764074146"/>
                    </a:ext>
                  </a:extLst>
                </a:gridCol>
                <a:gridCol w="694183">
                  <a:extLst>
                    <a:ext uri="{9D8B030D-6E8A-4147-A177-3AD203B41FA5}">
                      <a16:colId xmlns:a16="http://schemas.microsoft.com/office/drawing/2014/main" val="2487340890"/>
                    </a:ext>
                  </a:extLst>
                </a:gridCol>
                <a:gridCol w="694183">
                  <a:extLst>
                    <a:ext uri="{9D8B030D-6E8A-4147-A177-3AD203B41FA5}">
                      <a16:colId xmlns:a16="http://schemas.microsoft.com/office/drawing/2014/main" val="805092917"/>
                    </a:ext>
                  </a:extLst>
                </a:gridCol>
                <a:gridCol w="694183">
                  <a:extLst>
                    <a:ext uri="{9D8B030D-6E8A-4147-A177-3AD203B41FA5}">
                      <a16:colId xmlns:a16="http://schemas.microsoft.com/office/drawing/2014/main" val="588238143"/>
                    </a:ext>
                  </a:extLst>
                </a:gridCol>
                <a:gridCol w="694183">
                  <a:extLst>
                    <a:ext uri="{9D8B030D-6E8A-4147-A177-3AD203B41FA5}">
                      <a16:colId xmlns:a16="http://schemas.microsoft.com/office/drawing/2014/main" val="1167377708"/>
                    </a:ext>
                  </a:extLst>
                </a:gridCol>
                <a:gridCol w="694183">
                  <a:extLst>
                    <a:ext uri="{9D8B030D-6E8A-4147-A177-3AD203B41FA5}">
                      <a16:colId xmlns:a16="http://schemas.microsoft.com/office/drawing/2014/main" val="600583330"/>
                    </a:ext>
                  </a:extLst>
                </a:gridCol>
                <a:gridCol w="694183">
                  <a:extLst>
                    <a:ext uri="{9D8B030D-6E8A-4147-A177-3AD203B41FA5}">
                      <a16:colId xmlns:a16="http://schemas.microsoft.com/office/drawing/2014/main" val="1734891345"/>
                    </a:ext>
                  </a:extLst>
                </a:gridCol>
              </a:tblGrid>
              <a:tr h="224754">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458203138"/>
                  </a:ext>
                </a:extLst>
              </a:tr>
              <a:tr h="224754">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038126132"/>
                  </a:ext>
                </a:extLst>
              </a:tr>
              <a:tr h="224754">
                <a:tc>
                  <a:txBody>
                    <a:bodyPr/>
                    <a:lstStyle/>
                    <a:p>
                      <a:pPr algn="r" rtl="0" fontAlgn="ctr"/>
                      <a:r>
                        <a:rPr lang="cs-CZ" sz="900" b="1" i="0" u="none" strike="noStrike" dirty="0">
                          <a:solidFill>
                            <a:schemeClr val="bg1"/>
                          </a:solidFill>
                          <a:effectLst/>
                          <a:latin typeface="Segoe UI" panose="020B0502040204020203" pitchFamily="34" charset="0"/>
                        </a:rPr>
                        <a:t>JHC</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254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253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269</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158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171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312</a:t>
                      </a:r>
                    </a:p>
                  </a:txBody>
                  <a:tcPr marL="9525" marR="9525" marT="9525" marB="0" anchor="ctr"/>
                </a:tc>
                <a:extLst>
                  <a:ext uri="{0D108BD9-81ED-4DB2-BD59-A6C34878D82A}">
                    <a16:rowId xmlns:a16="http://schemas.microsoft.com/office/drawing/2014/main" val="3699115467"/>
                  </a:ext>
                </a:extLst>
              </a:tr>
              <a:tr h="224754">
                <a:tc>
                  <a:txBody>
                    <a:bodyPr/>
                    <a:lstStyle/>
                    <a:p>
                      <a:pPr algn="r" rtl="0" fontAlgn="ctr"/>
                      <a:r>
                        <a:rPr lang="cs-CZ" sz="900" b="0" i="0" u="none" strike="noStrike" dirty="0">
                          <a:solidFill>
                            <a:schemeClr val="bg1"/>
                          </a:solidFill>
                          <a:effectLst/>
                          <a:latin typeface="Segoe UI" panose="020B0502040204020203" pitchFamily="34" charset="0"/>
                        </a:rPr>
                        <a:t>České Budějovice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89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83</a:t>
                      </a:r>
                    </a:p>
                  </a:txBody>
                  <a:tcPr marL="9525" marR="9525" marT="9525" marB="0" anchor="ctr"/>
                </a:tc>
                <a:extLst>
                  <a:ext uri="{0D108BD9-81ED-4DB2-BD59-A6C34878D82A}">
                    <a16:rowId xmlns:a16="http://schemas.microsoft.com/office/drawing/2014/main" val="43179374"/>
                  </a:ext>
                </a:extLst>
              </a:tr>
              <a:tr h="224754">
                <a:tc>
                  <a:txBody>
                    <a:bodyPr/>
                    <a:lstStyle/>
                    <a:p>
                      <a:pPr algn="r" rtl="0" fontAlgn="ctr"/>
                      <a:r>
                        <a:rPr lang="cs-CZ" sz="900" b="0" i="0" u="none" strike="noStrike" dirty="0">
                          <a:solidFill>
                            <a:schemeClr val="bg1"/>
                          </a:solidFill>
                          <a:effectLst/>
                          <a:latin typeface="Segoe UI" panose="020B0502040204020203" pitchFamily="34" charset="0"/>
                        </a:rPr>
                        <a:t>Český Krumlov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16</a:t>
                      </a:r>
                    </a:p>
                  </a:txBody>
                  <a:tcPr marL="9525" marR="9525" marT="9525" marB="0" anchor="ctr"/>
                </a:tc>
                <a:extLst>
                  <a:ext uri="{0D108BD9-81ED-4DB2-BD59-A6C34878D82A}">
                    <a16:rowId xmlns:a16="http://schemas.microsoft.com/office/drawing/2014/main" val="3662688301"/>
                  </a:ext>
                </a:extLst>
              </a:tr>
              <a:tr h="224754">
                <a:tc>
                  <a:txBody>
                    <a:bodyPr/>
                    <a:lstStyle/>
                    <a:p>
                      <a:pPr algn="r" rtl="0" fontAlgn="ctr"/>
                      <a:r>
                        <a:rPr lang="cs-CZ" sz="900" b="0" i="0" u="none" strike="noStrike" dirty="0">
                          <a:solidFill>
                            <a:schemeClr val="bg1"/>
                          </a:solidFill>
                          <a:effectLst/>
                          <a:latin typeface="Segoe UI" panose="020B0502040204020203" pitchFamily="34" charset="0"/>
                        </a:rPr>
                        <a:t>Jindřichův Hradec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71</a:t>
                      </a:r>
                    </a:p>
                  </a:txBody>
                  <a:tcPr marL="9525" marR="9525" marT="9525" marB="0" anchor="ctr"/>
                </a:tc>
                <a:extLst>
                  <a:ext uri="{0D108BD9-81ED-4DB2-BD59-A6C34878D82A}">
                    <a16:rowId xmlns:a16="http://schemas.microsoft.com/office/drawing/2014/main" val="409171020"/>
                  </a:ext>
                </a:extLst>
              </a:tr>
              <a:tr h="224754">
                <a:tc>
                  <a:txBody>
                    <a:bodyPr/>
                    <a:lstStyle/>
                    <a:p>
                      <a:pPr algn="r" rtl="0" fontAlgn="ctr"/>
                      <a:r>
                        <a:rPr lang="cs-CZ" sz="900" b="0" i="0" u="none" strike="noStrike" dirty="0">
                          <a:solidFill>
                            <a:schemeClr val="bg1"/>
                          </a:solidFill>
                          <a:effectLst/>
                          <a:latin typeface="Segoe UI" panose="020B0502040204020203" pitchFamily="34" charset="0"/>
                        </a:rPr>
                        <a:t>Písek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48</a:t>
                      </a:r>
                    </a:p>
                  </a:txBody>
                  <a:tcPr marL="9525" marR="9525" marT="9525" marB="0" anchor="ctr"/>
                </a:tc>
                <a:extLst>
                  <a:ext uri="{0D108BD9-81ED-4DB2-BD59-A6C34878D82A}">
                    <a16:rowId xmlns:a16="http://schemas.microsoft.com/office/drawing/2014/main" val="2314261059"/>
                  </a:ext>
                </a:extLst>
              </a:tr>
              <a:tr h="224754">
                <a:tc>
                  <a:txBody>
                    <a:bodyPr/>
                    <a:lstStyle/>
                    <a:p>
                      <a:pPr algn="r" rtl="0" fontAlgn="ctr"/>
                      <a:r>
                        <a:rPr lang="cs-CZ" sz="900" b="0" i="0" u="none" strike="noStrike" dirty="0">
                          <a:solidFill>
                            <a:schemeClr val="bg1"/>
                          </a:solidFill>
                          <a:effectLst/>
                          <a:latin typeface="Segoe UI" panose="020B0502040204020203" pitchFamily="34" charset="0"/>
                        </a:rPr>
                        <a:t>Prachatice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22</a:t>
                      </a:r>
                    </a:p>
                  </a:txBody>
                  <a:tcPr marL="9525" marR="9525" marT="9525" marB="0" anchor="ctr"/>
                </a:tc>
                <a:extLst>
                  <a:ext uri="{0D108BD9-81ED-4DB2-BD59-A6C34878D82A}">
                    <a16:rowId xmlns:a16="http://schemas.microsoft.com/office/drawing/2014/main" val="3252247196"/>
                  </a:ext>
                </a:extLst>
              </a:tr>
              <a:tr h="224754">
                <a:tc>
                  <a:txBody>
                    <a:bodyPr/>
                    <a:lstStyle/>
                    <a:p>
                      <a:pPr algn="r" rtl="0" fontAlgn="ctr"/>
                      <a:r>
                        <a:rPr lang="cs-CZ" sz="900" b="0" i="0" u="none" strike="noStrike" dirty="0">
                          <a:solidFill>
                            <a:schemeClr val="bg1"/>
                          </a:solidFill>
                          <a:effectLst/>
                          <a:latin typeface="Segoe UI" panose="020B0502040204020203" pitchFamily="34" charset="0"/>
                        </a:rPr>
                        <a:t>Strakonice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a:t>
                      </a:r>
                    </a:p>
                  </a:txBody>
                  <a:tcPr marL="9525" marR="9525" marT="9525" marB="0" anchor="ctr"/>
                </a:tc>
                <a:extLst>
                  <a:ext uri="{0D108BD9-81ED-4DB2-BD59-A6C34878D82A}">
                    <a16:rowId xmlns:a16="http://schemas.microsoft.com/office/drawing/2014/main" val="1880001354"/>
                  </a:ext>
                </a:extLst>
              </a:tr>
              <a:tr h="224754">
                <a:tc>
                  <a:txBody>
                    <a:bodyPr/>
                    <a:lstStyle/>
                    <a:p>
                      <a:pPr algn="r" rtl="0" fontAlgn="ctr"/>
                      <a:r>
                        <a:rPr lang="cs-CZ" sz="900" b="0" i="0" u="none" strike="noStrike" dirty="0">
                          <a:solidFill>
                            <a:schemeClr val="bg1"/>
                          </a:solidFill>
                          <a:effectLst/>
                          <a:latin typeface="Segoe UI" panose="020B0502040204020203" pitchFamily="34" charset="0"/>
                        </a:rPr>
                        <a:t>Tábor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48</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64</a:t>
                      </a:r>
                    </a:p>
                  </a:txBody>
                  <a:tcPr marL="9525" marR="9525" marT="9525" marB="0" anchor="ctr"/>
                </a:tc>
                <a:extLst>
                  <a:ext uri="{0D108BD9-81ED-4DB2-BD59-A6C34878D82A}">
                    <a16:rowId xmlns:a16="http://schemas.microsoft.com/office/drawing/2014/main" val="2415954894"/>
                  </a:ext>
                </a:extLst>
              </a:tr>
            </a:tbl>
          </a:graphicData>
        </a:graphic>
      </p:graphicFrame>
      <p:sp>
        <p:nvSpPr>
          <p:cNvPr id="12" name="TextovéPole 11">
            <a:extLst>
              <a:ext uri="{FF2B5EF4-FFF2-40B4-BE49-F238E27FC236}">
                <a16:creationId xmlns:a16="http://schemas.microsoft.com/office/drawing/2014/main" id="{DE26412A-9516-43D1-B4B6-9C3AF0B6580C}"/>
              </a:ext>
            </a:extLst>
          </p:cNvPr>
          <p:cNvSpPr txBox="1"/>
          <p:nvPr/>
        </p:nvSpPr>
        <p:spPr>
          <a:xfrm>
            <a:off x="550768" y="1019325"/>
            <a:ext cx="5547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Jihočeský kraj</a:t>
            </a:r>
          </a:p>
        </p:txBody>
      </p:sp>
      <p:sp>
        <p:nvSpPr>
          <p:cNvPr id="10" name="TextovéPole 1">
            <a:extLst>
              <a:ext uri="{FF2B5EF4-FFF2-40B4-BE49-F238E27FC236}">
                <a16:creationId xmlns:a16="http://schemas.microsoft.com/office/drawing/2014/main" id="{6BD6BC88-598E-411C-AFF5-3B1AE86C3C74}"/>
              </a:ext>
            </a:extLst>
          </p:cNvPr>
          <p:cNvSpPr txBox="1"/>
          <p:nvPr/>
        </p:nvSpPr>
        <p:spPr>
          <a:xfrm>
            <a:off x="186608" y="6500082"/>
            <a:ext cx="21565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5" name="Obrázek 4">
            <a:extLst>
              <a:ext uri="{FF2B5EF4-FFF2-40B4-BE49-F238E27FC236}">
                <a16:creationId xmlns:a16="http://schemas.microsoft.com/office/drawing/2014/main" id="{DA5A35C4-070E-470A-A39D-35E75DAEA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560" y="1710541"/>
            <a:ext cx="5759956" cy="4073193"/>
          </a:xfrm>
          <a:prstGeom prst="rect">
            <a:avLst/>
          </a:prstGeom>
        </p:spPr>
      </p:pic>
      <p:graphicFrame>
        <p:nvGraphicFramePr>
          <p:cNvPr id="9" name="Graf 8">
            <a:extLst>
              <a:ext uri="{FF2B5EF4-FFF2-40B4-BE49-F238E27FC236}">
                <a16:creationId xmlns:a16="http://schemas.microsoft.com/office/drawing/2014/main" id="{9FBBD461-411A-4426-B42A-1A826BBAC8F8}"/>
              </a:ext>
            </a:extLst>
          </p:cNvPr>
          <p:cNvGraphicFramePr>
            <a:graphicFrameLocks/>
          </p:cNvGraphicFramePr>
          <p:nvPr/>
        </p:nvGraphicFramePr>
        <p:xfrm>
          <a:off x="5103" y="1267776"/>
          <a:ext cx="62724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ovéPole 12">
            <a:extLst>
              <a:ext uri="{FF2B5EF4-FFF2-40B4-BE49-F238E27FC236}">
                <a16:creationId xmlns:a16="http://schemas.microsoft.com/office/drawing/2014/main" id="{E19006F1-B222-4D5A-84A0-3919E0B30FB0}"/>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4137400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32B65058-6D2B-4E72-A719-AA3E5A4F57AE}"/>
              </a:ext>
            </a:extLst>
          </p:cNvPr>
          <p:cNvSpPr>
            <a:spLocks noGrp="1"/>
          </p:cNvSpPr>
          <p:nvPr>
            <p:ph type="title"/>
          </p:nvPr>
        </p:nvSpPr>
        <p:spPr>
          <a:xfrm>
            <a:off x="332819" y="1"/>
            <a:ext cx="9885238" cy="896492"/>
          </a:xfrm>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JČK </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 </a:t>
            </a:r>
            <a:endParaRPr lang="cs-CZ" sz="2000" dirty="0">
              <a:solidFill>
                <a:srgbClr val="FF0000"/>
              </a:solidFill>
              <a:latin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793AF66A-DE96-4AC6-A293-5567BD2192E2}"/>
              </a:ext>
            </a:extLst>
          </p:cNvPr>
          <p:cNvSpPr/>
          <p:nvPr/>
        </p:nvSpPr>
        <p:spPr>
          <a:xfrm>
            <a:off x="1407886" y="2951946"/>
            <a:ext cx="9376228" cy="954107"/>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altLang="cs-CZ"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 tomto období nejsou prozatím zaznamenány a hlášeny žádné nové události</a:t>
            </a:r>
            <a:endParaRPr lang="cs-CZ" sz="2800" b="1"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263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 Plzeňském kraji</a:t>
            </a:r>
            <a:br>
              <a:rPr lang="cs-CZ" b="1" dirty="0"/>
            </a:br>
            <a:r>
              <a:rPr lang="cs-CZ" dirty="0"/>
              <a:t>k 08. 12. 2020</a:t>
            </a:r>
          </a:p>
        </p:txBody>
      </p:sp>
      <p:sp>
        <p:nvSpPr>
          <p:cNvPr id="11" name="TextovéPole 10">
            <a:extLst>
              <a:ext uri="{FF2B5EF4-FFF2-40B4-BE49-F238E27FC236}">
                <a16:creationId xmlns:a16="http://schemas.microsoft.com/office/drawing/2014/main" id="{6E5FF4FB-9AFF-468B-A348-8C190C172B4C}"/>
              </a:ext>
            </a:extLst>
          </p:cNvPr>
          <p:cNvSpPr txBox="1"/>
          <p:nvPr/>
        </p:nvSpPr>
        <p:spPr>
          <a:xfrm>
            <a:off x="844731" y="3733723"/>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PLK v posledním týdnu</a:t>
            </a:r>
          </a:p>
        </p:txBody>
      </p:sp>
      <p:graphicFrame>
        <p:nvGraphicFramePr>
          <p:cNvPr id="3" name="Tabulka 2">
            <a:extLst>
              <a:ext uri="{FF2B5EF4-FFF2-40B4-BE49-F238E27FC236}">
                <a16:creationId xmlns:a16="http://schemas.microsoft.com/office/drawing/2014/main" id="{83E295F3-8664-418F-BDD3-8973A60D6E9C}"/>
              </a:ext>
            </a:extLst>
          </p:cNvPr>
          <p:cNvGraphicFramePr>
            <a:graphicFrameLocks noGrp="1"/>
          </p:cNvGraphicFramePr>
          <p:nvPr/>
        </p:nvGraphicFramePr>
        <p:xfrm>
          <a:off x="186609" y="4156428"/>
          <a:ext cx="5909394" cy="2235492"/>
        </p:xfrm>
        <a:graphic>
          <a:graphicData uri="http://schemas.openxmlformats.org/drawingml/2006/table">
            <a:tbl>
              <a:tblPr firstRow="1" firstCol="1" bandRow="1">
                <a:tableStyleId>{5C22544A-7EE6-4342-B048-85BDC9FD1C3A}</a:tableStyleId>
              </a:tblPr>
              <a:tblGrid>
                <a:gridCol w="891431">
                  <a:extLst>
                    <a:ext uri="{9D8B030D-6E8A-4147-A177-3AD203B41FA5}">
                      <a16:colId xmlns:a16="http://schemas.microsoft.com/office/drawing/2014/main" val="3987705642"/>
                    </a:ext>
                  </a:extLst>
                </a:gridCol>
                <a:gridCol w="641227">
                  <a:extLst>
                    <a:ext uri="{9D8B030D-6E8A-4147-A177-3AD203B41FA5}">
                      <a16:colId xmlns:a16="http://schemas.microsoft.com/office/drawing/2014/main" val="1799666976"/>
                    </a:ext>
                  </a:extLst>
                </a:gridCol>
                <a:gridCol w="729456">
                  <a:extLst>
                    <a:ext uri="{9D8B030D-6E8A-4147-A177-3AD203B41FA5}">
                      <a16:colId xmlns:a16="http://schemas.microsoft.com/office/drawing/2014/main" val="83481531"/>
                    </a:ext>
                  </a:extLst>
                </a:gridCol>
                <a:gridCol w="729456">
                  <a:extLst>
                    <a:ext uri="{9D8B030D-6E8A-4147-A177-3AD203B41FA5}">
                      <a16:colId xmlns:a16="http://schemas.microsoft.com/office/drawing/2014/main" val="3120635316"/>
                    </a:ext>
                  </a:extLst>
                </a:gridCol>
                <a:gridCol w="729456">
                  <a:extLst>
                    <a:ext uri="{9D8B030D-6E8A-4147-A177-3AD203B41FA5}">
                      <a16:colId xmlns:a16="http://schemas.microsoft.com/office/drawing/2014/main" val="939190783"/>
                    </a:ext>
                  </a:extLst>
                </a:gridCol>
                <a:gridCol w="729456">
                  <a:extLst>
                    <a:ext uri="{9D8B030D-6E8A-4147-A177-3AD203B41FA5}">
                      <a16:colId xmlns:a16="http://schemas.microsoft.com/office/drawing/2014/main" val="737452829"/>
                    </a:ext>
                  </a:extLst>
                </a:gridCol>
                <a:gridCol w="729456">
                  <a:extLst>
                    <a:ext uri="{9D8B030D-6E8A-4147-A177-3AD203B41FA5}">
                      <a16:colId xmlns:a16="http://schemas.microsoft.com/office/drawing/2014/main" val="3604707613"/>
                    </a:ext>
                  </a:extLst>
                </a:gridCol>
                <a:gridCol w="729456">
                  <a:extLst>
                    <a:ext uri="{9D8B030D-6E8A-4147-A177-3AD203B41FA5}">
                      <a16:colId xmlns:a16="http://schemas.microsoft.com/office/drawing/2014/main" val="3060063938"/>
                    </a:ext>
                  </a:extLst>
                </a:gridCol>
              </a:tblGrid>
              <a:tr h="272218">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82917016"/>
                  </a:ext>
                </a:extLst>
              </a:tr>
              <a:tr h="201634">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3150983523"/>
                  </a:ext>
                </a:extLst>
              </a:tr>
              <a:tr h="201634">
                <a:tc>
                  <a:txBody>
                    <a:bodyPr/>
                    <a:lstStyle/>
                    <a:p>
                      <a:pPr algn="r" rtl="0" fontAlgn="ctr"/>
                      <a:r>
                        <a:rPr lang="cs-CZ" sz="900" b="1" i="0" u="none" strike="noStrike" dirty="0">
                          <a:solidFill>
                            <a:schemeClr val="bg1"/>
                          </a:solidFill>
                          <a:effectLst/>
                          <a:latin typeface="Segoe UI" panose="020B0502040204020203" pitchFamily="34" charset="0"/>
                        </a:rPr>
                        <a:t>PLK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265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238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243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116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60</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255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209</a:t>
                      </a:r>
                    </a:p>
                  </a:txBody>
                  <a:tcPr marL="9525" marR="9525" marT="9525" marB="0" anchor="ctr"/>
                </a:tc>
                <a:extLst>
                  <a:ext uri="{0D108BD9-81ED-4DB2-BD59-A6C34878D82A}">
                    <a16:rowId xmlns:a16="http://schemas.microsoft.com/office/drawing/2014/main" val="18033538"/>
                  </a:ext>
                </a:extLst>
              </a:tr>
              <a:tr h="222858">
                <a:tc>
                  <a:txBody>
                    <a:bodyPr/>
                    <a:lstStyle/>
                    <a:p>
                      <a:pPr algn="r" rtl="0" fontAlgn="ctr"/>
                      <a:r>
                        <a:rPr lang="cs-CZ" sz="1000" b="0" i="0" u="none" strike="noStrike" dirty="0">
                          <a:solidFill>
                            <a:schemeClr val="bg1"/>
                          </a:solidFill>
                          <a:effectLst/>
                          <a:latin typeface="Segoe UI" panose="020B0502040204020203" pitchFamily="34" charset="0"/>
                        </a:rPr>
                        <a:t>Domažlice</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a:t>
                      </a:r>
                    </a:p>
                  </a:txBody>
                  <a:tcPr marL="9525" marR="9525" marT="9525" marB="0" anchor="ctr"/>
                </a:tc>
                <a:extLst>
                  <a:ext uri="{0D108BD9-81ED-4DB2-BD59-A6C34878D82A}">
                    <a16:rowId xmlns:a16="http://schemas.microsoft.com/office/drawing/2014/main" val="532167081"/>
                  </a:ext>
                </a:extLst>
              </a:tr>
              <a:tr h="222858">
                <a:tc>
                  <a:txBody>
                    <a:bodyPr/>
                    <a:lstStyle/>
                    <a:p>
                      <a:pPr algn="r" rtl="0" fontAlgn="ctr"/>
                      <a:r>
                        <a:rPr lang="cs-CZ" sz="1000" b="0" i="0" u="none" strike="noStrike" dirty="0">
                          <a:solidFill>
                            <a:schemeClr val="bg1"/>
                          </a:solidFill>
                          <a:effectLst/>
                          <a:latin typeface="Segoe UI" panose="020B0502040204020203" pitchFamily="34" charset="0"/>
                        </a:rPr>
                        <a:t>Klatovy</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38</a:t>
                      </a:r>
                    </a:p>
                  </a:txBody>
                  <a:tcPr marL="9525" marR="9525" marT="9525" marB="0" anchor="ctr"/>
                </a:tc>
                <a:extLst>
                  <a:ext uri="{0D108BD9-81ED-4DB2-BD59-A6C34878D82A}">
                    <a16:rowId xmlns:a16="http://schemas.microsoft.com/office/drawing/2014/main" val="804221989"/>
                  </a:ext>
                </a:extLst>
              </a:tr>
              <a:tr h="222858">
                <a:tc>
                  <a:txBody>
                    <a:bodyPr/>
                    <a:lstStyle/>
                    <a:p>
                      <a:pPr algn="r" rtl="0" fontAlgn="ctr"/>
                      <a:r>
                        <a:rPr lang="cs-CZ" sz="1000" b="0" i="0" u="none" strike="noStrike" dirty="0">
                          <a:solidFill>
                            <a:schemeClr val="bg1"/>
                          </a:solidFill>
                          <a:effectLst/>
                          <a:latin typeface="Segoe UI" panose="020B0502040204020203" pitchFamily="34" charset="0"/>
                        </a:rPr>
                        <a:t>Plzeň-město</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84</a:t>
                      </a:r>
                    </a:p>
                  </a:txBody>
                  <a:tcPr marL="9525" marR="9525" marT="9525" marB="0" anchor="ctr"/>
                </a:tc>
                <a:extLst>
                  <a:ext uri="{0D108BD9-81ED-4DB2-BD59-A6C34878D82A}">
                    <a16:rowId xmlns:a16="http://schemas.microsoft.com/office/drawing/2014/main" val="3574871517"/>
                  </a:ext>
                </a:extLst>
              </a:tr>
              <a:tr h="222858">
                <a:tc>
                  <a:txBody>
                    <a:bodyPr/>
                    <a:lstStyle/>
                    <a:p>
                      <a:pPr algn="r" rtl="0" fontAlgn="ctr"/>
                      <a:r>
                        <a:rPr lang="cs-CZ" sz="1000" b="0" i="0" u="none" strike="noStrike" dirty="0">
                          <a:solidFill>
                            <a:schemeClr val="bg1"/>
                          </a:solidFill>
                          <a:effectLst/>
                          <a:latin typeface="Segoe UI" panose="020B0502040204020203" pitchFamily="34" charset="0"/>
                        </a:rPr>
                        <a:t>Plzeň-jih</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26</a:t>
                      </a:r>
                    </a:p>
                  </a:txBody>
                  <a:tcPr marL="9525" marR="9525" marT="9525" marB="0" anchor="ctr"/>
                </a:tc>
                <a:extLst>
                  <a:ext uri="{0D108BD9-81ED-4DB2-BD59-A6C34878D82A}">
                    <a16:rowId xmlns:a16="http://schemas.microsoft.com/office/drawing/2014/main" val="1025902947"/>
                  </a:ext>
                </a:extLst>
              </a:tr>
              <a:tr h="222858">
                <a:tc>
                  <a:txBody>
                    <a:bodyPr/>
                    <a:lstStyle/>
                    <a:p>
                      <a:pPr algn="r" rtl="0" fontAlgn="ctr"/>
                      <a:r>
                        <a:rPr lang="cs-CZ" sz="1000" b="0" i="0" u="none" strike="noStrike" dirty="0">
                          <a:solidFill>
                            <a:schemeClr val="bg1"/>
                          </a:solidFill>
                          <a:effectLst/>
                          <a:latin typeface="Segoe UI" panose="020B0502040204020203" pitchFamily="34" charset="0"/>
                        </a:rPr>
                        <a:t>Plzeň-sever</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extLst>
                  <a:ext uri="{0D108BD9-81ED-4DB2-BD59-A6C34878D82A}">
                    <a16:rowId xmlns:a16="http://schemas.microsoft.com/office/drawing/2014/main" val="969482614"/>
                  </a:ext>
                </a:extLst>
              </a:tr>
              <a:tr h="222858">
                <a:tc>
                  <a:txBody>
                    <a:bodyPr/>
                    <a:lstStyle/>
                    <a:p>
                      <a:pPr algn="r" rtl="0" fontAlgn="ctr"/>
                      <a:r>
                        <a:rPr lang="cs-CZ" sz="1000" b="0" i="0" u="none" strike="noStrike" dirty="0">
                          <a:solidFill>
                            <a:schemeClr val="bg1"/>
                          </a:solidFill>
                          <a:effectLst/>
                          <a:latin typeface="Segoe UI" panose="020B0502040204020203" pitchFamily="34" charset="0"/>
                        </a:rPr>
                        <a:t>Rokycany</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14</a:t>
                      </a:r>
                    </a:p>
                  </a:txBody>
                  <a:tcPr marL="9525" marR="9525" marT="9525" marB="0" anchor="ctr"/>
                </a:tc>
                <a:extLst>
                  <a:ext uri="{0D108BD9-81ED-4DB2-BD59-A6C34878D82A}">
                    <a16:rowId xmlns:a16="http://schemas.microsoft.com/office/drawing/2014/main" val="17764080"/>
                  </a:ext>
                </a:extLst>
              </a:tr>
              <a:tr h="222858">
                <a:tc>
                  <a:txBody>
                    <a:bodyPr/>
                    <a:lstStyle/>
                    <a:p>
                      <a:pPr algn="r" rtl="0" fontAlgn="ctr"/>
                      <a:r>
                        <a:rPr lang="cs-CZ" sz="1000" b="0" i="0" u="none" strike="noStrike" dirty="0">
                          <a:solidFill>
                            <a:schemeClr val="bg1"/>
                          </a:solidFill>
                          <a:effectLst/>
                          <a:latin typeface="Segoe UI" panose="020B0502040204020203" pitchFamily="34" charset="0"/>
                        </a:rPr>
                        <a:t>Tachov</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21</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6</a:t>
                      </a:r>
                    </a:p>
                  </a:txBody>
                  <a:tcPr marL="9525" marR="9525" marT="9525" marB="0" anchor="ctr"/>
                </a:tc>
                <a:extLst>
                  <a:ext uri="{0D108BD9-81ED-4DB2-BD59-A6C34878D82A}">
                    <a16:rowId xmlns:a16="http://schemas.microsoft.com/office/drawing/2014/main" val="280219571"/>
                  </a:ext>
                </a:extLst>
              </a:tr>
            </a:tbl>
          </a:graphicData>
        </a:graphic>
      </p:graphicFrame>
      <p:sp>
        <p:nvSpPr>
          <p:cNvPr id="12" name="TextovéPole 11">
            <a:extLst>
              <a:ext uri="{FF2B5EF4-FFF2-40B4-BE49-F238E27FC236}">
                <a16:creationId xmlns:a16="http://schemas.microsoft.com/office/drawing/2014/main" id="{D5023C43-9AF3-4BC8-AEBE-E148E5B364BA}"/>
              </a:ext>
            </a:extLst>
          </p:cNvPr>
          <p:cNvSpPr txBox="1"/>
          <p:nvPr/>
        </p:nvSpPr>
        <p:spPr>
          <a:xfrm>
            <a:off x="728110" y="1161008"/>
            <a:ext cx="5547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Plzeňský kraj</a:t>
            </a:r>
          </a:p>
        </p:txBody>
      </p:sp>
      <p:sp>
        <p:nvSpPr>
          <p:cNvPr id="10" name="TextovéPole 1">
            <a:extLst>
              <a:ext uri="{FF2B5EF4-FFF2-40B4-BE49-F238E27FC236}">
                <a16:creationId xmlns:a16="http://schemas.microsoft.com/office/drawing/2014/main" id="{9FAE3EDE-3089-4F1D-B4C6-D37DE10CC7D2}"/>
              </a:ext>
            </a:extLst>
          </p:cNvPr>
          <p:cNvSpPr txBox="1"/>
          <p:nvPr/>
        </p:nvSpPr>
        <p:spPr>
          <a:xfrm>
            <a:off x="186608" y="6500082"/>
            <a:ext cx="20803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4" name="Obrázek 3">
            <a:extLst>
              <a:ext uri="{FF2B5EF4-FFF2-40B4-BE49-F238E27FC236}">
                <a16:creationId xmlns:a16="http://schemas.microsoft.com/office/drawing/2014/main" id="{C7CD5B55-9BC2-4745-B753-92DCE72DB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194" y="1713997"/>
            <a:ext cx="5759954" cy="4073192"/>
          </a:xfrm>
          <a:prstGeom prst="rect">
            <a:avLst/>
          </a:prstGeom>
        </p:spPr>
      </p:pic>
      <p:graphicFrame>
        <p:nvGraphicFramePr>
          <p:cNvPr id="9" name="Graf 8">
            <a:extLst>
              <a:ext uri="{FF2B5EF4-FFF2-40B4-BE49-F238E27FC236}">
                <a16:creationId xmlns:a16="http://schemas.microsoft.com/office/drawing/2014/main" id="{F4557DE2-CFF7-4292-BFBC-71C8D9B6E60D}"/>
              </a:ext>
            </a:extLst>
          </p:cNvPr>
          <p:cNvGraphicFramePr>
            <a:graphicFrameLocks/>
          </p:cNvGraphicFramePr>
          <p:nvPr/>
        </p:nvGraphicFramePr>
        <p:xfrm>
          <a:off x="124462" y="1415611"/>
          <a:ext cx="62343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ovéPole 12">
            <a:extLst>
              <a:ext uri="{FF2B5EF4-FFF2-40B4-BE49-F238E27FC236}">
                <a16:creationId xmlns:a16="http://schemas.microsoft.com/office/drawing/2014/main" id="{40FF9244-ACC4-4EFE-8881-6FB608ACE3B1}"/>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941836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3128F9-7C1E-48EB-A00A-E0035361EED4}"/>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PLK </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FCA68005-F617-4290-B4D5-A6CF5BB65516}"/>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7" name="Nadpis 1">
            <a:extLst>
              <a:ext uri="{FF2B5EF4-FFF2-40B4-BE49-F238E27FC236}">
                <a16:creationId xmlns:a16="http://schemas.microsoft.com/office/drawing/2014/main" id="{A6142136-F10F-40E1-8973-7BE86851D3F8}"/>
              </a:ext>
            </a:extLst>
          </p:cNvPr>
          <p:cNvSpPr txBox="1">
            <a:spLocks/>
          </p:cNvSpPr>
          <p:nvPr/>
        </p:nvSpPr>
        <p:spPr>
          <a:xfrm>
            <a:off x="587577" y="1941765"/>
            <a:ext cx="9885238" cy="896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C00000"/>
                </a:solidFill>
                <a:latin typeface="Arial" panose="020B0604020202020204" pitchFamily="34" charset="0"/>
                <a:ea typeface="+mj-ea"/>
                <a:cs typeface="Arial" panose="020B0604020202020204" pitchFamily="34" charset="0"/>
              </a:defRPr>
            </a:lvl1pPr>
          </a:lstStyle>
          <a:p>
            <a:pPr algn="ctr"/>
            <a:endParaRPr lang="cs-CZ" sz="2000" dirty="0">
              <a:solidFill>
                <a:srgbClr val="FF0000"/>
              </a:solidFill>
              <a:latin typeface="Calibri" panose="020F0502020204030204" pitchFamily="34" charset="0"/>
              <a:cs typeface="Times New Roman" panose="02020603050405020304" pitchFamily="18" charset="0"/>
            </a:endParaRPr>
          </a:p>
        </p:txBody>
      </p:sp>
      <p:sp>
        <p:nvSpPr>
          <p:cNvPr id="9" name="Obdélník 8">
            <a:extLst>
              <a:ext uri="{FF2B5EF4-FFF2-40B4-BE49-F238E27FC236}">
                <a16:creationId xmlns:a16="http://schemas.microsoft.com/office/drawing/2014/main" id="{368EA83D-7333-48CD-878B-CFE7772A4574}"/>
              </a:ext>
            </a:extLst>
          </p:cNvPr>
          <p:cNvSpPr/>
          <p:nvPr/>
        </p:nvSpPr>
        <p:spPr>
          <a:xfrm>
            <a:off x="0" y="6066444"/>
            <a:ext cx="12039203" cy="247375"/>
          </a:xfrm>
          <a:prstGeom prst="rect">
            <a:avLst/>
          </a:prstGeom>
        </p:spPr>
        <p:txBody>
          <a:bodyPr wrap="square">
            <a:spAutoFit/>
          </a:bodyPr>
          <a:lstStyle/>
          <a:p>
            <a:pPr algn="ctr">
              <a:lnSpc>
                <a:spcPct val="105000"/>
              </a:lnSpc>
              <a:spcAft>
                <a:spcPts val="0"/>
              </a:spcAft>
            </a:pPr>
            <a:r>
              <a:rPr lang="cs-CZ" sz="1000" b="1">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sp>
        <p:nvSpPr>
          <p:cNvPr id="10" name="Obdélník 9">
            <a:extLst>
              <a:ext uri="{FF2B5EF4-FFF2-40B4-BE49-F238E27FC236}">
                <a16:creationId xmlns:a16="http://schemas.microsoft.com/office/drawing/2014/main" id="{E3A79830-1F57-43B6-AC84-4D0D21BB12EC}"/>
              </a:ext>
            </a:extLst>
          </p:cNvPr>
          <p:cNvSpPr/>
          <p:nvPr/>
        </p:nvSpPr>
        <p:spPr>
          <a:xfrm>
            <a:off x="1407886" y="2951946"/>
            <a:ext cx="9376228" cy="954107"/>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altLang="cs-CZ"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 tomto období nejsou prozatím zaznamenány a hlášeny žádné nové události</a:t>
            </a:r>
            <a:endParaRPr lang="cs-CZ" sz="2800" b="1"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479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 Karlovarském kraji</a:t>
            </a:r>
            <a:br>
              <a:rPr lang="cs-CZ" b="1" dirty="0"/>
            </a:br>
            <a:r>
              <a:rPr lang="cs-CZ" dirty="0"/>
              <a:t>k 08. 12. 2020</a:t>
            </a:r>
          </a:p>
        </p:txBody>
      </p:sp>
      <p:pic>
        <p:nvPicPr>
          <p:cNvPr id="7" name="Obrázek 6">
            <a:extLst>
              <a:ext uri="{FF2B5EF4-FFF2-40B4-BE49-F238E27FC236}">
                <a16:creationId xmlns:a16="http://schemas.microsoft.com/office/drawing/2014/main" id="{F88DEC82-E96A-4C47-9FE6-A93031595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200" y="1800000"/>
            <a:ext cx="5759940" cy="4073183"/>
          </a:xfrm>
          <a:prstGeom prst="rect">
            <a:avLst/>
          </a:prstGeom>
        </p:spPr>
      </p:pic>
      <p:sp>
        <p:nvSpPr>
          <p:cNvPr id="12" name="TextovéPole 11">
            <a:extLst>
              <a:ext uri="{FF2B5EF4-FFF2-40B4-BE49-F238E27FC236}">
                <a16:creationId xmlns:a16="http://schemas.microsoft.com/office/drawing/2014/main" id="{BB7E1A5D-BF66-4221-A3B9-CA79EF228FF6}"/>
              </a:ext>
            </a:extLst>
          </p:cNvPr>
          <p:cNvSpPr txBox="1"/>
          <p:nvPr/>
        </p:nvSpPr>
        <p:spPr>
          <a:xfrm>
            <a:off x="856060" y="4189861"/>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KVK v posledním týdnu</a:t>
            </a:r>
          </a:p>
        </p:txBody>
      </p:sp>
      <p:graphicFrame>
        <p:nvGraphicFramePr>
          <p:cNvPr id="3" name="Tabulka 2">
            <a:extLst>
              <a:ext uri="{FF2B5EF4-FFF2-40B4-BE49-F238E27FC236}">
                <a16:creationId xmlns:a16="http://schemas.microsoft.com/office/drawing/2014/main" id="{923C574C-DFD2-4BFF-BB17-F1713E3FBA4D}"/>
              </a:ext>
            </a:extLst>
          </p:cNvPr>
          <p:cNvGraphicFramePr>
            <a:graphicFrameLocks noGrp="1"/>
          </p:cNvGraphicFramePr>
          <p:nvPr/>
        </p:nvGraphicFramePr>
        <p:xfrm>
          <a:off x="186608" y="4737717"/>
          <a:ext cx="5909398" cy="1389906"/>
        </p:xfrm>
        <a:graphic>
          <a:graphicData uri="http://schemas.openxmlformats.org/drawingml/2006/table">
            <a:tbl>
              <a:tblPr firstRow="1" firstCol="1" bandRow="1">
                <a:tableStyleId>{5C22544A-7EE6-4342-B048-85BDC9FD1C3A}</a:tableStyleId>
              </a:tblPr>
              <a:tblGrid>
                <a:gridCol w="828182">
                  <a:extLst>
                    <a:ext uri="{9D8B030D-6E8A-4147-A177-3AD203B41FA5}">
                      <a16:colId xmlns:a16="http://schemas.microsoft.com/office/drawing/2014/main" val="2329832937"/>
                    </a:ext>
                  </a:extLst>
                </a:gridCol>
                <a:gridCol w="725888">
                  <a:extLst>
                    <a:ext uri="{9D8B030D-6E8A-4147-A177-3AD203B41FA5}">
                      <a16:colId xmlns:a16="http://schemas.microsoft.com/office/drawing/2014/main" val="3736460866"/>
                    </a:ext>
                  </a:extLst>
                </a:gridCol>
                <a:gridCol w="725888">
                  <a:extLst>
                    <a:ext uri="{9D8B030D-6E8A-4147-A177-3AD203B41FA5}">
                      <a16:colId xmlns:a16="http://schemas.microsoft.com/office/drawing/2014/main" val="1840893131"/>
                    </a:ext>
                  </a:extLst>
                </a:gridCol>
                <a:gridCol w="725888">
                  <a:extLst>
                    <a:ext uri="{9D8B030D-6E8A-4147-A177-3AD203B41FA5}">
                      <a16:colId xmlns:a16="http://schemas.microsoft.com/office/drawing/2014/main" val="493597218"/>
                    </a:ext>
                  </a:extLst>
                </a:gridCol>
                <a:gridCol w="725888">
                  <a:extLst>
                    <a:ext uri="{9D8B030D-6E8A-4147-A177-3AD203B41FA5}">
                      <a16:colId xmlns:a16="http://schemas.microsoft.com/office/drawing/2014/main" val="2852751178"/>
                    </a:ext>
                  </a:extLst>
                </a:gridCol>
                <a:gridCol w="725888">
                  <a:extLst>
                    <a:ext uri="{9D8B030D-6E8A-4147-A177-3AD203B41FA5}">
                      <a16:colId xmlns:a16="http://schemas.microsoft.com/office/drawing/2014/main" val="1869789057"/>
                    </a:ext>
                  </a:extLst>
                </a:gridCol>
                <a:gridCol w="725888">
                  <a:extLst>
                    <a:ext uri="{9D8B030D-6E8A-4147-A177-3AD203B41FA5}">
                      <a16:colId xmlns:a16="http://schemas.microsoft.com/office/drawing/2014/main" val="3364614429"/>
                    </a:ext>
                  </a:extLst>
                </a:gridCol>
                <a:gridCol w="725888">
                  <a:extLst>
                    <a:ext uri="{9D8B030D-6E8A-4147-A177-3AD203B41FA5}">
                      <a16:colId xmlns:a16="http://schemas.microsoft.com/office/drawing/2014/main" val="1903778480"/>
                    </a:ext>
                  </a:extLst>
                </a:gridCol>
              </a:tblGrid>
              <a:tr h="231651">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484614177"/>
                  </a:ext>
                </a:extLst>
              </a:tr>
              <a:tr h="231651">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522804881"/>
                  </a:ext>
                </a:extLst>
              </a:tr>
              <a:tr h="231651">
                <a:tc>
                  <a:txBody>
                    <a:bodyPr/>
                    <a:lstStyle/>
                    <a:p>
                      <a:pPr algn="r" rtl="0" fontAlgn="ctr"/>
                      <a:r>
                        <a:rPr lang="cs-CZ" sz="900" b="1" i="0" u="none" strike="noStrike" dirty="0">
                          <a:solidFill>
                            <a:schemeClr val="bg1"/>
                          </a:solidFill>
                          <a:effectLst/>
                          <a:latin typeface="Segoe UI" panose="020B0502040204020203" pitchFamily="34" charset="0"/>
                        </a:rPr>
                        <a:t>KVK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183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86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122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124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17</a:t>
                      </a:r>
                    </a:p>
                  </a:txBody>
                  <a:tcPr marL="9525" marR="9525" marT="9525" marB="0" anchor="ctr"/>
                </a:tc>
                <a:extLst>
                  <a:ext uri="{0D108BD9-81ED-4DB2-BD59-A6C34878D82A}">
                    <a16:rowId xmlns:a16="http://schemas.microsoft.com/office/drawing/2014/main" val="2123935916"/>
                  </a:ext>
                </a:extLst>
              </a:tr>
              <a:tr h="231651">
                <a:tc>
                  <a:txBody>
                    <a:bodyPr/>
                    <a:lstStyle/>
                    <a:p>
                      <a:pPr algn="r" rtl="0" fontAlgn="ctr"/>
                      <a:r>
                        <a:rPr lang="cs-CZ" sz="900" b="0" i="0" u="none" strike="noStrike" dirty="0">
                          <a:solidFill>
                            <a:schemeClr val="bg1"/>
                          </a:solidFill>
                          <a:effectLst/>
                          <a:latin typeface="Segoe UI" panose="020B0502040204020203" pitchFamily="34" charset="0"/>
                        </a:rPr>
                        <a:t>Cheb</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a:t>
                      </a:r>
                    </a:p>
                  </a:txBody>
                  <a:tcPr marL="9525" marR="9525" marT="9525" marB="0" anchor="ctr"/>
                </a:tc>
                <a:extLst>
                  <a:ext uri="{0D108BD9-81ED-4DB2-BD59-A6C34878D82A}">
                    <a16:rowId xmlns:a16="http://schemas.microsoft.com/office/drawing/2014/main" val="4174096398"/>
                  </a:ext>
                </a:extLst>
              </a:tr>
              <a:tr h="231651">
                <a:tc>
                  <a:txBody>
                    <a:bodyPr/>
                    <a:lstStyle/>
                    <a:p>
                      <a:pPr algn="r" rtl="0" fontAlgn="ctr"/>
                      <a:r>
                        <a:rPr lang="cs-CZ" sz="900" b="0" i="0" u="none" strike="noStrike" dirty="0">
                          <a:solidFill>
                            <a:schemeClr val="bg1"/>
                          </a:solidFill>
                          <a:effectLst/>
                          <a:latin typeface="Segoe UI" panose="020B0502040204020203" pitchFamily="34" charset="0"/>
                        </a:rPr>
                        <a:t>Karlovy Vary</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a:t>
                      </a:r>
                    </a:p>
                  </a:txBody>
                  <a:tcPr marL="9525" marR="9525" marT="9525" marB="0" anchor="ctr"/>
                </a:tc>
                <a:extLst>
                  <a:ext uri="{0D108BD9-81ED-4DB2-BD59-A6C34878D82A}">
                    <a16:rowId xmlns:a16="http://schemas.microsoft.com/office/drawing/2014/main" val="846430567"/>
                  </a:ext>
                </a:extLst>
              </a:tr>
              <a:tr h="231651">
                <a:tc>
                  <a:txBody>
                    <a:bodyPr/>
                    <a:lstStyle/>
                    <a:p>
                      <a:pPr algn="r" rtl="0" fontAlgn="ctr"/>
                      <a:r>
                        <a:rPr lang="cs-CZ" sz="900" b="0" i="0" u="none" strike="noStrike" dirty="0">
                          <a:solidFill>
                            <a:schemeClr val="bg1"/>
                          </a:solidFill>
                          <a:effectLst/>
                          <a:latin typeface="Segoe UI" panose="020B0502040204020203" pitchFamily="34" charset="0"/>
                        </a:rPr>
                        <a:t>Sokolov</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49</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4</a:t>
                      </a:r>
                    </a:p>
                  </a:txBody>
                  <a:tcPr marL="9525" marR="9525" marT="9525" marB="0" anchor="ctr"/>
                </a:tc>
                <a:extLst>
                  <a:ext uri="{0D108BD9-81ED-4DB2-BD59-A6C34878D82A}">
                    <a16:rowId xmlns:a16="http://schemas.microsoft.com/office/drawing/2014/main" val="3720978095"/>
                  </a:ext>
                </a:extLst>
              </a:tr>
            </a:tbl>
          </a:graphicData>
        </a:graphic>
      </p:graphicFrame>
      <p:sp>
        <p:nvSpPr>
          <p:cNvPr id="10" name="TextovéPole 9">
            <a:extLst>
              <a:ext uri="{FF2B5EF4-FFF2-40B4-BE49-F238E27FC236}">
                <a16:creationId xmlns:a16="http://schemas.microsoft.com/office/drawing/2014/main" id="{D2648051-596E-4461-83E1-13028A5C1147}"/>
              </a:ext>
            </a:extLst>
          </p:cNvPr>
          <p:cNvSpPr txBox="1"/>
          <p:nvPr/>
        </p:nvSpPr>
        <p:spPr>
          <a:xfrm>
            <a:off x="548196" y="1341453"/>
            <a:ext cx="5547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Karlovarský kraj</a:t>
            </a:r>
          </a:p>
        </p:txBody>
      </p:sp>
      <p:sp>
        <p:nvSpPr>
          <p:cNvPr id="11" name="TextovéPole 1">
            <a:extLst>
              <a:ext uri="{FF2B5EF4-FFF2-40B4-BE49-F238E27FC236}">
                <a16:creationId xmlns:a16="http://schemas.microsoft.com/office/drawing/2014/main" id="{A34B2104-6C95-4D79-83B0-751C9C3AC63D}"/>
              </a:ext>
            </a:extLst>
          </p:cNvPr>
          <p:cNvSpPr txBox="1"/>
          <p:nvPr/>
        </p:nvSpPr>
        <p:spPr>
          <a:xfrm>
            <a:off x="186608" y="6500082"/>
            <a:ext cx="20993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graphicFrame>
        <p:nvGraphicFramePr>
          <p:cNvPr id="9" name="Graf 8">
            <a:extLst>
              <a:ext uri="{FF2B5EF4-FFF2-40B4-BE49-F238E27FC236}">
                <a16:creationId xmlns:a16="http://schemas.microsoft.com/office/drawing/2014/main" id="{A15A11DA-1149-401C-BCAA-210E3F74794A}"/>
              </a:ext>
            </a:extLst>
          </p:cNvPr>
          <p:cNvGraphicFramePr>
            <a:graphicFrameLocks/>
          </p:cNvGraphicFramePr>
          <p:nvPr/>
        </p:nvGraphicFramePr>
        <p:xfrm>
          <a:off x="55553" y="1633237"/>
          <a:ext cx="62343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ovéPole 12">
            <a:extLst>
              <a:ext uri="{FF2B5EF4-FFF2-40B4-BE49-F238E27FC236}">
                <a16:creationId xmlns:a16="http://schemas.microsoft.com/office/drawing/2014/main" id="{FC109ED6-6EEB-4B95-A439-4AD9E11F870E}"/>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2379874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AE110F-9BD6-4304-9695-9AABCA879B7C}"/>
              </a:ext>
            </a:extLst>
          </p:cNvPr>
          <p:cNvSpPr>
            <a:spLocks noGrp="1"/>
          </p:cNvSpPr>
          <p:nvPr>
            <p:ph type="title"/>
          </p:nvPr>
        </p:nvSpPr>
        <p:spPr/>
        <p:txBody>
          <a:bodyPr/>
          <a:lstStyle/>
          <a:p>
            <a:r>
              <a:rPr lang="cs-CZ" dirty="0"/>
              <a:t>Nové a aktualizované události</a:t>
            </a:r>
          </a:p>
        </p:txBody>
      </p:sp>
      <p:sp>
        <p:nvSpPr>
          <p:cNvPr id="3" name="Zástupný obsah 2">
            <a:extLst>
              <a:ext uri="{FF2B5EF4-FFF2-40B4-BE49-F238E27FC236}">
                <a16:creationId xmlns:a16="http://schemas.microsoft.com/office/drawing/2014/main" id="{4E51D6E7-71F3-4823-BA60-195F034305E5}"/>
              </a:ext>
            </a:extLst>
          </p:cNvPr>
          <p:cNvSpPr>
            <a:spLocks noGrp="1"/>
          </p:cNvSpPr>
          <p:nvPr>
            <p:ph idx="1"/>
          </p:nvPr>
        </p:nvSpPr>
        <p:spPr>
          <a:xfrm>
            <a:off x="332819" y="1258709"/>
            <a:ext cx="11487705" cy="4755376"/>
          </a:xfrm>
        </p:spPr>
        <p:txBody>
          <a:bodyPr>
            <a:noAutofit/>
          </a:bodyPr>
          <a:lstStyle/>
          <a:p>
            <a:pPr marL="0" indent="0">
              <a:lnSpc>
                <a:spcPct val="150000"/>
              </a:lnSpc>
              <a:spcAft>
                <a:spcPts val="0"/>
              </a:spcAft>
              <a:buNone/>
            </a:pPr>
            <a:r>
              <a:rPr lang="cs-CZ"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Karkulka SO-Nová událost</a:t>
            </a:r>
          </a:p>
          <a:p>
            <a:pPr marL="0" indent="0">
              <a:lnSpc>
                <a:spcPct val="150000"/>
              </a:lnSpc>
              <a:spcAft>
                <a:spcPts val="0"/>
              </a:spcAft>
              <a:buNone/>
            </a:pPr>
            <a:r>
              <a:rPr lang="cs-CZ" sz="1400" i="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35 nahlášených případů</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Výskyt COVID-19 v Penzionu - ubytovně "U </a:t>
            </a:r>
            <a:r>
              <a:rPr lang="cs-CZ"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Karkulky",.První</a:t>
            </a: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4 potvrzené případy u zaměstnanců potvrzeny dne 01.12.2020. Následně 2 případy (zaměstnanec, ubytovaná osoba) potvrzeny dne 02.12.2020 a 1 případ u ubytované osoby dne 03.12.2020. V rámci karanténních opatření testovány dne 07.12.2020 prostřednictvím odběrového týmu ZZS KK ostatní ubytované osoby, z nichž 28 pozitivně testováno na SARS-CoV-2.</a:t>
            </a: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Dle poskytnutých údajů je v zařízení 58 ubytovaných osob a provoz zajišťuje 12 zaměstnanců.</a:t>
            </a: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Celkem bylo zachyceno 35 pozitivně testovaných osob na SARS-CoV-2, z toho 30 ubytovaných osob a 5 zaměstnanců (2 majitelé, provozní, kuchařka, pradlena).</a:t>
            </a:r>
          </a:p>
        </p:txBody>
      </p:sp>
    </p:spTree>
    <p:extLst>
      <p:ext uri="{BB962C8B-B14F-4D97-AF65-F5344CB8AC3E}">
        <p14:creationId xmlns:p14="http://schemas.microsoft.com/office/powerpoint/2010/main" val="2151135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3128F9-7C1E-48EB-A00A-E0035361EED4}"/>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KVK </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FCA68005-F617-4290-B4D5-A6CF5BB65516}"/>
              </a:ext>
            </a:extLst>
          </p:cNvPr>
          <p:cNvPicPr>
            <a:picLocks noChangeAspect="1"/>
          </p:cNvPicPr>
          <p:nvPr/>
        </p:nvPicPr>
        <p:blipFill rotWithShape="1">
          <a:blip r:embed="rId2"/>
          <a:srcRect l="3213"/>
          <a:stretch/>
        </p:blipFill>
        <p:spPr>
          <a:xfrm>
            <a:off x="10312974" y="141407"/>
            <a:ext cx="1660507" cy="1510172"/>
          </a:xfrm>
          <a:prstGeom prst="rect">
            <a:avLst/>
          </a:prstGeom>
        </p:spPr>
      </p:pic>
      <p:graphicFrame>
        <p:nvGraphicFramePr>
          <p:cNvPr id="12" name="Tabulka 11">
            <a:extLst>
              <a:ext uri="{FF2B5EF4-FFF2-40B4-BE49-F238E27FC236}">
                <a16:creationId xmlns:a16="http://schemas.microsoft.com/office/drawing/2014/main" id="{3AD072B4-4608-43B7-ABE0-E5C634781F17}"/>
              </a:ext>
            </a:extLst>
          </p:cNvPr>
          <p:cNvGraphicFramePr>
            <a:graphicFrameLocks noGrp="1"/>
          </p:cNvGraphicFramePr>
          <p:nvPr>
            <p:extLst>
              <p:ext uri="{D42A27DB-BD31-4B8C-83A1-F6EECF244321}">
                <p14:modId xmlns:p14="http://schemas.microsoft.com/office/powerpoint/2010/main" val="949680070"/>
              </p:ext>
            </p:extLst>
          </p:nvPr>
        </p:nvGraphicFramePr>
        <p:xfrm>
          <a:off x="332821" y="1143203"/>
          <a:ext cx="9980153" cy="4976003"/>
        </p:xfrm>
        <a:graphic>
          <a:graphicData uri="http://schemas.openxmlformats.org/drawingml/2006/table">
            <a:tbl>
              <a:tblPr firstRow="1" firstCol="1" bandRow="1">
                <a:tableStyleId>{9DCAF9ED-07DC-4A11-8D7F-57B35C25682E}</a:tableStyleId>
              </a:tblPr>
              <a:tblGrid>
                <a:gridCol w="1497770">
                  <a:extLst>
                    <a:ext uri="{9D8B030D-6E8A-4147-A177-3AD203B41FA5}">
                      <a16:colId xmlns:a16="http://schemas.microsoft.com/office/drawing/2014/main" val="3840781104"/>
                    </a:ext>
                  </a:extLst>
                </a:gridCol>
                <a:gridCol w="2038573">
                  <a:extLst>
                    <a:ext uri="{9D8B030D-6E8A-4147-A177-3AD203B41FA5}">
                      <a16:colId xmlns:a16="http://schemas.microsoft.com/office/drawing/2014/main" val="1757437091"/>
                    </a:ext>
                  </a:extLst>
                </a:gridCol>
                <a:gridCol w="2215220">
                  <a:extLst>
                    <a:ext uri="{9D8B030D-6E8A-4147-A177-3AD203B41FA5}">
                      <a16:colId xmlns:a16="http://schemas.microsoft.com/office/drawing/2014/main" val="2108894288"/>
                    </a:ext>
                  </a:extLst>
                </a:gridCol>
                <a:gridCol w="1409530">
                  <a:extLst>
                    <a:ext uri="{9D8B030D-6E8A-4147-A177-3AD203B41FA5}">
                      <a16:colId xmlns:a16="http://schemas.microsoft.com/office/drawing/2014/main" val="2919223707"/>
                    </a:ext>
                  </a:extLst>
                </a:gridCol>
                <a:gridCol w="1409530">
                  <a:extLst>
                    <a:ext uri="{9D8B030D-6E8A-4147-A177-3AD203B41FA5}">
                      <a16:colId xmlns:a16="http://schemas.microsoft.com/office/drawing/2014/main" val="4259215530"/>
                    </a:ext>
                  </a:extLst>
                </a:gridCol>
                <a:gridCol w="1409530">
                  <a:extLst>
                    <a:ext uri="{9D8B030D-6E8A-4147-A177-3AD203B41FA5}">
                      <a16:colId xmlns:a16="http://schemas.microsoft.com/office/drawing/2014/main" val="2381462146"/>
                    </a:ext>
                  </a:extLst>
                </a:gridCol>
              </a:tblGrid>
              <a:tr h="525755">
                <a:tc>
                  <a:txBody>
                    <a:bodyPr/>
                    <a:lstStyle/>
                    <a:p>
                      <a:pPr marL="0" algn="ctr" defTabSz="914400" rtl="0" eaLnBrk="1" latinLnBrk="0" hangingPunct="1">
                        <a:lnSpc>
                          <a:spcPct val="107000"/>
                        </a:lnSpc>
                        <a:spcAft>
                          <a:spcPts val="0"/>
                        </a:spcAft>
                      </a:pPr>
                      <a:r>
                        <a:rPr lang="cs-CZ" sz="1400" b="1" kern="1200" dirty="0">
                          <a:solidFill>
                            <a:schemeClr val="bg1"/>
                          </a:solidFill>
                          <a:effectLst/>
                          <a:latin typeface="Calibri" panose="020F0502020204030204" pitchFamily="34" charset="0"/>
                          <a:ea typeface="+mn-ea"/>
                          <a:cs typeface="Calibri" panose="020F0502020204030204" pitchFamily="34" charset="0"/>
                        </a:rPr>
                        <a:t>OKRES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marL="0" algn="ctr" defTabSz="914400" rtl="0" eaLnBrk="1" latinLnBrk="0" hangingPunct="1">
                        <a:lnSpc>
                          <a:spcPct val="107000"/>
                        </a:lnSpc>
                        <a:spcAft>
                          <a:spcPts val="0"/>
                        </a:spcAft>
                      </a:pPr>
                      <a:r>
                        <a:rPr lang="cs-CZ" sz="1400" b="1" kern="1200" dirty="0">
                          <a:solidFill>
                            <a:schemeClr val="bg1"/>
                          </a:solidFill>
                          <a:effectLst/>
                          <a:latin typeface="Calibri" panose="020F0502020204030204" pitchFamily="34" charset="0"/>
                          <a:ea typeface="+mn-ea"/>
                          <a:cs typeface="Calibri" panose="020F0502020204030204" pitchFamily="34" charset="0"/>
                        </a:rPr>
                        <a:t>TYP ZAŘÍZENÍ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marL="0" algn="ctr" defTabSz="914400" rtl="0" eaLnBrk="1" latinLnBrk="0" hangingPunct="1">
                        <a:lnSpc>
                          <a:spcPct val="107000"/>
                        </a:lnSpc>
                        <a:spcAft>
                          <a:spcPts val="0"/>
                        </a:spcAft>
                      </a:pPr>
                      <a:r>
                        <a:rPr lang="cs-CZ" sz="1400" b="1" kern="1200" dirty="0">
                          <a:solidFill>
                            <a:schemeClr val="bg1"/>
                          </a:solidFill>
                          <a:effectLst/>
                          <a:latin typeface="Calibri" panose="020F0502020204030204" pitchFamily="34" charset="0"/>
                          <a:ea typeface="+mn-ea"/>
                          <a:cs typeface="Calibri" panose="020F0502020204030204" pitchFamily="34" charset="0"/>
                        </a:rPr>
                        <a:t>NÁZEV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073552626"/>
                  </a:ext>
                </a:extLst>
              </a:tr>
              <a:tr h="324317">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Sokolov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Věznice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Věznice Kynšperk SO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15.11.2020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10286266"/>
                  </a:ext>
                </a:extLst>
              </a:tr>
              <a:tr h="334737">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Sokolov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Zařízení sociálních služeb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Toreal SO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13.10.2020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651990007"/>
                  </a:ext>
                </a:extLst>
              </a:tr>
              <a:tr h="324317">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Karlovy Vary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Lázeňské zařízení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LL Jáchymov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15.11.2020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968780838"/>
                  </a:ext>
                </a:extLst>
              </a:tr>
              <a:tr h="334737">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Karlovy Vary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Zařízení sociálních služeb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Rudne KV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9.11.2020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29409304"/>
                  </a:ext>
                </a:extLst>
              </a:tr>
              <a:tr h="334737">
                <a:tc>
                  <a:txBody>
                    <a:bodyPr/>
                    <a:lstStyle/>
                    <a:p>
                      <a:pPr algn="ctr" rtl="0" fontAlgn="ctr"/>
                      <a:r>
                        <a:rPr lang="cs-CZ" sz="1400" b="1" i="0" u="none" strike="noStrike" dirty="0">
                          <a:solidFill>
                            <a:schemeClr val="tx1"/>
                          </a:solidFill>
                          <a:effectLst/>
                          <a:latin typeface="Calibri" panose="020F0502020204030204" pitchFamily="34" charset="0"/>
                        </a:rPr>
                        <a:t>Cheb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Zařízení sociálních služeb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Kazdův dvůr CH</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69</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2</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17.11.2020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3382638746"/>
                  </a:ext>
                </a:extLst>
              </a:tr>
              <a:tr h="334737">
                <a:tc>
                  <a:txBody>
                    <a:bodyPr/>
                    <a:lstStyle/>
                    <a:p>
                      <a:pPr algn="ctr" rtl="0" fontAlgn="ctr"/>
                      <a:r>
                        <a:rPr lang="cs-CZ" sz="1400" b="1" i="0" u="none" strike="noStrike" dirty="0">
                          <a:solidFill>
                            <a:srgbClr val="000000"/>
                          </a:solidFill>
                          <a:effectLst/>
                          <a:latin typeface="Calibri" panose="020F0502020204030204" pitchFamily="34" charset="0"/>
                        </a:rPr>
                        <a:t>Sokolov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rgbClr val="000000"/>
                          </a:solidFill>
                          <a:effectLst/>
                          <a:latin typeface="Calibri" panose="020F0502020204030204" pitchFamily="34" charset="0"/>
                        </a:rPr>
                        <a:t>Zařízení sociálních služeb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rgbClr val="000000"/>
                          </a:solidFill>
                          <a:effectLst/>
                          <a:latin typeface="Calibri" panose="020F0502020204030204" pitchFamily="34" charset="0"/>
                        </a:rPr>
                        <a:t>DOP Rychnov SO</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67</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24.10.2020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305165234"/>
                  </a:ext>
                </a:extLst>
              </a:tr>
              <a:tr h="334737">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Karlovy Vary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Zařízení sociálních služeb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Matyas KV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30.10.2020.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475695649"/>
                  </a:ext>
                </a:extLst>
              </a:tr>
              <a:tr h="275691">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Sokolov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Zdravotnické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ONP NESO SO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15.11.2020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585706293"/>
                  </a:ext>
                </a:extLst>
              </a:tr>
              <a:tr h="395917">
                <a:tc>
                  <a:txBody>
                    <a:bodyPr/>
                    <a:lstStyle/>
                    <a:p>
                      <a:pPr algn="ctr">
                        <a:lnSpc>
                          <a:spcPct val="107000"/>
                        </a:lnSpc>
                        <a:spcAft>
                          <a:spcPts val="0"/>
                        </a:spcAft>
                      </a:pPr>
                      <a:r>
                        <a:rPr lang="cs-CZ" sz="1400" dirty="0">
                          <a:solidFill>
                            <a:schemeClr val="tx1"/>
                          </a:solidFill>
                          <a:effectLst/>
                          <a:latin typeface="Calibri" panose="020F0502020204030204" pitchFamily="34" charset="0"/>
                          <a:cs typeface="Calibri" panose="020F0502020204030204" pitchFamily="34" charset="0"/>
                        </a:rPr>
                        <a:t>Cheb</a:t>
                      </a:r>
                      <a:endPar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cs typeface="Calibri" panose="020F0502020204030204" pitchFamily="34" charset="0"/>
                        </a:rPr>
                        <a:t>Zdravotnické</a:t>
                      </a:r>
                      <a:endPar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cs typeface="Calibri" panose="020F0502020204030204" pitchFamily="34" charset="0"/>
                        </a:rPr>
                        <a:t>LDN Amica CH</a:t>
                      </a:r>
                      <a:endPar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15.11.2020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872443483"/>
                  </a:ext>
                </a:extLst>
              </a:tr>
              <a:tr h="334737">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Karlovy Vary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Zařízení sociálních služeb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Mariánská KV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26.10.2020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422916359"/>
                  </a:ext>
                </a:extLst>
              </a:tr>
              <a:tr h="334737">
                <a:tc>
                  <a:txBody>
                    <a:bodyPr/>
                    <a:lstStyle/>
                    <a:p>
                      <a:pPr algn="ctr">
                        <a:lnSpc>
                          <a:spcPct val="107000"/>
                        </a:lnSpc>
                        <a:spcAft>
                          <a:spcPts val="0"/>
                        </a:spcAft>
                      </a:pPr>
                      <a:r>
                        <a:rPr lang="cs-CZ"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Sokolov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Ubytovací zařízení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Karkulka SO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09.12.2020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220562711"/>
                  </a:ext>
                </a:extLst>
              </a:tr>
              <a:tr h="334737">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Karlovy Vary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Zařízení sociálních služeb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Květinka KV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15.11.2020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3881660220"/>
                  </a:ext>
                </a:extLst>
              </a:tr>
              <a:tr h="334737">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Karlovy Vary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Zařízení sociálních služeb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Charita Ostrov KV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6.11.2020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994142261"/>
                  </a:ext>
                </a:extLst>
              </a:tr>
            </a:tbl>
          </a:graphicData>
        </a:graphic>
      </p:graphicFrame>
      <p:sp>
        <p:nvSpPr>
          <p:cNvPr id="9" name="Obdélník 8">
            <a:extLst>
              <a:ext uri="{FF2B5EF4-FFF2-40B4-BE49-F238E27FC236}">
                <a16:creationId xmlns:a16="http://schemas.microsoft.com/office/drawing/2014/main" id="{58D4D946-B6B8-4CC0-A67A-409E5D844A51}"/>
              </a:ext>
            </a:extLst>
          </p:cNvPr>
          <p:cNvSpPr/>
          <p:nvPr/>
        </p:nvSpPr>
        <p:spPr>
          <a:xfrm>
            <a:off x="-65722" y="6144013"/>
            <a:ext cx="12039203" cy="247375"/>
          </a:xfrm>
          <a:prstGeom prst="rect">
            <a:avLst/>
          </a:prstGeom>
        </p:spPr>
        <p:txBody>
          <a:bodyPr wrap="square">
            <a:spAutoFit/>
          </a:bodyPr>
          <a:lstStyle/>
          <a:p>
            <a:pPr algn="ctr">
              <a:lnSpc>
                <a:spcPct val="105000"/>
              </a:lnSpc>
              <a:spcAft>
                <a:spcPts val="0"/>
              </a:spcAft>
            </a:pPr>
            <a:r>
              <a:rPr lang="cs-CZ" sz="1000" b="1">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3439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F07261-238B-46C2-A665-8C2A2B0D0E29}"/>
              </a:ext>
            </a:extLst>
          </p:cNvPr>
          <p:cNvSpPr>
            <a:spLocks noGrp="1"/>
          </p:cNvSpPr>
          <p:nvPr>
            <p:ph type="title"/>
          </p:nvPr>
        </p:nvSpPr>
        <p:spPr/>
        <p:txBody>
          <a:bodyPr/>
          <a:lstStyle/>
          <a:p>
            <a:r>
              <a:rPr lang="cs-CZ" dirty="0"/>
              <a:t>Rozložení počtu případů hlášených za předchozí den</a:t>
            </a:r>
          </a:p>
        </p:txBody>
      </p:sp>
      <p:pic>
        <p:nvPicPr>
          <p:cNvPr id="5" name="Obrázek 4">
            <a:extLst>
              <a:ext uri="{FF2B5EF4-FFF2-40B4-BE49-F238E27FC236}">
                <a16:creationId xmlns:a16="http://schemas.microsoft.com/office/drawing/2014/main" id="{6ED7C5C2-55DC-452C-9776-A52A06FF44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31576" y="1093694"/>
            <a:ext cx="8014447" cy="5109882"/>
          </a:xfrm>
          <a:prstGeom prst="rect">
            <a:avLst/>
          </a:prstGeom>
          <a:noFill/>
        </p:spPr>
      </p:pic>
    </p:spTree>
    <p:extLst>
      <p:ext uri="{BB962C8B-B14F-4D97-AF65-F5344CB8AC3E}">
        <p14:creationId xmlns:p14="http://schemas.microsoft.com/office/powerpoint/2010/main" val="1818690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obsah 4">
            <a:extLst>
              <a:ext uri="{FF2B5EF4-FFF2-40B4-BE49-F238E27FC236}">
                <a16:creationId xmlns:a16="http://schemas.microsoft.com/office/drawing/2014/main" id="{65C81572-127E-4D11-AF12-A28758D20537}"/>
              </a:ext>
            </a:extLst>
          </p:cNvPr>
          <p:cNvGraphicFramePr>
            <a:graphicFrameLocks noGrp="1"/>
          </p:cNvGraphicFramePr>
          <p:nvPr>
            <p:ph idx="1"/>
            <p:extLst>
              <p:ext uri="{D42A27DB-BD31-4B8C-83A1-F6EECF244321}">
                <p14:modId xmlns:p14="http://schemas.microsoft.com/office/powerpoint/2010/main" val="1706414955"/>
              </p:ext>
            </p:extLst>
          </p:nvPr>
        </p:nvGraphicFramePr>
        <p:xfrm>
          <a:off x="332819" y="951695"/>
          <a:ext cx="9885238" cy="4836138"/>
        </p:xfrm>
        <a:graphic>
          <a:graphicData uri="http://schemas.openxmlformats.org/drawingml/2006/table">
            <a:tbl>
              <a:tblPr firstRow="1" firstCol="1" bandRow="1"/>
              <a:tblGrid>
                <a:gridCol w="1506246">
                  <a:extLst>
                    <a:ext uri="{9D8B030D-6E8A-4147-A177-3AD203B41FA5}">
                      <a16:colId xmlns:a16="http://schemas.microsoft.com/office/drawing/2014/main" val="4202168813"/>
                    </a:ext>
                  </a:extLst>
                </a:gridCol>
                <a:gridCol w="1711286">
                  <a:extLst>
                    <a:ext uri="{9D8B030D-6E8A-4147-A177-3AD203B41FA5}">
                      <a16:colId xmlns:a16="http://schemas.microsoft.com/office/drawing/2014/main" val="1370559784"/>
                    </a:ext>
                  </a:extLst>
                </a:gridCol>
                <a:gridCol w="1768460">
                  <a:extLst>
                    <a:ext uri="{9D8B030D-6E8A-4147-A177-3AD203B41FA5}">
                      <a16:colId xmlns:a16="http://schemas.microsoft.com/office/drawing/2014/main" val="4050531906"/>
                    </a:ext>
                  </a:extLst>
                </a:gridCol>
                <a:gridCol w="1626510">
                  <a:extLst>
                    <a:ext uri="{9D8B030D-6E8A-4147-A177-3AD203B41FA5}">
                      <a16:colId xmlns:a16="http://schemas.microsoft.com/office/drawing/2014/main" val="3452869062"/>
                    </a:ext>
                  </a:extLst>
                </a:gridCol>
                <a:gridCol w="1679742">
                  <a:extLst>
                    <a:ext uri="{9D8B030D-6E8A-4147-A177-3AD203B41FA5}">
                      <a16:colId xmlns:a16="http://schemas.microsoft.com/office/drawing/2014/main" val="3400236769"/>
                    </a:ext>
                  </a:extLst>
                </a:gridCol>
                <a:gridCol w="1592994">
                  <a:extLst>
                    <a:ext uri="{9D8B030D-6E8A-4147-A177-3AD203B41FA5}">
                      <a16:colId xmlns:a16="http://schemas.microsoft.com/office/drawing/2014/main" val="795471707"/>
                    </a:ext>
                  </a:extLst>
                </a:gridCol>
              </a:tblGrid>
              <a:tr h="476644">
                <a:tc>
                  <a:txBody>
                    <a:bodyPr/>
                    <a:lstStyle/>
                    <a:p>
                      <a:pPr algn="ctr" rtl="0" fontAlgn="ctr"/>
                      <a:r>
                        <a:rPr lang="cs-CZ" sz="1400" b="1" i="0" u="none" strike="noStrike" dirty="0">
                          <a:solidFill>
                            <a:srgbClr val="FFFFFF"/>
                          </a:solidFill>
                          <a:effectLst/>
                          <a:latin typeface="Calibri" panose="020F0502020204030204" pitchFamily="34" charset="0"/>
                        </a:rPr>
                        <a:t>OKRES</a:t>
                      </a:r>
                    </a:p>
                  </a:txBody>
                  <a:tcPr marL="6876" marR="6876" marT="6876" marB="0" anchor="ctr">
                    <a:lnL w="12700" cap="flat" cmpd="sng" algn="ctr">
                      <a:solidFill>
                        <a:srgbClr val="305983"/>
                      </a:solidFill>
                      <a:prstDash val="solid"/>
                      <a:round/>
                      <a:headEnd type="none" w="med" len="med"/>
                      <a:tailEnd type="none" w="med" len="med"/>
                    </a:lnL>
                    <a:lnR>
                      <a:noFill/>
                    </a:lnR>
                    <a:lnT w="12700" cap="flat" cmpd="sng" algn="ctr">
                      <a:solidFill>
                        <a:srgbClr val="30598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rtl="0" fontAlgn="ctr"/>
                      <a:r>
                        <a:rPr lang="cs-CZ" sz="1400" b="1" i="0" u="none" strike="noStrike" dirty="0">
                          <a:solidFill>
                            <a:srgbClr val="FFFFFF"/>
                          </a:solidFill>
                          <a:effectLst/>
                          <a:latin typeface="Calibri" panose="020F0502020204030204" pitchFamily="34" charset="0"/>
                        </a:rPr>
                        <a:t>TYP ZAŘÍZENÍ</a:t>
                      </a:r>
                    </a:p>
                  </a:txBody>
                  <a:tcPr marL="6876" marR="6876" marT="6876" marB="0" anchor="ctr">
                    <a:lnL>
                      <a:noFill/>
                    </a:lnL>
                    <a:lnR>
                      <a:noFill/>
                    </a:lnR>
                    <a:lnT w="12700" cap="flat" cmpd="sng" algn="ctr">
                      <a:solidFill>
                        <a:srgbClr val="30598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rtl="0" fontAlgn="ctr"/>
                      <a:r>
                        <a:rPr lang="cs-CZ" sz="1400" b="1" i="0" u="none" strike="noStrike" dirty="0">
                          <a:solidFill>
                            <a:srgbClr val="FFFFFF"/>
                          </a:solidFill>
                          <a:effectLst/>
                          <a:latin typeface="Calibri" panose="020F0502020204030204" pitchFamily="34" charset="0"/>
                        </a:rPr>
                        <a:t>NÁZEV</a:t>
                      </a:r>
                    </a:p>
                  </a:txBody>
                  <a:tcPr marL="6876" marR="6876" marT="6876" marB="0" anchor="ctr">
                    <a:lnL>
                      <a:noFill/>
                    </a:lnL>
                    <a:lnR>
                      <a:noFill/>
                    </a:lnR>
                    <a:lnT w="12700" cap="flat" cmpd="sng" algn="ctr">
                      <a:solidFill>
                        <a:srgbClr val="30598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rtl="0" fontAlgn="ctr"/>
                      <a:r>
                        <a:rPr lang="cs-CZ" sz="1000" b="1" i="0" u="none" strike="noStrike" dirty="0">
                          <a:solidFill>
                            <a:srgbClr val="FFFFFF"/>
                          </a:solidFill>
                          <a:effectLst/>
                          <a:latin typeface="Calibri" panose="020F0502020204030204" pitchFamily="34" charset="0"/>
                        </a:rPr>
                        <a:t>KUMULATIVNÍ POČET HLÁŠENÝCH PŘÍPADŮ OD ZALOŽENÍ UDÁLOSTI</a:t>
                      </a:r>
                    </a:p>
                  </a:txBody>
                  <a:tcPr marL="6876" marR="6876" marT="6876" marB="0" anchor="ctr">
                    <a:lnL>
                      <a:noFill/>
                    </a:lnL>
                    <a:lnR>
                      <a:noFill/>
                    </a:lnR>
                    <a:lnT w="12700" cap="flat" cmpd="sng" algn="ctr">
                      <a:solidFill>
                        <a:srgbClr val="30598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6876" marR="6876" marT="6876" marB="0" anchor="ctr">
                    <a:lnL>
                      <a:noFill/>
                    </a:lnL>
                    <a:lnR>
                      <a:noFill/>
                    </a:lnR>
                    <a:lnT w="12700" cap="flat" cmpd="sng" algn="ctr">
                      <a:solidFill>
                        <a:srgbClr val="30598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rtl="0" fontAlgn="ctr"/>
                      <a:r>
                        <a:rPr lang="cs-CZ" sz="1000" b="1" i="0" u="none" strike="noStrike" dirty="0">
                          <a:solidFill>
                            <a:srgbClr val="FFFFFF"/>
                          </a:solidFill>
                          <a:effectLst/>
                          <a:latin typeface="Calibri" panose="020F0502020204030204" pitchFamily="34" charset="0"/>
                        </a:rPr>
                        <a:t>DATUM ZALOŽENÍ UDÁLOSTI V CFA</a:t>
                      </a:r>
                    </a:p>
                  </a:txBody>
                  <a:tcPr marL="6876" marR="6876" marT="6876" marB="0" anchor="ctr">
                    <a:lnL>
                      <a:noFill/>
                    </a:lnL>
                    <a:lnR w="12700" cap="flat" cmpd="sng" algn="ctr">
                      <a:solidFill>
                        <a:srgbClr val="305983"/>
                      </a:solidFill>
                      <a:prstDash val="solid"/>
                      <a:round/>
                      <a:headEnd type="none" w="med" len="med"/>
                      <a:tailEnd type="none" w="med" len="med"/>
                    </a:lnR>
                    <a:lnT w="12700" cap="flat" cmpd="sng" algn="ctr">
                      <a:solidFill>
                        <a:srgbClr val="30598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17839686"/>
                  </a:ext>
                </a:extLst>
              </a:tr>
              <a:tr h="386986">
                <a:tc>
                  <a:txBody>
                    <a:bodyPr/>
                    <a:lstStyle/>
                    <a:p>
                      <a:pPr algn="ctr" rtl="0" fontAlgn="ctr"/>
                      <a:r>
                        <a:rPr lang="cs-CZ" sz="1400" b="1" i="0" u="none" strike="noStrike" dirty="0">
                          <a:solidFill>
                            <a:srgbClr val="000000"/>
                          </a:solidFill>
                          <a:effectLst/>
                          <a:latin typeface="Calibri" panose="020F0502020204030204" pitchFamily="34" charset="0"/>
                        </a:rPr>
                        <a:t>Karlovy Vary</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rgbClr val="000000"/>
                          </a:solidFill>
                          <a:effectLst/>
                          <a:latin typeface="Calibri" panose="020F0502020204030204" pitchFamily="34" charset="0"/>
                        </a:rPr>
                        <a:t>Zařízení sociálních služeb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a:solidFill>
                            <a:srgbClr val="000000"/>
                          </a:solidFill>
                          <a:effectLst/>
                          <a:latin typeface="Calibri" panose="020F0502020204030204" pitchFamily="34" charset="0"/>
                        </a:rPr>
                        <a:t>DPS Stara Role KV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31</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25.10.2020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925091289"/>
                  </a:ext>
                </a:extLst>
              </a:tr>
              <a:tr h="435787">
                <a:tc>
                  <a:txBody>
                    <a:bodyPr/>
                    <a:lstStyle/>
                    <a:p>
                      <a:pPr algn="ctr" rtl="0" fontAlgn="ctr"/>
                      <a:r>
                        <a:rPr lang="cs-CZ" sz="1400" b="1" i="0" u="none" strike="noStrike">
                          <a:solidFill>
                            <a:srgbClr val="000000"/>
                          </a:solidFill>
                          <a:effectLst/>
                          <a:latin typeface="Calibri" panose="020F0502020204030204" pitchFamily="34" charset="0"/>
                        </a:rPr>
                        <a:t>Cheb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rgbClr val="000000"/>
                          </a:solidFill>
                          <a:effectLst/>
                          <a:latin typeface="Calibri" panose="020F0502020204030204" pitchFamily="34" charset="0"/>
                        </a:rPr>
                        <a:t>Zařízení sociálních služeb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rgbClr val="000000"/>
                          </a:solidFill>
                          <a:effectLst/>
                          <a:latin typeface="Calibri" panose="020F0502020204030204" pitchFamily="34" charset="0"/>
                        </a:rPr>
                        <a:t>DPS Spáleniště CH</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fontAlgn="ctr"/>
                      <a:r>
                        <a:rPr lang="cs-CZ" sz="1400" b="1" i="0" u="none" strike="noStrike" kern="1200" dirty="0">
                          <a:solidFill>
                            <a:srgbClr val="000000"/>
                          </a:solidFill>
                          <a:effectLst/>
                          <a:latin typeface="Calibri" panose="020F0502020204030204" pitchFamily="34" charset="0"/>
                          <a:ea typeface="+mn-ea"/>
                          <a:cs typeface="+mn-cs"/>
                        </a:rPr>
                        <a:t>30.10.2020 </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327471161"/>
                  </a:ext>
                </a:extLst>
              </a:tr>
              <a:tr h="435787">
                <a:tc>
                  <a:txBody>
                    <a:bodyPr/>
                    <a:lstStyle/>
                    <a:p>
                      <a:pPr algn="ctr" rtl="0" fontAlgn="ctr"/>
                      <a:r>
                        <a:rPr lang="cs-CZ" sz="1400" b="1" i="0" u="none" strike="noStrike" dirty="0">
                          <a:solidFill>
                            <a:schemeClr val="tx1"/>
                          </a:solidFill>
                          <a:effectLst/>
                          <a:latin typeface="Calibri" panose="020F0502020204030204" pitchFamily="34" charset="0"/>
                        </a:rPr>
                        <a:t>Karlovy Vary</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Zařízení sociálních služeb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err="1">
                          <a:solidFill>
                            <a:schemeClr val="tx1"/>
                          </a:solidFill>
                          <a:effectLst/>
                          <a:latin typeface="Calibri" panose="020F0502020204030204" pitchFamily="34" charset="0"/>
                        </a:rPr>
                        <a:t>Utvina</a:t>
                      </a:r>
                      <a:r>
                        <a:rPr lang="cs-CZ" sz="1400" b="0" i="0" u="none" strike="noStrike" dirty="0">
                          <a:solidFill>
                            <a:schemeClr val="tx1"/>
                          </a:solidFill>
                          <a:effectLst/>
                          <a:latin typeface="Calibri" panose="020F0502020204030204" pitchFamily="34" charset="0"/>
                        </a:rPr>
                        <a:t> KV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19</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chemeClr val="tx1"/>
                          </a:solidFill>
                          <a:effectLst/>
                          <a:latin typeface="Calibri" panose="020F0502020204030204" pitchFamily="34" charset="0"/>
                          <a:ea typeface="+mn-ea"/>
                          <a:cs typeface="+mn-cs"/>
                        </a:rPr>
                        <a:t>02.12.2020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866072394"/>
                  </a:ext>
                </a:extLst>
              </a:tr>
              <a:tr h="435787">
                <a:tc>
                  <a:txBody>
                    <a:bodyPr/>
                    <a:lstStyle/>
                    <a:p>
                      <a:pPr algn="ctr" rtl="0" fontAlgn="ctr"/>
                      <a:r>
                        <a:rPr lang="cs-CZ" sz="1400" b="1" i="0" u="none" strike="noStrike" dirty="0">
                          <a:solidFill>
                            <a:schemeClr val="tx1"/>
                          </a:solidFill>
                          <a:effectLst/>
                          <a:latin typeface="Calibri" panose="020F0502020204030204" pitchFamily="34" charset="0"/>
                        </a:rPr>
                        <a:t>Karlovy Vary</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Školské</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err="1">
                          <a:solidFill>
                            <a:schemeClr val="tx1"/>
                          </a:solidFill>
                          <a:effectLst/>
                          <a:latin typeface="Calibri" panose="020F0502020204030204" pitchFamily="34" charset="0"/>
                        </a:rPr>
                        <a:t>Domecek</a:t>
                      </a:r>
                      <a:r>
                        <a:rPr lang="cs-CZ" sz="1400" b="0" i="0" u="none" strike="noStrike" dirty="0">
                          <a:solidFill>
                            <a:schemeClr val="tx1"/>
                          </a:solidFill>
                          <a:effectLst/>
                          <a:latin typeface="Calibri" panose="020F0502020204030204" pitchFamily="34" charset="0"/>
                        </a:rPr>
                        <a:t> KV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16</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chemeClr val="tx1"/>
                          </a:solidFill>
                          <a:effectLst/>
                          <a:latin typeface="Calibri" panose="020F0502020204030204" pitchFamily="34" charset="0"/>
                          <a:ea typeface="+mn-ea"/>
                          <a:cs typeface="+mn-cs"/>
                        </a:rPr>
                        <a:t>06.12.2020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981388763"/>
                  </a:ext>
                </a:extLst>
              </a:tr>
              <a:tr h="435787">
                <a:tc>
                  <a:txBody>
                    <a:bodyPr/>
                    <a:lstStyle/>
                    <a:p>
                      <a:pPr algn="ctr" rtl="0" fontAlgn="ctr"/>
                      <a:r>
                        <a:rPr lang="cs-CZ" sz="1400" b="1" i="0" u="none" strike="noStrike" dirty="0">
                          <a:solidFill>
                            <a:schemeClr val="tx1"/>
                          </a:solidFill>
                          <a:effectLst/>
                          <a:latin typeface="Calibri" panose="020F0502020204030204" pitchFamily="34" charset="0"/>
                        </a:rPr>
                        <a:t>Sokolov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Školské</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MS Horni Slavkov SO</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14</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chemeClr val="tx1"/>
                          </a:solidFill>
                          <a:effectLst/>
                          <a:latin typeface="Calibri" panose="020F0502020204030204" pitchFamily="34" charset="0"/>
                        </a:rPr>
                        <a:t>1</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chemeClr val="tx1"/>
                          </a:solidFill>
                          <a:effectLst/>
                          <a:latin typeface="Calibri" panose="020F0502020204030204" pitchFamily="34" charset="0"/>
                          <a:ea typeface="+mn-ea"/>
                          <a:cs typeface="+mn-cs"/>
                        </a:rPr>
                        <a:t>06.12.2020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436841303"/>
                  </a:ext>
                </a:extLst>
              </a:tr>
              <a:tr h="435787">
                <a:tc>
                  <a:txBody>
                    <a:bodyPr/>
                    <a:lstStyle/>
                    <a:p>
                      <a:pPr algn="ctr" rtl="0" fontAlgn="ctr"/>
                      <a:r>
                        <a:rPr lang="cs-CZ" sz="1400" b="1" i="0" u="none" strike="noStrike" dirty="0">
                          <a:solidFill>
                            <a:srgbClr val="000000"/>
                          </a:solidFill>
                          <a:effectLst/>
                          <a:latin typeface="Calibri" panose="020F0502020204030204" pitchFamily="34" charset="0"/>
                        </a:rPr>
                        <a:t>Karlovy Vary</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a:solidFill>
                            <a:srgbClr val="000000"/>
                          </a:solidFill>
                          <a:effectLst/>
                          <a:latin typeface="Calibri" panose="020F0502020204030204" pitchFamily="34" charset="0"/>
                        </a:rPr>
                        <a:t>IZS</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rgbClr val="000000"/>
                          </a:solidFill>
                          <a:effectLst/>
                          <a:latin typeface="Calibri" panose="020F0502020204030204" pitchFamily="34" charset="0"/>
                        </a:rPr>
                        <a:t>ZZS KV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12</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30.10.2020  </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572509632"/>
                  </a:ext>
                </a:extLst>
              </a:tr>
              <a:tr h="435787">
                <a:tc>
                  <a:txBody>
                    <a:bodyPr/>
                    <a:lstStyle/>
                    <a:p>
                      <a:pPr algn="ctr" rtl="0" fontAlgn="ctr"/>
                      <a:r>
                        <a:rPr lang="cs-CZ" sz="1400" b="1" i="0" u="none" strike="noStrike" dirty="0">
                          <a:solidFill>
                            <a:schemeClr val="tx1"/>
                          </a:solidFill>
                          <a:effectLst/>
                          <a:latin typeface="Calibri" panose="020F0502020204030204" pitchFamily="34" charset="0"/>
                        </a:rPr>
                        <a:t>Karlovy Vary</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Zdravotnické</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err="1">
                          <a:solidFill>
                            <a:srgbClr val="000000"/>
                          </a:solidFill>
                          <a:effectLst/>
                          <a:latin typeface="Calibri" panose="020F0502020204030204" pitchFamily="34" charset="0"/>
                        </a:rPr>
                        <a:t>Kardio</a:t>
                      </a:r>
                      <a:r>
                        <a:rPr lang="cs-CZ" sz="1400" b="0" i="0" u="none" strike="noStrike" dirty="0">
                          <a:solidFill>
                            <a:srgbClr val="000000"/>
                          </a:solidFill>
                          <a:effectLst/>
                          <a:latin typeface="Calibri" panose="020F0502020204030204" pitchFamily="34" charset="0"/>
                        </a:rPr>
                        <a:t> KV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11</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01.12.2020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549125774"/>
                  </a:ext>
                </a:extLst>
              </a:tr>
              <a:tr h="435787">
                <a:tc>
                  <a:txBody>
                    <a:bodyPr/>
                    <a:lstStyle/>
                    <a:p>
                      <a:pPr algn="ctr" rtl="0" fontAlgn="ctr"/>
                      <a:r>
                        <a:rPr lang="cs-CZ" sz="1400" b="1" i="0" u="none" strike="noStrike" dirty="0">
                          <a:solidFill>
                            <a:schemeClr val="tx1"/>
                          </a:solidFill>
                          <a:effectLst/>
                          <a:latin typeface="Calibri" panose="020F0502020204030204" pitchFamily="34" charset="0"/>
                        </a:rPr>
                        <a:t>Karlovy Vary</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chemeClr val="tx1"/>
                          </a:solidFill>
                          <a:effectLst/>
                          <a:latin typeface="Calibri" panose="020F0502020204030204" pitchFamily="34" charset="0"/>
                        </a:rPr>
                        <a:t>Zařízení sociálních služeb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dirty="0">
                          <a:solidFill>
                            <a:srgbClr val="000000"/>
                          </a:solidFill>
                          <a:effectLst/>
                          <a:latin typeface="Calibri" panose="020F0502020204030204" pitchFamily="34" charset="0"/>
                        </a:rPr>
                        <a:t>DD KV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10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26.11.2020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830681834"/>
                  </a:ext>
                </a:extLst>
              </a:tr>
              <a:tr h="435787">
                <a:tc>
                  <a:txBody>
                    <a:bodyPr/>
                    <a:lstStyle/>
                    <a:p>
                      <a:pPr algn="ctr" rtl="0" fontAlgn="ctr"/>
                      <a:r>
                        <a:rPr lang="cs-CZ" sz="1400" b="1" i="0" u="none" strike="noStrike">
                          <a:solidFill>
                            <a:srgbClr val="000000"/>
                          </a:solidFill>
                          <a:effectLst/>
                          <a:latin typeface="Calibri" panose="020F0502020204030204" pitchFamily="34" charset="0"/>
                        </a:rPr>
                        <a:t>Cheb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a:solidFill>
                            <a:srgbClr val="000000"/>
                          </a:solidFill>
                          <a:effectLst/>
                          <a:latin typeface="Calibri" panose="020F0502020204030204" pitchFamily="34" charset="0"/>
                        </a:rPr>
                        <a:t>Zařízení sociálních služeb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a:solidFill>
                            <a:srgbClr val="000000"/>
                          </a:solidFill>
                          <a:effectLst/>
                          <a:latin typeface="Calibri" panose="020F0502020204030204" pitchFamily="34" charset="0"/>
                        </a:rPr>
                        <a:t>Skalka CH</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10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30.10.2020 </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4276607863"/>
                  </a:ext>
                </a:extLst>
              </a:tr>
              <a:tr h="435787">
                <a:tc>
                  <a:txBody>
                    <a:bodyPr/>
                    <a:lstStyle/>
                    <a:p>
                      <a:pPr algn="ctr" rtl="0" fontAlgn="ctr"/>
                      <a:r>
                        <a:rPr lang="cs-CZ" sz="1400" b="1" i="0" u="none" strike="noStrike">
                          <a:solidFill>
                            <a:srgbClr val="000000"/>
                          </a:solidFill>
                          <a:effectLst/>
                          <a:latin typeface="Calibri" panose="020F0502020204030204" pitchFamily="34" charset="0"/>
                        </a:rPr>
                        <a:t>Sokolov</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a:solidFill>
                            <a:srgbClr val="000000"/>
                          </a:solidFill>
                          <a:effectLst/>
                          <a:latin typeface="Calibri" panose="020F0502020204030204" pitchFamily="34" charset="0"/>
                        </a:rPr>
                        <a:t>Zařízení sociálních služeb</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0" i="0" u="none" strike="noStrike">
                          <a:solidFill>
                            <a:srgbClr val="000000"/>
                          </a:solidFill>
                          <a:effectLst/>
                          <a:latin typeface="Calibri" panose="020F0502020204030204" pitchFamily="34" charset="0"/>
                        </a:rPr>
                        <a:t>DC Mateřídouška SO</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000000"/>
                          </a:solidFill>
                          <a:effectLst/>
                          <a:latin typeface="Calibri" panose="020F0502020204030204" pitchFamily="34" charset="0"/>
                        </a:rPr>
                        <a:t>10</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ctr" rtl="0" fontAlgn="ctr"/>
                      <a:r>
                        <a:rPr lang="cs-CZ" sz="1400" b="1" i="0" u="none" strike="noStrike" dirty="0">
                          <a:solidFill>
                            <a:srgbClr val="FF0000"/>
                          </a:solidFill>
                          <a:effectLst/>
                          <a:latin typeface="Calibri" panose="020F0502020204030204" pitchFamily="34" charset="0"/>
                        </a:rPr>
                        <a:t>-</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4.11.2020 </a:t>
                      </a:r>
                    </a:p>
                  </a:txBody>
                  <a:tcPr marL="6876" marR="6876" marT="6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206211675"/>
                  </a:ext>
                </a:extLst>
              </a:tr>
            </a:tbl>
          </a:graphicData>
        </a:graphic>
      </p:graphicFrame>
      <p:sp>
        <p:nvSpPr>
          <p:cNvPr id="4" name="Nadpis 1">
            <a:extLst>
              <a:ext uri="{FF2B5EF4-FFF2-40B4-BE49-F238E27FC236}">
                <a16:creationId xmlns:a16="http://schemas.microsoft.com/office/drawing/2014/main" id="{E03128F9-7C1E-48EB-A00A-E0035361EED4}"/>
              </a:ext>
            </a:extLst>
          </p:cNvPr>
          <p:cNvSpPr>
            <a:spLocks noGrp="1"/>
          </p:cNvSpPr>
          <p:nvPr>
            <p:ph type="title"/>
          </p:nvPr>
        </p:nvSpPr>
        <p:spPr>
          <a:xfrm>
            <a:off x="332819" y="1"/>
            <a:ext cx="9885238" cy="896492"/>
          </a:xfrm>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KVK </a:t>
            </a:r>
            <a:br>
              <a:rPr lang="cs-CZ" altLang="cs-CZ" sz="200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cs-CZ" sz="2000" dirty="0">
              <a:solidFill>
                <a:srgbClr val="FF0000"/>
              </a:solidFill>
              <a:latin typeface="Calibri" panose="020F0502020204030204" pitchFamily="34" charset="0"/>
              <a:cs typeface="Times New Roman" panose="02020603050405020304" pitchFamily="18" charset="0"/>
            </a:endParaRPr>
          </a:p>
        </p:txBody>
      </p:sp>
      <p:sp>
        <p:nvSpPr>
          <p:cNvPr id="6" name="Obdélník 5">
            <a:extLst>
              <a:ext uri="{FF2B5EF4-FFF2-40B4-BE49-F238E27FC236}">
                <a16:creationId xmlns:a16="http://schemas.microsoft.com/office/drawing/2014/main" id="{D0854A0A-5AA6-404F-A091-7399B3FDDD59}"/>
              </a:ext>
            </a:extLst>
          </p:cNvPr>
          <p:cNvSpPr/>
          <p:nvPr/>
        </p:nvSpPr>
        <p:spPr>
          <a:xfrm>
            <a:off x="0" y="6066444"/>
            <a:ext cx="12039203" cy="247375"/>
          </a:xfrm>
          <a:prstGeom prst="rect">
            <a:avLst/>
          </a:prstGeom>
        </p:spPr>
        <p:txBody>
          <a:bodyPr wrap="square">
            <a:spAutoFit/>
          </a:bodyPr>
          <a:lstStyle/>
          <a:p>
            <a:pPr algn="ctr">
              <a:lnSpc>
                <a:spcPct val="105000"/>
              </a:lnSpc>
              <a:spcAft>
                <a:spcPts val="0"/>
              </a:spcAft>
            </a:pPr>
            <a:r>
              <a:rPr lang="cs-CZ" sz="1000" b="1" dirty="0">
                <a:latin typeface="Calibri" panose="020F0502020204030204" pitchFamily="34" charset="0"/>
                <a:ea typeface="Calibri" panose="020F0502020204030204" pitchFamily="34" charset="0"/>
              </a:rPr>
              <a:t>POČET NOVĚ HLÁŠENÝCH PŘÍPADŮ ZA POSLEDNÍCH 72 HODIN KHS DO CFA = POČET NOVĚ ZHLÁŠENÝCH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6538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 Ústeckém kraji</a:t>
            </a:r>
            <a:br>
              <a:rPr lang="cs-CZ" b="1" dirty="0"/>
            </a:br>
            <a:r>
              <a:rPr lang="cs-CZ" dirty="0"/>
              <a:t>k 08. 12. 2020</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a:ln>
                <a:noFill/>
              </a:ln>
              <a:solidFill>
                <a:prstClr val="white"/>
              </a:solidFill>
              <a:effectLst/>
              <a:uLnTx/>
              <a:uFillTx/>
              <a:latin typeface="Segoe UI"/>
              <a:ea typeface="+mn-ea"/>
              <a:cs typeface="+mn-cs"/>
            </a:endParaRPr>
          </a:p>
        </p:txBody>
      </p:sp>
      <p:graphicFrame>
        <p:nvGraphicFramePr>
          <p:cNvPr id="76" name="Tabulka 75"/>
          <p:cNvGraphicFramePr>
            <a:graphicFrameLocks noGrp="1"/>
          </p:cNvGraphicFramePr>
          <p:nvPr/>
        </p:nvGraphicFramePr>
        <p:xfrm>
          <a:off x="11481883" y="1698206"/>
          <a:ext cx="793077" cy="309804"/>
        </p:xfrm>
        <a:graphic>
          <a:graphicData uri="http://schemas.openxmlformats.org/drawingml/2006/table">
            <a:tbl>
              <a:tblPr/>
              <a:tblGrid>
                <a:gridCol w="793077">
                  <a:extLst>
                    <a:ext uri="{9D8B030D-6E8A-4147-A177-3AD203B41FA5}">
                      <a16:colId xmlns:a16="http://schemas.microsoft.com/office/drawing/2014/main" val="467318390"/>
                    </a:ext>
                  </a:extLst>
                </a:gridCol>
              </a:tblGrid>
              <a:tr h="309804">
                <a:tc>
                  <a:txBody>
                    <a:bodyPr/>
                    <a:lstStyle/>
                    <a:p>
                      <a:r>
                        <a:rPr lang="cs-CZ" sz="1200" b="1" dirty="0">
                          <a:solidFill>
                            <a:schemeClr val="bg1"/>
                          </a:solidFill>
                          <a:effectLst/>
                        </a:rPr>
                        <a:t>Bautzen</a:t>
                      </a:r>
                    </a:p>
                  </a:txBody>
                  <a:tcPr marL="19050" marR="19050" marT="19050" marB="47625">
                    <a:lnL>
                      <a:noFill/>
                    </a:lnL>
                    <a:lnR>
                      <a:noFill/>
                    </a:lnR>
                    <a:lnT>
                      <a:noFill/>
                    </a:lnT>
                    <a:lnB>
                      <a:noFill/>
                    </a:lnB>
                    <a:noFill/>
                  </a:tcPr>
                </a:tc>
                <a:extLst>
                  <a:ext uri="{0D108BD9-81ED-4DB2-BD59-A6C34878D82A}">
                    <a16:rowId xmlns:a16="http://schemas.microsoft.com/office/drawing/2014/main" val="2123861157"/>
                  </a:ext>
                </a:extLst>
              </a:tr>
            </a:tbl>
          </a:graphicData>
        </a:graphic>
      </p:graphicFrame>
      <p:sp>
        <p:nvSpPr>
          <p:cNvPr id="12" name="TextovéPole 11">
            <a:extLst>
              <a:ext uri="{FF2B5EF4-FFF2-40B4-BE49-F238E27FC236}">
                <a16:creationId xmlns:a16="http://schemas.microsoft.com/office/drawing/2014/main" id="{53645D1B-8E3F-4E26-9615-3AE3E8FFA9DB}"/>
              </a:ext>
            </a:extLst>
          </p:cNvPr>
          <p:cNvSpPr txBox="1"/>
          <p:nvPr/>
        </p:nvSpPr>
        <p:spPr>
          <a:xfrm>
            <a:off x="844731" y="3733723"/>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ULK v posledním týdnu</a:t>
            </a:r>
          </a:p>
        </p:txBody>
      </p:sp>
      <p:graphicFrame>
        <p:nvGraphicFramePr>
          <p:cNvPr id="3" name="Tabulka 2">
            <a:extLst>
              <a:ext uri="{FF2B5EF4-FFF2-40B4-BE49-F238E27FC236}">
                <a16:creationId xmlns:a16="http://schemas.microsoft.com/office/drawing/2014/main" id="{5E7B9FC4-A77B-451B-B5FA-7FEC43AF6C8A}"/>
              </a:ext>
            </a:extLst>
          </p:cNvPr>
          <p:cNvGraphicFramePr>
            <a:graphicFrameLocks noGrp="1"/>
          </p:cNvGraphicFramePr>
          <p:nvPr/>
        </p:nvGraphicFramePr>
        <p:xfrm>
          <a:off x="186607" y="4138712"/>
          <a:ext cx="5909389" cy="2022803"/>
        </p:xfrm>
        <a:graphic>
          <a:graphicData uri="http://schemas.openxmlformats.org/drawingml/2006/table">
            <a:tbl>
              <a:tblPr firstRow="1" firstCol="1" bandRow="1">
                <a:tableStyleId>{5C22544A-7EE6-4342-B048-85BDC9FD1C3A}</a:tableStyleId>
              </a:tblPr>
              <a:tblGrid>
                <a:gridCol w="960375">
                  <a:extLst>
                    <a:ext uri="{9D8B030D-6E8A-4147-A177-3AD203B41FA5}">
                      <a16:colId xmlns:a16="http://schemas.microsoft.com/office/drawing/2014/main" val="3420377366"/>
                    </a:ext>
                  </a:extLst>
                </a:gridCol>
                <a:gridCol w="707002">
                  <a:extLst>
                    <a:ext uri="{9D8B030D-6E8A-4147-A177-3AD203B41FA5}">
                      <a16:colId xmlns:a16="http://schemas.microsoft.com/office/drawing/2014/main" val="654955016"/>
                    </a:ext>
                  </a:extLst>
                </a:gridCol>
                <a:gridCol w="707002">
                  <a:extLst>
                    <a:ext uri="{9D8B030D-6E8A-4147-A177-3AD203B41FA5}">
                      <a16:colId xmlns:a16="http://schemas.microsoft.com/office/drawing/2014/main" val="54609458"/>
                    </a:ext>
                  </a:extLst>
                </a:gridCol>
                <a:gridCol w="707002">
                  <a:extLst>
                    <a:ext uri="{9D8B030D-6E8A-4147-A177-3AD203B41FA5}">
                      <a16:colId xmlns:a16="http://schemas.microsoft.com/office/drawing/2014/main" val="3148894129"/>
                    </a:ext>
                  </a:extLst>
                </a:gridCol>
                <a:gridCol w="707002">
                  <a:extLst>
                    <a:ext uri="{9D8B030D-6E8A-4147-A177-3AD203B41FA5}">
                      <a16:colId xmlns:a16="http://schemas.microsoft.com/office/drawing/2014/main" val="2375795220"/>
                    </a:ext>
                  </a:extLst>
                </a:gridCol>
                <a:gridCol w="707002">
                  <a:extLst>
                    <a:ext uri="{9D8B030D-6E8A-4147-A177-3AD203B41FA5}">
                      <a16:colId xmlns:a16="http://schemas.microsoft.com/office/drawing/2014/main" val="3289927738"/>
                    </a:ext>
                  </a:extLst>
                </a:gridCol>
                <a:gridCol w="707002">
                  <a:extLst>
                    <a:ext uri="{9D8B030D-6E8A-4147-A177-3AD203B41FA5}">
                      <a16:colId xmlns:a16="http://schemas.microsoft.com/office/drawing/2014/main" val="3116978801"/>
                    </a:ext>
                  </a:extLst>
                </a:gridCol>
                <a:gridCol w="707002">
                  <a:extLst>
                    <a:ext uri="{9D8B030D-6E8A-4147-A177-3AD203B41FA5}">
                      <a16:colId xmlns:a16="http://schemas.microsoft.com/office/drawing/2014/main" val="552012921"/>
                    </a:ext>
                  </a:extLst>
                </a:gridCol>
              </a:tblGrid>
              <a:tr h="201804">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1796887776"/>
                  </a:ext>
                </a:extLst>
              </a:tr>
              <a:tr h="201804">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266919666"/>
                  </a:ext>
                </a:extLst>
              </a:tr>
              <a:tr h="201804">
                <a:tc>
                  <a:txBody>
                    <a:bodyPr/>
                    <a:lstStyle/>
                    <a:p>
                      <a:pPr algn="r" rtl="0" fontAlgn="ctr"/>
                      <a:r>
                        <a:rPr lang="cs-CZ" sz="900" b="1" i="0" u="none" strike="noStrike" dirty="0">
                          <a:solidFill>
                            <a:schemeClr val="bg1"/>
                          </a:solidFill>
                          <a:effectLst/>
                          <a:latin typeface="Segoe UI" panose="020B0502040204020203" pitchFamily="34" charset="0"/>
                        </a:rPr>
                        <a:t>ULK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387</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389</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328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448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274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381</a:t>
                      </a:r>
                    </a:p>
                  </a:txBody>
                  <a:tcPr marL="9525" marR="9525" marT="9525" marB="0" anchor="ctr"/>
                </a:tc>
                <a:extLst>
                  <a:ext uri="{0D108BD9-81ED-4DB2-BD59-A6C34878D82A}">
                    <a16:rowId xmlns:a16="http://schemas.microsoft.com/office/drawing/2014/main" val="1478068632"/>
                  </a:ext>
                </a:extLst>
              </a:tr>
              <a:tr h="201804">
                <a:tc>
                  <a:txBody>
                    <a:bodyPr/>
                    <a:lstStyle/>
                    <a:p>
                      <a:pPr algn="r" rtl="0" fontAlgn="ctr"/>
                      <a:r>
                        <a:rPr lang="cs-CZ" sz="900" b="0" i="0" u="none" strike="noStrike" dirty="0">
                          <a:solidFill>
                            <a:schemeClr val="bg1"/>
                          </a:solidFill>
                          <a:effectLst/>
                          <a:latin typeface="Segoe UI" panose="020B0502040204020203" pitchFamily="34" charset="0"/>
                        </a:rPr>
                        <a:t>Děčín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58</a:t>
                      </a:r>
                    </a:p>
                  </a:txBody>
                  <a:tcPr marL="9525" marR="9525" marT="9525" marB="0" anchor="ctr"/>
                </a:tc>
                <a:extLst>
                  <a:ext uri="{0D108BD9-81ED-4DB2-BD59-A6C34878D82A}">
                    <a16:rowId xmlns:a16="http://schemas.microsoft.com/office/drawing/2014/main" val="3056788910"/>
                  </a:ext>
                </a:extLst>
              </a:tr>
              <a:tr h="201804">
                <a:tc>
                  <a:txBody>
                    <a:bodyPr/>
                    <a:lstStyle/>
                    <a:p>
                      <a:pPr algn="r" rtl="0" fontAlgn="ctr"/>
                      <a:r>
                        <a:rPr lang="cs-CZ" sz="900" b="0" i="0" u="none" strike="noStrike" dirty="0">
                          <a:solidFill>
                            <a:schemeClr val="bg1"/>
                          </a:solidFill>
                          <a:effectLst/>
                          <a:latin typeface="Segoe UI" panose="020B0502040204020203" pitchFamily="34" charset="0"/>
                        </a:rPr>
                        <a:t>Chomutov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extLst>
                  <a:ext uri="{0D108BD9-81ED-4DB2-BD59-A6C34878D82A}">
                    <a16:rowId xmlns:a16="http://schemas.microsoft.com/office/drawing/2014/main" val="2891496210"/>
                  </a:ext>
                </a:extLst>
              </a:tr>
              <a:tr h="201804">
                <a:tc>
                  <a:txBody>
                    <a:bodyPr/>
                    <a:lstStyle/>
                    <a:p>
                      <a:pPr algn="r" rtl="0" fontAlgn="ctr"/>
                      <a:r>
                        <a:rPr lang="cs-CZ" sz="900" b="0" i="0" u="none" strike="noStrike" dirty="0">
                          <a:solidFill>
                            <a:schemeClr val="bg1"/>
                          </a:solidFill>
                          <a:effectLst/>
                          <a:latin typeface="Segoe UI" panose="020B0502040204020203" pitchFamily="34" charset="0"/>
                        </a:rPr>
                        <a:t>Litoměřice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72</a:t>
                      </a:r>
                    </a:p>
                  </a:txBody>
                  <a:tcPr marL="9525" marR="9525" marT="9525" marB="0" anchor="ctr"/>
                </a:tc>
                <a:extLst>
                  <a:ext uri="{0D108BD9-81ED-4DB2-BD59-A6C34878D82A}">
                    <a16:rowId xmlns:a16="http://schemas.microsoft.com/office/drawing/2014/main" val="3045128344"/>
                  </a:ext>
                </a:extLst>
              </a:tr>
              <a:tr h="201804">
                <a:tc>
                  <a:txBody>
                    <a:bodyPr/>
                    <a:lstStyle/>
                    <a:p>
                      <a:pPr algn="r" rtl="0" fontAlgn="ctr"/>
                      <a:r>
                        <a:rPr lang="cs-CZ" sz="900" b="0" i="0" u="none" strike="noStrike" dirty="0">
                          <a:solidFill>
                            <a:schemeClr val="bg1"/>
                          </a:solidFill>
                          <a:effectLst/>
                          <a:latin typeface="Segoe UI" panose="020B0502040204020203" pitchFamily="34" charset="0"/>
                        </a:rPr>
                        <a:t>Louny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extLst>
                  <a:ext uri="{0D108BD9-81ED-4DB2-BD59-A6C34878D82A}">
                    <a16:rowId xmlns:a16="http://schemas.microsoft.com/office/drawing/2014/main" val="479351123"/>
                  </a:ext>
                </a:extLst>
              </a:tr>
              <a:tr h="201804">
                <a:tc>
                  <a:txBody>
                    <a:bodyPr/>
                    <a:lstStyle/>
                    <a:p>
                      <a:pPr algn="r" rtl="0" fontAlgn="ctr"/>
                      <a:r>
                        <a:rPr lang="cs-CZ" sz="900" b="0" i="0" u="none" strike="noStrike" dirty="0">
                          <a:solidFill>
                            <a:schemeClr val="bg1"/>
                          </a:solidFill>
                          <a:effectLst/>
                          <a:latin typeface="Segoe UI" panose="020B0502040204020203" pitchFamily="34" charset="0"/>
                        </a:rPr>
                        <a:t>Most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47</a:t>
                      </a:r>
                    </a:p>
                  </a:txBody>
                  <a:tcPr marL="9525" marR="9525" marT="9525" marB="0" anchor="ctr"/>
                </a:tc>
                <a:extLst>
                  <a:ext uri="{0D108BD9-81ED-4DB2-BD59-A6C34878D82A}">
                    <a16:rowId xmlns:a16="http://schemas.microsoft.com/office/drawing/2014/main" val="3734445110"/>
                  </a:ext>
                </a:extLst>
              </a:tr>
              <a:tr h="201804">
                <a:tc>
                  <a:txBody>
                    <a:bodyPr/>
                    <a:lstStyle/>
                    <a:p>
                      <a:pPr algn="r" rtl="0" fontAlgn="ctr"/>
                      <a:r>
                        <a:rPr lang="cs-CZ" sz="900" b="0" i="0" u="none" strike="noStrike" dirty="0">
                          <a:solidFill>
                            <a:schemeClr val="bg1"/>
                          </a:solidFill>
                          <a:effectLst/>
                          <a:latin typeface="Segoe UI" panose="020B0502040204020203" pitchFamily="34" charset="0"/>
                        </a:rPr>
                        <a:t>Teplice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86</a:t>
                      </a:r>
                    </a:p>
                  </a:txBody>
                  <a:tcPr marL="9525" marR="9525" marT="9525" marB="0" anchor="ctr"/>
                </a:tc>
                <a:extLst>
                  <a:ext uri="{0D108BD9-81ED-4DB2-BD59-A6C34878D82A}">
                    <a16:rowId xmlns:a16="http://schemas.microsoft.com/office/drawing/2014/main" val="4067873209"/>
                  </a:ext>
                </a:extLst>
              </a:tr>
              <a:tr h="206567">
                <a:tc>
                  <a:txBody>
                    <a:bodyPr/>
                    <a:lstStyle/>
                    <a:p>
                      <a:pPr algn="r" rtl="0" fontAlgn="ctr"/>
                      <a:r>
                        <a:rPr lang="cs-CZ" sz="900" b="0" i="0" u="none" strike="noStrike" dirty="0">
                          <a:solidFill>
                            <a:schemeClr val="bg1"/>
                          </a:solidFill>
                          <a:effectLst/>
                          <a:latin typeface="Segoe UI" panose="020B0502040204020203" pitchFamily="34" charset="0"/>
                        </a:rPr>
                        <a:t>Ústí nad Labem      </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32</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57</a:t>
                      </a:r>
                    </a:p>
                  </a:txBody>
                  <a:tcPr marL="9525" marR="9525" marT="9525" marB="0" anchor="ctr"/>
                </a:tc>
                <a:extLst>
                  <a:ext uri="{0D108BD9-81ED-4DB2-BD59-A6C34878D82A}">
                    <a16:rowId xmlns:a16="http://schemas.microsoft.com/office/drawing/2014/main" val="1637414421"/>
                  </a:ext>
                </a:extLst>
              </a:tr>
            </a:tbl>
          </a:graphicData>
        </a:graphic>
      </p:graphicFrame>
      <p:sp>
        <p:nvSpPr>
          <p:cNvPr id="13" name="TextovéPole 12">
            <a:extLst>
              <a:ext uri="{FF2B5EF4-FFF2-40B4-BE49-F238E27FC236}">
                <a16:creationId xmlns:a16="http://schemas.microsoft.com/office/drawing/2014/main" id="{966ACCEA-C200-409A-9E5F-CF886B6F6D7A}"/>
              </a:ext>
            </a:extLst>
          </p:cNvPr>
          <p:cNvSpPr txBox="1"/>
          <p:nvPr/>
        </p:nvSpPr>
        <p:spPr>
          <a:xfrm>
            <a:off x="618374" y="1097391"/>
            <a:ext cx="5547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Ústecký kraj</a:t>
            </a:r>
          </a:p>
        </p:txBody>
      </p:sp>
      <p:sp>
        <p:nvSpPr>
          <p:cNvPr id="11" name="TextovéPole 1">
            <a:extLst>
              <a:ext uri="{FF2B5EF4-FFF2-40B4-BE49-F238E27FC236}">
                <a16:creationId xmlns:a16="http://schemas.microsoft.com/office/drawing/2014/main" id="{037EA1AD-6B70-4E0C-952E-A760D6B42862}"/>
              </a:ext>
            </a:extLst>
          </p:cNvPr>
          <p:cNvSpPr txBox="1"/>
          <p:nvPr/>
        </p:nvSpPr>
        <p:spPr>
          <a:xfrm>
            <a:off x="186608" y="6500082"/>
            <a:ext cx="20422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7" name="Obrázek 6">
            <a:extLst>
              <a:ext uri="{FF2B5EF4-FFF2-40B4-BE49-F238E27FC236}">
                <a16:creationId xmlns:a16="http://schemas.microsoft.com/office/drawing/2014/main" id="{B40DC35A-A42D-4E7A-9778-6AEFDF3F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405" y="1605338"/>
            <a:ext cx="5759956" cy="4073193"/>
          </a:xfrm>
          <a:prstGeom prst="rect">
            <a:avLst/>
          </a:prstGeom>
        </p:spPr>
      </p:pic>
      <p:graphicFrame>
        <p:nvGraphicFramePr>
          <p:cNvPr id="14" name="Graf 13">
            <a:extLst>
              <a:ext uri="{FF2B5EF4-FFF2-40B4-BE49-F238E27FC236}">
                <a16:creationId xmlns:a16="http://schemas.microsoft.com/office/drawing/2014/main" id="{E734F6A8-4A56-44D3-B129-C906C0B3A2EA}"/>
              </a:ext>
            </a:extLst>
          </p:cNvPr>
          <p:cNvGraphicFramePr>
            <a:graphicFrameLocks/>
          </p:cNvGraphicFramePr>
          <p:nvPr/>
        </p:nvGraphicFramePr>
        <p:xfrm>
          <a:off x="111363" y="1466723"/>
          <a:ext cx="62343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ovéPole 14">
            <a:extLst>
              <a:ext uri="{FF2B5EF4-FFF2-40B4-BE49-F238E27FC236}">
                <a16:creationId xmlns:a16="http://schemas.microsoft.com/office/drawing/2014/main" id="{3309BD17-60DC-4B48-8C2E-FDFD323A24A4}"/>
              </a:ext>
            </a:extLst>
          </p:cNvPr>
          <p:cNvSpPr txBox="1"/>
          <p:nvPr/>
        </p:nvSpPr>
        <p:spPr>
          <a:xfrm>
            <a:off x="6314494" y="1819919"/>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1005591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F68A7B-3EF6-4231-BAF8-06156C191D4E}"/>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ÚLK</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p>
        </p:txBody>
      </p:sp>
      <p:sp>
        <p:nvSpPr>
          <p:cNvPr id="7" name="Obdélník 6">
            <a:extLst>
              <a:ext uri="{FF2B5EF4-FFF2-40B4-BE49-F238E27FC236}">
                <a16:creationId xmlns:a16="http://schemas.microsoft.com/office/drawing/2014/main" id="{69946C71-0D8E-4D2E-B1AA-9A07967D3961}"/>
              </a:ext>
            </a:extLst>
          </p:cNvPr>
          <p:cNvSpPr/>
          <p:nvPr/>
        </p:nvSpPr>
        <p:spPr>
          <a:xfrm>
            <a:off x="0" y="6066444"/>
            <a:ext cx="12039203" cy="247375"/>
          </a:xfrm>
          <a:prstGeom prst="rect">
            <a:avLst/>
          </a:prstGeom>
        </p:spPr>
        <p:txBody>
          <a:bodyPr wrap="square">
            <a:spAutoFit/>
          </a:bodyPr>
          <a:lstStyle/>
          <a:p>
            <a:pPr algn="ctr">
              <a:lnSpc>
                <a:spcPct val="105000"/>
              </a:lnSpc>
              <a:spcAft>
                <a:spcPts val="0"/>
              </a:spcAft>
            </a:pPr>
            <a:r>
              <a:rPr lang="cs-CZ" sz="1000" b="1" dirty="0">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graphicFrame>
        <p:nvGraphicFramePr>
          <p:cNvPr id="6" name="Tabulka 5">
            <a:extLst>
              <a:ext uri="{FF2B5EF4-FFF2-40B4-BE49-F238E27FC236}">
                <a16:creationId xmlns:a16="http://schemas.microsoft.com/office/drawing/2014/main" id="{C5B331AF-E5B9-4C10-B62E-4205D92E9624}"/>
              </a:ext>
            </a:extLst>
          </p:cNvPr>
          <p:cNvGraphicFramePr>
            <a:graphicFrameLocks noGrp="1"/>
          </p:cNvGraphicFramePr>
          <p:nvPr>
            <p:extLst>
              <p:ext uri="{D42A27DB-BD31-4B8C-83A1-F6EECF244321}">
                <p14:modId xmlns:p14="http://schemas.microsoft.com/office/powerpoint/2010/main" val="3001395200"/>
              </p:ext>
            </p:extLst>
          </p:nvPr>
        </p:nvGraphicFramePr>
        <p:xfrm>
          <a:off x="332819" y="1119513"/>
          <a:ext cx="9631582" cy="4020808"/>
        </p:xfrm>
        <a:graphic>
          <a:graphicData uri="http://schemas.openxmlformats.org/drawingml/2006/table">
            <a:tbl>
              <a:tblPr firstRow="1" firstCol="1" bandRow="1"/>
              <a:tblGrid>
                <a:gridCol w="1059407">
                  <a:extLst>
                    <a:ext uri="{9D8B030D-6E8A-4147-A177-3AD203B41FA5}">
                      <a16:colId xmlns:a16="http://schemas.microsoft.com/office/drawing/2014/main" val="956544783"/>
                    </a:ext>
                  </a:extLst>
                </a:gridCol>
                <a:gridCol w="1568256">
                  <a:extLst>
                    <a:ext uri="{9D8B030D-6E8A-4147-A177-3AD203B41FA5}">
                      <a16:colId xmlns:a16="http://schemas.microsoft.com/office/drawing/2014/main" val="2152392553"/>
                    </a:ext>
                  </a:extLst>
                </a:gridCol>
                <a:gridCol w="2392142">
                  <a:extLst>
                    <a:ext uri="{9D8B030D-6E8A-4147-A177-3AD203B41FA5}">
                      <a16:colId xmlns:a16="http://schemas.microsoft.com/office/drawing/2014/main" val="189797616"/>
                    </a:ext>
                  </a:extLst>
                </a:gridCol>
                <a:gridCol w="1537259">
                  <a:extLst>
                    <a:ext uri="{9D8B030D-6E8A-4147-A177-3AD203B41FA5}">
                      <a16:colId xmlns:a16="http://schemas.microsoft.com/office/drawing/2014/main" val="3246458162"/>
                    </a:ext>
                  </a:extLst>
                </a:gridCol>
                <a:gridCol w="1537259">
                  <a:extLst>
                    <a:ext uri="{9D8B030D-6E8A-4147-A177-3AD203B41FA5}">
                      <a16:colId xmlns:a16="http://schemas.microsoft.com/office/drawing/2014/main" val="2028471982"/>
                    </a:ext>
                  </a:extLst>
                </a:gridCol>
                <a:gridCol w="1537259">
                  <a:extLst>
                    <a:ext uri="{9D8B030D-6E8A-4147-A177-3AD203B41FA5}">
                      <a16:colId xmlns:a16="http://schemas.microsoft.com/office/drawing/2014/main" val="581164117"/>
                    </a:ext>
                  </a:extLst>
                </a:gridCol>
              </a:tblGrid>
              <a:tr h="393258">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132994245"/>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Ústí nad Labem</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DPS Severní Terasa</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118</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14.10.2020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716368828"/>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Ústí nad Labem</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DPS </a:t>
                      </a:r>
                      <a:r>
                        <a:rPr lang="cs-CZ"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Dobětice</a:t>
                      </a:r>
                      <a:endPar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08.10.2020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261954103"/>
                  </a:ext>
                </a:extLst>
              </a:tr>
              <a:tr h="412417">
                <a:tc>
                  <a:txBody>
                    <a:bodyPr/>
                    <a:lstStyle/>
                    <a:p>
                      <a:pPr algn="ctr">
                        <a:lnSpc>
                          <a:spcPct val="107000"/>
                        </a:lnSpc>
                        <a:spcAft>
                          <a:spcPts val="0"/>
                        </a:spcAft>
                      </a:pPr>
                      <a:r>
                        <a:rPr lang="cs-CZ" sz="14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Chmutov</a:t>
                      </a:r>
                      <a:endPar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Všehrdy</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11.10.2020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4226200162"/>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Ústí nad Labem</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Výrobní závod</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Black and </a:t>
                      </a:r>
                      <a:r>
                        <a:rPr lang="cs-CZ"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Decker</a:t>
                      </a:r>
                      <a:endPar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11.10.2020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4178430005"/>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Ústí nad Labem</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DPS Pod Horkou Chlumec</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12.11.2020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241619205"/>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Ústí nad Labem</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DPS Orlická</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10.11.2020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844642244"/>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Ústí nad Labem</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Varnsdorf LDN2</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07.12.2020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816390626"/>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Ústí nad Labem</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DOZP Severní Terasa</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04.12.2020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847324074"/>
                  </a:ext>
                </a:extLst>
              </a:tr>
            </a:tbl>
          </a:graphicData>
        </a:graphic>
      </p:graphicFrame>
    </p:spTree>
    <p:extLst>
      <p:ext uri="{BB962C8B-B14F-4D97-AF65-F5344CB8AC3E}">
        <p14:creationId xmlns:p14="http://schemas.microsoft.com/office/powerpoint/2010/main" val="2791578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 Libereckém kraji</a:t>
            </a:r>
            <a:br>
              <a:rPr lang="cs-CZ" b="1" dirty="0"/>
            </a:br>
            <a:r>
              <a:rPr lang="cs-CZ" dirty="0"/>
              <a:t>k 08. 12. 2020</a:t>
            </a:r>
          </a:p>
        </p:txBody>
      </p:sp>
      <p:sp>
        <p:nvSpPr>
          <p:cNvPr id="11" name="TextovéPole 10">
            <a:extLst>
              <a:ext uri="{FF2B5EF4-FFF2-40B4-BE49-F238E27FC236}">
                <a16:creationId xmlns:a16="http://schemas.microsoft.com/office/drawing/2014/main" id="{F79CCE8D-CF4A-41B7-84B4-2432B99CEF62}"/>
              </a:ext>
            </a:extLst>
          </p:cNvPr>
          <p:cNvSpPr txBox="1"/>
          <p:nvPr/>
        </p:nvSpPr>
        <p:spPr>
          <a:xfrm>
            <a:off x="774551" y="4275719"/>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LBK v posledním týdnu</a:t>
            </a:r>
          </a:p>
        </p:txBody>
      </p:sp>
      <p:graphicFrame>
        <p:nvGraphicFramePr>
          <p:cNvPr id="3" name="Tabulka 2">
            <a:extLst>
              <a:ext uri="{FF2B5EF4-FFF2-40B4-BE49-F238E27FC236}">
                <a16:creationId xmlns:a16="http://schemas.microsoft.com/office/drawing/2014/main" id="{F97D7B18-3BC7-4BF2-B8EA-5BCD6966A0A3}"/>
              </a:ext>
            </a:extLst>
          </p:cNvPr>
          <p:cNvGraphicFramePr>
            <a:graphicFrameLocks noGrp="1"/>
          </p:cNvGraphicFramePr>
          <p:nvPr/>
        </p:nvGraphicFramePr>
        <p:xfrm>
          <a:off x="186609" y="4725112"/>
          <a:ext cx="5909395" cy="1573138"/>
        </p:xfrm>
        <a:graphic>
          <a:graphicData uri="http://schemas.openxmlformats.org/drawingml/2006/table">
            <a:tbl>
              <a:tblPr firstRow="1" firstCol="1" bandRow="1">
                <a:tableStyleId>{5C22544A-7EE6-4342-B048-85BDC9FD1C3A}</a:tableStyleId>
              </a:tblPr>
              <a:tblGrid>
                <a:gridCol w="1022856">
                  <a:extLst>
                    <a:ext uri="{9D8B030D-6E8A-4147-A177-3AD203B41FA5}">
                      <a16:colId xmlns:a16="http://schemas.microsoft.com/office/drawing/2014/main" val="4005931559"/>
                    </a:ext>
                  </a:extLst>
                </a:gridCol>
                <a:gridCol w="698077">
                  <a:extLst>
                    <a:ext uri="{9D8B030D-6E8A-4147-A177-3AD203B41FA5}">
                      <a16:colId xmlns:a16="http://schemas.microsoft.com/office/drawing/2014/main" val="1457707432"/>
                    </a:ext>
                  </a:extLst>
                </a:gridCol>
                <a:gridCol w="698077">
                  <a:extLst>
                    <a:ext uri="{9D8B030D-6E8A-4147-A177-3AD203B41FA5}">
                      <a16:colId xmlns:a16="http://schemas.microsoft.com/office/drawing/2014/main" val="3895522658"/>
                    </a:ext>
                  </a:extLst>
                </a:gridCol>
                <a:gridCol w="698077">
                  <a:extLst>
                    <a:ext uri="{9D8B030D-6E8A-4147-A177-3AD203B41FA5}">
                      <a16:colId xmlns:a16="http://schemas.microsoft.com/office/drawing/2014/main" val="2224148135"/>
                    </a:ext>
                  </a:extLst>
                </a:gridCol>
                <a:gridCol w="698077">
                  <a:extLst>
                    <a:ext uri="{9D8B030D-6E8A-4147-A177-3AD203B41FA5}">
                      <a16:colId xmlns:a16="http://schemas.microsoft.com/office/drawing/2014/main" val="3631251630"/>
                    </a:ext>
                  </a:extLst>
                </a:gridCol>
                <a:gridCol w="698077">
                  <a:extLst>
                    <a:ext uri="{9D8B030D-6E8A-4147-A177-3AD203B41FA5}">
                      <a16:colId xmlns:a16="http://schemas.microsoft.com/office/drawing/2014/main" val="2908329204"/>
                    </a:ext>
                  </a:extLst>
                </a:gridCol>
                <a:gridCol w="698077">
                  <a:extLst>
                    <a:ext uri="{9D8B030D-6E8A-4147-A177-3AD203B41FA5}">
                      <a16:colId xmlns:a16="http://schemas.microsoft.com/office/drawing/2014/main" val="3140121756"/>
                    </a:ext>
                  </a:extLst>
                </a:gridCol>
                <a:gridCol w="698077">
                  <a:extLst>
                    <a:ext uri="{9D8B030D-6E8A-4147-A177-3AD203B41FA5}">
                      <a16:colId xmlns:a16="http://schemas.microsoft.com/office/drawing/2014/main" val="2335324416"/>
                    </a:ext>
                  </a:extLst>
                </a:gridCol>
              </a:tblGrid>
              <a:tr h="224734">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3536617631"/>
                  </a:ext>
                </a:extLst>
              </a:tr>
              <a:tr h="224734">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186987059"/>
                  </a:ext>
                </a:extLst>
              </a:tr>
              <a:tr h="224734">
                <a:tc>
                  <a:txBody>
                    <a:bodyPr/>
                    <a:lstStyle/>
                    <a:p>
                      <a:pPr algn="r" rtl="0" fontAlgn="ctr"/>
                      <a:r>
                        <a:rPr lang="cs-CZ" sz="900" b="1" i="0" u="none" strike="noStrike" dirty="0">
                          <a:solidFill>
                            <a:schemeClr val="bg1"/>
                          </a:solidFill>
                          <a:effectLst/>
                          <a:latin typeface="Segoe UI" panose="020B0502040204020203" pitchFamily="34" charset="0"/>
                        </a:rPr>
                        <a:t>LBK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162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281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260</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143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245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303</a:t>
                      </a:r>
                    </a:p>
                  </a:txBody>
                  <a:tcPr marL="9525" marR="9525" marT="9525" marB="0" anchor="ctr"/>
                </a:tc>
                <a:extLst>
                  <a:ext uri="{0D108BD9-81ED-4DB2-BD59-A6C34878D82A}">
                    <a16:rowId xmlns:a16="http://schemas.microsoft.com/office/drawing/2014/main" val="2288754304"/>
                  </a:ext>
                </a:extLst>
              </a:tr>
              <a:tr h="224734">
                <a:tc>
                  <a:txBody>
                    <a:bodyPr/>
                    <a:lstStyle/>
                    <a:p>
                      <a:pPr algn="r" rtl="0" fontAlgn="ctr"/>
                      <a:r>
                        <a:rPr lang="cs-CZ" sz="900" b="0" i="0" u="none" strike="noStrike" dirty="0">
                          <a:solidFill>
                            <a:schemeClr val="bg1"/>
                          </a:solidFill>
                          <a:effectLst/>
                          <a:latin typeface="Segoe UI" panose="020B0502040204020203" pitchFamily="34" charset="0"/>
                        </a:rPr>
                        <a:t>Česká Lípa</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58</a:t>
                      </a:r>
                    </a:p>
                  </a:txBody>
                  <a:tcPr marL="9525" marR="9525" marT="9525" marB="0" anchor="ctr"/>
                </a:tc>
                <a:extLst>
                  <a:ext uri="{0D108BD9-81ED-4DB2-BD59-A6C34878D82A}">
                    <a16:rowId xmlns:a16="http://schemas.microsoft.com/office/drawing/2014/main" val="4250220506"/>
                  </a:ext>
                </a:extLst>
              </a:tr>
              <a:tr h="224734">
                <a:tc>
                  <a:txBody>
                    <a:bodyPr/>
                    <a:lstStyle/>
                    <a:p>
                      <a:pPr algn="r" rtl="0" fontAlgn="ctr"/>
                      <a:r>
                        <a:rPr lang="cs-CZ" sz="900" b="0" i="0" u="none" strike="noStrike" dirty="0">
                          <a:solidFill>
                            <a:schemeClr val="bg1"/>
                          </a:solidFill>
                          <a:effectLst/>
                          <a:latin typeface="Segoe UI" panose="020B0502040204020203" pitchFamily="34" charset="0"/>
                        </a:rPr>
                        <a:t>Jablonec n. Nisou</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58</a:t>
                      </a:r>
                    </a:p>
                  </a:txBody>
                  <a:tcPr marL="9525" marR="9525" marT="9525" marB="0" anchor="ctr"/>
                </a:tc>
                <a:extLst>
                  <a:ext uri="{0D108BD9-81ED-4DB2-BD59-A6C34878D82A}">
                    <a16:rowId xmlns:a16="http://schemas.microsoft.com/office/drawing/2014/main" val="2866592103"/>
                  </a:ext>
                </a:extLst>
              </a:tr>
              <a:tr h="224734">
                <a:tc>
                  <a:txBody>
                    <a:bodyPr/>
                    <a:lstStyle/>
                    <a:p>
                      <a:pPr algn="r" rtl="0" fontAlgn="ctr"/>
                      <a:r>
                        <a:rPr lang="cs-CZ" sz="900" b="0" i="0" u="none" strike="noStrike" dirty="0">
                          <a:solidFill>
                            <a:schemeClr val="bg1"/>
                          </a:solidFill>
                          <a:effectLst/>
                          <a:latin typeface="Segoe UI" panose="020B0502040204020203" pitchFamily="34" charset="0"/>
                        </a:rPr>
                        <a:t>Liberec</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126</a:t>
                      </a:r>
                    </a:p>
                  </a:txBody>
                  <a:tcPr marL="9525" marR="9525" marT="9525" marB="0" anchor="ctr"/>
                </a:tc>
                <a:extLst>
                  <a:ext uri="{0D108BD9-81ED-4DB2-BD59-A6C34878D82A}">
                    <a16:rowId xmlns:a16="http://schemas.microsoft.com/office/drawing/2014/main" val="1829412503"/>
                  </a:ext>
                </a:extLst>
              </a:tr>
              <a:tr h="224734">
                <a:tc>
                  <a:txBody>
                    <a:bodyPr/>
                    <a:lstStyle/>
                    <a:p>
                      <a:pPr algn="r" rtl="0" fontAlgn="ctr"/>
                      <a:r>
                        <a:rPr lang="cs-CZ" sz="900" b="0" i="0" u="none" strike="noStrike" dirty="0">
                          <a:solidFill>
                            <a:schemeClr val="bg1"/>
                          </a:solidFill>
                          <a:effectLst/>
                          <a:latin typeface="Segoe UI" panose="020B0502040204020203" pitchFamily="34" charset="0"/>
                        </a:rPr>
                        <a:t>Semily</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35</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61</a:t>
                      </a:r>
                    </a:p>
                  </a:txBody>
                  <a:tcPr marL="9525" marR="9525" marT="9525" marB="0" anchor="ctr"/>
                </a:tc>
                <a:extLst>
                  <a:ext uri="{0D108BD9-81ED-4DB2-BD59-A6C34878D82A}">
                    <a16:rowId xmlns:a16="http://schemas.microsoft.com/office/drawing/2014/main" val="659939282"/>
                  </a:ext>
                </a:extLst>
              </a:tr>
            </a:tbl>
          </a:graphicData>
        </a:graphic>
      </p:graphicFrame>
      <p:sp>
        <p:nvSpPr>
          <p:cNvPr id="12" name="TextovéPole 11">
            <a:extLst>
              <a:ext uri="{FF2B5EF4-FFF2-40B4-BE49-F238E27FC236}">
                <a16:creationId xmlns:a16="http://schemas.microsoft.com/office/drawing/2014/main" id="{9B63B740-9B95-40B1-BB87-70B479A3B177}"/>
              </a:ext>
            </a:extLst>
          </p:cNvPr>
          <p:cNvSpPr txBox="1"/>
          <p:nvPr/>
        </p:nvSpPr>
        <p:spPr>
          <a:xfrm>
            <a:off x="694710" y="1183242"/>
            <a:ext cx="5547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Liberecký kraj</a:t>
            </a:r>
          </a:p>
        </p:txBody>
      </p:sp>
      <p:sp>
        <p:nvSpPr>
          <p:cNvPr id="10" name="TextovéPole 1">
            <a:extLst>
              <a:ext uri="{FF2B5EF4-FFF2-40B4-BE49-F238E27FC236}">
                <a16:creationId xmlns:a16="http://schemas.microsoft.com/office/drawing/2014/main" id="{035D0880-2511-4D99-9253-403DECDA5708}"/>
              </a:ext>
            </a:extLst>
          </p:cNvPr>
          <p:cNvSpPr txBox="1"/>
          <p:nvPr/>
        </p:nvSpPr>
        <p:spPr>
          <a:xfrm>
            <a:off x="186609" y="6500082"/>
            <a:ext cx="207081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4" name="Obrázek 3">
            <a:extLst>
              <a:ext uri="{FF2B5EF4-FFF2-40B4-BE49-F238E27FC236}">
                <a16:creationId xmlns:a16="http://schemas.microsoft.com/office/drawing/2014/main" id="{55744963-785A-43E2-AF0E-550E69469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5" y="1851323"/>
            <a:ext cx="5759956" cy="4073193"/>
          </a:xfrm>
          <a:prstGeom prst="rect">
            <a:avLst/>
          </a:prstGeom>
        </p:spPr>
      </p:pic>
      <p:graphicFrame>
        <p:nvGraphicFramePr>
          <p:cNvPr id="9" name="Graf 8">
            <a:extLst>
              <a:ext uri="{FF2B5EF4-FFF2-40B4-BE49-F238E27FC236}">
                <a16:creationId xmlns:a16="http://schemas.microsoft.com/office/drawing/2014/main" id="{DB383B07-0082-4373-9072-6AD1001B247B}"/>
              </a:ext>
            </a:extLst>
          </p:cNvPr>
          <p:cNvGraphicFramePr>
            <a:graphicFrameLocks/>
          </p:cNvGraphicFramePr>
          <p:nvPr/>
        </p:nvGraphicFramePr>
        <p:xfrm>
          <a:off x="122514" y="1552574"/>
          <a:ext cx="61200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ovéPole 12">
            <a:extLst>
              <a:ext uri="{FF2B5EF4-FFF2-40B4-BE49-F238E27FC236}">
                <a16:creationId xmlns:a16="http://schemas.microsoft.com/office/drawing/2014/main" id="{2B36716E-B7B7-41DC-B7AE-67EF81F63ACD}"/>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3537796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AE110F-9BD6-4304-9695-9AABCA879B7C}"/>
              </a:ext>
            </a:extLst>
          </p:cNvPr>
          <p:cNvSpPr>
            <a:spLocks noGrp="1"/>
          </p:cNvSpPr>
          <p:nvPr>
            <p:ph type="title"/>
          </p:nvPr>
        </p:nvSpPr>
        <p:spPr/>
        <p:txBody>
          <a:bodyPr/>
          <a:lstStyle/>
          <a:p>
            <a:r>
              <a:rPr lang="cs-CZ" dirty="0"/>
              <a:t>Nové a aktualizované události</a:t>
            </a:r>
          </a:p>
        </p:txBody>
      </p:sp>
      <p:sp>
        <p:nvSpPr>
          <p:cNvPr id="3" name="Zástupný obsah 2">
            <a:extLst>
              <a:ext uri="{FF2B5EF4-FFF2-40B4-BE49-F238E27FC236}">
                <a16:creationId xmlns:a16="http://schemas.microsoft.com/office/drawing/2014/main" id="{4E51D6E7-71F3-4823-BA60-195F034305E5}"/>
              </a:ext>
            </a:extLst>
          </p:cNvPr>
          <p:cNvSpPr>
            <a:spLocks noGrp="1"/>
          </p:cNvSpPr>
          <p:nvPr>
            <p:ph idx="1"/>
          </p:nvPr>
        </p:nvSpPr>
        <p:spPr>
          <a:xfrm>
            <a:off x="332819" y="1258709"/>
            <a:ext cx="11487705" cy="4755376"/>
          </a:xfrm>
        </p:spPr>
        <p:txBody>
          <a:bodyPr>
            <a:noAutofit/>
          </a:bodyPr>
          <a:lstStyle/>
          <a:p>
            <a:pPr marL="0" indent="0">
              <a:lnSpc>
                <a:spcPct val="150000"/>
              </a:lnSpc>
              <a:spcAft>
                <a:spcPts val="0"/>
              </a:spcAft>
              <a:buNone/>
            </a:pPr>
            <a:r>
              <a:rPr lang="cs-CZ"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OSTARA-Nová událost</a:t>
            </a:r>
          </a:p>
          <a:p>
            <a:pPr marL="0" indent="0">
              <a:lnSpc>
                <a:spcPct val="150000"/>
              </a:lnSpc>
              <a:spcAft>
                <a:spcPts val="0"/>
              </a:spcAft>
              <a:buNone/>
            </a:pPr>
            <a:r>
              <a:rPr lang="cs-CZ" sz="1400" i="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44 nahlášených případů</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16.11. byl na základě testování antigenními testy vyhledán první pozitivní případ, v dalších kolech testování a vyhledávání úzkých kontaktů bylo celkem k dnešnímu dni vyhledáno 44 osob, z toho 20 klientů a 24 osob personálu.  Nejvíce osob bylo vyhledáno při testování dne 3.12 (21) a dále 6.12 .(15).).</a:t>
            </a:r>
          </a:p>
        </p:txBody>
      </p:sp>
    </p:spTree>
    <p:extLst>
      <p:ext uri="{BB962C8B-B14F-4D97-AF65-F5344CB8AC3E}">
        <p14:creationId xmlns:p14="http://schemas.microsoft.com/office/powerpoint/2010/main" val="4073754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91D35B-59A7-4D77-8DA9-F2A74F3DE72F}"/>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LBK</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861622A0-1819-46F4-B789-D14F873A9745}"/>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7" name="Obdélník 6">
            <a:extLst>
              <a:ext uri="{FF2B5EF4-FFF2-40B4-BE49-F238E27FC236}">
                <a16:creationId xmlns:a16="http://schemas.microsoft.com/office/drawing/2014/main" id="{1E7C58F4-3E0A-4311-B053-BE2A7D1CD7AD}"/>
              </a:ext>
            </a:extLst>
          </p:cNvPr>
          <p:cNvSpPr/>
          <p:nvPr/>
        </p:nvSpPr>
        <p:spPr>
          <a:xfrm>
            <a:off x="-65722" y="6168836"/>
            <a:ext cx="12039203" cy="247375"/>
          </a:xfrm>
          <a:prstGeom prst="rect">
            <a:avLst/>
          </a:prstGeom>
        </p:spPr>
        <p:txBody>
          <a:bodyPr wrap="square">
            <a:spAutoFit/>
          </a:bodyPr>
          <a:lstStyle/>
          <a:p>
            <a:pPr algn="ctr">
              <a:lnSpc>
                <a:spcPct val="105000"/>
              </a:lnSpc>
              <a:spcAft>
                <a:spcPts val="0"/>
              </a:spcAft>
            </a:pPr>
            <a:r>
              <a:rPr lang="cs-CZ" sz="1000" b="1" dirty="0">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graphicFrame>
        <p:nvGraphicFramePr>
          <p:cNvPr id="6" name="Tabulka 5">
            <a:extLst>
              <a:ext uri="{FF2B5EF4-FFF2-40B4-BE49-F238E27FC236}">
                <a16:creationId xmlns:a16="http://schemas.microsoft.com/office/drawing/2014/main" id="{87AB0F1F-BF84-4994-9169-E6B0A82ED34F}"/>
              </a:ext>
            </a:extLst>
          </p:cNvPr>
          <p:cNvGraphicFramePr>
            <a:graphicFrameLocks noGrp="1"/>
          </p:cNvGraphicFramePr>
          <p:nvPr>
            <p:extLst>
              <p:ext uri="{D42A27DB-BD31-4B8C-83A1-F6EECF244321}">
                <p14:modId xmlns:p14="http://schemas.microsoft.com/office/powerpoint/2010/main" val="1902321612"/>
              </p:ext>
            </p:extLst>
          </p:nvPr>
        </p:nvGraphicFramePr>
        <p:xfrm>
          <a:off x="332819" y="1119513"/>
          <a:ext cx="9631582" cy="2268984"/>
        </p:xfrm>
        <a:graphic>
          <a:graphicData uri="http://schemas.openxmlformats.org/drawingml/2006/table">
            <a:tbl>
              <a:tblPr firstRow="1" firstCol="1" bandRow="1"/>
              <a:tblGrid>
                <a:gridCol w="1059407">
                  <a:extLst>
                    <a:ext uri="{9D8B030D-6E8A-4147-A177-3AD203B41FA5}">
                      <a16:colId xmlns:a16="http://schemas.microsoft.com/office/drawing/2014/main" val="956544783"/>
                    </a:ext>
                  </a:extLst>
                </a:gridCol>
                <a:gridCol w="1568256">
                  <a:extLst>
                    <a:ext uri="{9D8B030D-6E8A-4147-A177-3AD203B41FA5}">
                      <a16:colId xmlns:a16="http://schemas.microsoft.com/office/drawing/2014/main" val="2152392553"/>
                    </a:ext>
                  </a:extLst>
                </a:gridCol>
                <a:gridCol w="2392142">
                  <a:extLst>
                    <a:ext uri="{9D8B030D-6E8A-4147-A177-3AD203B41FA5}">
                      <a16:colId xmlns:a16="http://schemas.microsoft.com/office/drawing/2014/main" val="189797616"/>
                    </a:ext>
                  </a:extLst>
                </a:gridCol>
                <a:gridCol w="1537259">
                  <a:extLst>
                    <a:ext uri="{9D8B030D-6E8A-4147-A177-3AD203B41FA5}">
                      <a16:colId xmlns:a16="http://schemas.microsoft.com/office/drawing/2014/main" val="3246458162"/>
                    </a:ext>
                  </a:extLst>
                </a:gridCol>
                <a:gridCol w="1537259">
                  <a:extLst>
                    <a:ext uri="{9D8B030D-6E8A-4147-A177-3AD203B41FA5}">
                      <a16:colId xmlns:a16="http://schemas.microsoft.com/office/drawing/2014/main" val="2028471982"/>
                    </a:ext>
                  </a:extLst>
                </a:gridCol>
                <a:gridCol w="1537259">
                  <a:extLst>
                    <a:ext uri="{9D8B030D-6E8A-4147-A177-3AD203B41FA5}">
                      <a16:colId xmlns:a16="http://schemas.microsoft.com/office/drawing/2014/main" val="581164117"/>
                    </a:ext>
                  </a:extLst>
                </a:gridCol>
              </a:tblGrid>
              <a:tr h="393258">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132994245"/>
                  </a:ext>
                </a:extLst>
              </a:tr>
              <a:tr h="41241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Liberec</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Dům seniorů Liberec - Františkov</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20.11.2020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411403925"/>
                  </a:ext>
                </a:extLst>
              </a:tr>
              <a:tr h="41241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Česká  Lípa</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Zdravotnické</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Léčebna respiračních nemocí Cvikov</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30.10.2020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948846483"/>
                  </a:ext>
                </a:extLst>
              </a:tr>
              <a:tr h="41241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Česká  Lípa</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OSTARA</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09.12.2020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420400104"/>
                  </a:ext>
                </a:extLst>
              </a:tr>
              <a:tr h="41241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Liberec</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Kritická infrastruktura</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Zdravotnická záchranná </a:t>
                      </a:r>
                      <a:r>
                        <a:rPr lang="cs-CZ"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služva</a:t>
                      </a: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Libereckého kraje</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13.10.2020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960407434"/>
                  </a:ext>
                </a:extLst>
              </a:tr>
            </a:tbl>
          </a:graphicData>
        </a:graphic>
      </p:graphicFrame>
    </p:spTree>
    <p:extLst>
      <p:ext uri="{BB962C8B-B14F-4D97-AF65-F5344CB8AC3E}">
        <p14:creationId xmlns:p14="http://schemas.microsoft.com/office/powerpoint/2010/main" val="2074088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6" name="Google Shape;1476;p91"/>
          <p:cNvSpPr txBox="1">
            <a:spLocks noGrp="1"/>
          </p:cNvSpPr>
          <p:nvPr>
            <p:ph type="title"/>
          </p:nvPr>
        </p:nvSpPr>
        <p:spPr>
          <a:xfrm>
            <a:off x="0" y="-12589"/>
            <a:ext cx="12192000" cy="1099929"/>
          </a:xfrm>
          <a:prstGeom prst="rect">
            <a:avLst/>
          </a:prstGeom>
          <a:noFill/>
          <a:ln>
            <a:noFill/>
          </a:ln>
        </p:spPr>
        <p:txBody>
          <a:bodyPr spcFirstLastPara="1" wrap="square" lIns="91425" tIns="45700" rIns="91425" bIns="45700" anchor="ctr" anchorCtr="0">
            <a:noAutofit/>
          </a:bodyPr>
          <a:lstStyle/>
          <a:p>
            <a:pPr lvl="0" algn="ctr">
              <a:spcBef>
                <a:spcPts val="0"/>
              </a:spcBef>
              <a:buClr>
                <a:schemeClr val="dk1"/>
              </a:buClr>
              <a:buSzPts val="3200"/>
            </a:pPr>
            <a:r>
              <a:rPr lang="cs-CZ" b="1" dirty="0"/>
              <a:t>Situace v Královéhradeckém kraji</a:t>
            </a:r>
            <a:br>
              <a:rPr lang="cs-CZ" b="1" dirty="0"/>
            </a:br>
            <a:r>
              <a:rPr lang="cs-CZ" dirty="0"/>
              <a:t>k 08. 12. 2020</a:t>
            </a:r>
            <a:endParaRPr dirty="0"/>
          </a:p>
        </p:txBody>
      </p:sp>
      <p:sp>
        <p:nvSpPr>
          <p:cNvPr id="5" name="TextovéPole 4">
            <a:extLst>
              <a:ext uri="{FF2B5EF4-FFF2-40B4-BE49-F238E27FC236}">
                <a16:creationId xmlns:a16="http://schemas.microsoft.com/office/drawing/2014/main" id="{48A478B4-E72F-4E6B-8602-C0992892BD30}"/>
              </a:ext>
            </a:extLst>
          </p:cNvPr>
          <p:cNvSpPr txBox="1"/>
          <p:nvPr/>
        </p:nvSpPr>
        <p:spPr>
          <a:xfrm>
            <a:off x="351785" y="1128507"/>
            <a:ext cx="5911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Královéhradecký kraj</a:t>
            </a:r>
          </a:p>
        </p:txBody>
      </p:sp>
      <p:sp>
        <p:nvSpPr>
          <p:cNvPr id="14" name="TextovéPole 13">
            <a:extLst>
              <a:ext uri="{FF2B5EF4-FFF2-40B4-BE49-F238E27FC236}">
                <a16:creationId xmlns:a16="http://schemas.microsoft.com/office/drawing/2014/main" id="{0C7F64DE-EECA-4A20-B2D4-566644D52E62}"/>
              </a:ext>
            </a:extLst>
          </p:cNvPr>
          <p:cNvSpPr txBox="1"/>
          <p:nvPr/>
        </p:nvSpPr>
        <p:spPr>
          <a:xfrm>
            <a:off x="863285" y="3871907"/>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HKK v posledním týdnu</a:t>
            </a:r>
          </a:p>
        </p:txBody>
      </p:sp>
      <p:graphicFrame>
        <p:nvGraphicFramePr>
          <p:cNvPr id="6" name="Tabulka 5">
            <a:extLst>
              <a:ext uri="{FF2B5EF4-FFF2-40B4-BE49-F238E27FC236}">
                <a16:creationId xmlns:a16="http://schemas.microsoft.com/office/drawing/2014/main" id="{679F5C03-5066-433B-AEE7-CD94D196B9E2}"/>
              </a:ext>
            </a:extLst>
          </p:cNvPr>
          <p:cNvGraphicFramePr>
            <a:graphicFrameLocks noGrp="1"/>
          </p:cNvGraphicFramePr>
          <p:nvPr/>
        </p:nvGraphicFramePr>
        <p:xfrm>
          <a:off x="184569" y="4344042"/>
          <a:ext cx="5911075" cy="1814513"/>
        </p:xfrm>
        <a:graphic>
          <a:graphicData uri="http://schemas.openxmlformats.org/drawingml/2006/table">
            <a:tbl>
              <a:tblPr firstRow="1" firstCol="1" bandRow="1">
                <a:tableStyleId>{5C22544A-7EE6-4342-B048-85BDC9FD1C3A}</a:tableStyleId>
              </a:tblPr>
              <a:tblGrid>
                <a:gridCol w="1106184">
                  <a:extLst>
                    <a:ext uri="{9D8B030D-6E8A-4147-A177-3AD203B41FA5}">
                      <a16:colId xmlns:a16="http://schemas.microsoft.com/office/drawing/2014/main" val="3301078123"/>
                    </a:ext>
                  </a:extLst>
                </a:gridCol>
                <a:gridCol w="686413">
                  <a:extLst>
                    <a:ext uri="{9D8B030D-6E8A-4147-A177-3AD203B41FA5}">
                      <a16:colId xmlns:a16="http://schemas.microsoft.com/office/drawing/2014/main" val="1996905907"/>
                    </a:ext>
                  </a:extLst>
                </a:gridCol>
                <a:gridCol w="686413">
                  <a:extLst>
                    <a:ext uri="{9D8B030D-6E8A-4147-A177-3AD203B41FA5}">
                      <a16:colId xmlns:a16="http://schemas.microsoft.com/office/drawing/2014/main" val="1715795196"/>
                    </a:ext>
                  </a:extLst>
                </a:gridCol>
                <a:gridCol w="686413">
                  <a:extLst>
                    <a:ext uri="{9D8B030D-6E8A-4147-A177-3AD203B41FA5}">
                      <a16:colId xmlns:a16="http://schemas.microsoft.com/office/drawing/2014/main" val="1408403731"/>
                    </a:ext>
                  </a:extLst>
                </a:gridCol>
                <a:gridCol w="686413">
                  <a:extLst>
                    <a:ext uri="{9D8B030D-6E8A-4147-A177-3AD203B41FA5}">
                      <a16:colId xmlns:a16="http://schemas.microsoft.com/office/drawing/2014/main" val="2813689489"/>
                    </a:ext>
                  </a:extLst>
                </a:gridCol>
                <a:gridCol w="686413">
                  <a:extLst>
                    <a:ext uri="{9D8B030D-6E8A-4147-A177-3AD203B41FA5}">
                      <a16:colId xmlns:a16="http://schemas.microsoft.com/office/drawing/2014/main" val="3204228229"/>
                    </a:ext>
                  </a:extLst>
                </a:gridCol>
                <a:gridCol w="686413">
                  <a:extLst>
                    <a:ext uri="{9D8B030D-6E8A-4147-A177-3AD203B41FA5}">
                      <a16:colId xmlns:a16="http://schemas.microsoft.com/office/drawing/2014/main" val="3544531491"/>
                    </a:ext>
                  </a:extLst>
                </a:gridCol>
                <a:gridCol w="686413">
                  <a:extLst>
                    <a:ext uri="{9D8B030D-6E8A-4147-A177-3AD203B41FA5}">
                      <a16:colId xmlns:a16="http://schemas.microsoft.com/office/drawing/2014/main" val="3727704619"/>
                    </a:ext>
                  </a:extLst>
                </a:gridCol>
              </a:tblGrid>
              <a:tr h="218939">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2360775007"/>
                  </a:ext>
                </a:extLst>
              </a:tr>
              <a:tr h="218939">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879246284"/>
                  </a:ext>
                </a:extLst>
              </a:tr>
              <a:tr h="218939">
                <a:tc>
                  <a:txBody>
                    <a:bodyPr/>
                    <a:lstStyle/>
                    <a:p>
                      <a:pPr algn="r" rtl="0" fontAlgn="ctr"/>
                      <a:r>
                        <a:rPr lang="cs-CZ" sz="900" b="1" i="0" u="none" strike="noStrike" dirty="0">
                          <a:solidFill>
                            <a:schemeClr val="bg1"/>
                          </a:solidFill>
                          <a:effectLst/>
                          <a:latin typeface="Segoe UI" panose="020B0502040204020203" pitchFamily="34" charset="0"/>
                        </a:rPr>
                        <a:t>HKK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236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215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224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92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164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369</a:t>
                      </a:r>
                    </a:p>
                  </a:txBody>
                  <a:tcPr marL="9525" marR="9525" marT="9525" marB="0" anchor="ctr"/>
                </a:tc>
                <a:extLst>
                  <a:ext uri="{0D108BD9-81ED-4DB2-BD59-A6C34878D82A}">
                    <a16:rowId xmlns:a16="http://schemas.microsoft.com/office/drawing/2014/main" val="3260786772"/>
                  </a:ext>
                </a:extLst>
              </a:tr>
              <a:tr h="218939">
                <a:tc>
                  <a:txBody>
                    <a:bodyPr/>
                    <a:lstStyle/>
                    <a:p>
                      <a:pPr algn="r" rtl="0" fontAlgn="ctr"/>
                      <a:r>
                        <a:rPr lang="cs-CZ" sz="900" b="0" i="0" u="none" strike="noStrike" dirty="0">
                          <a:solidFill>
                            <a:schemeClr val="bg1"/>
                          </a:solidFill>
                          <a:effectLst/>
                          <a:latin typeface="Segoe UI" panose="020B0502040204020203" pitchFamily="34" charset="0"/>
                        </a:rPr>
                        <a:t>Hradec Králové</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129</a:t>
                      </a:r>
                    </a:p>
                  </a:txBody>
                  <a:tcPr marL="9525" marR="9525" marT="9525" marB="0" anchor="ctr"/>
                </a:tc>
                <a:extLst>
                  <a:ext uri="{0D108BD9-81ED-4DB2-BD59-A6C34878D82A}">
                    <a16:rowId xmlns:a16="http://schemas.microsoft.com/office/drawing/2014/main" val="3215616302"/>
                  </a:ext>
                </a:extLst>
              </a:tr>
              <a:tr h="218939">
                <a:tc>
                  <a:txBody>
                    <a:bodyPr/>
                    <a:lstStyle/>
                    <a:p>
                      <a:pPr algn="r" rtl="0" fontAlgn="ctr"/>
                      <a:r>
                        <a:rPr lang="cs-CZ" sz="900" b="0" i="0" u="none" strike="noStrike" dirty="0">
                          <a:solidFill>
                            <a:schemeClr val="bg1"/>
                          </a:solidFill>
                          <a:effectLst/>
                          <a:latin typeface="Segoe UI" panose="020B0502040204020203" pitchFamily="34" charset="0"/>
                        </a:rPr>
                        <a:t>Jičín</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extLst>
                  <a:ext uri="{0D108BD9-81ED-4DB2-BD59-A6C34878D82A}">
                    <a16:rowId xmlns:a16="http://schemas.microsoft.com/office/drawing/2014/main" val="1770210094"/>
                  </a:ext>
                </a:extLst>
              </a:tr>
              <a:tr h="218939">
                <a:tc>
                  <a:txBody>
                    <a:bodyPr/>
                    <a:lstStyle/>
                    <a:p>
                      <a:pPr algn="r" rtl="0" fontAlgn="ctr"/>
                      <a:r>
                        <a:rPr lang="cs-CZ" sz="900" b="0" i="0" u="none" strike="noStrike" dirty="0">
                          <a:solidFill>
                            <a:schemeClr val="bg1"/>
                          </a:solidFill>
                          <a:effectLst/>
                          <a:latin typeface="Segoe UI" panose="020B0502040204020203" pitchFamily="34" charset="0"/>
                        </a:rPr>
                        <a:t>Náchod</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70</a:t>
                      </a:r>
                    </a:p>
                  </a:txBody>
                  <a:tcPr marL="9525" marR="9525" marT="9525" marB="0" anchor="ctr"/>
                </a:tc>
                <a:extLst>
                  <a:ext uri="{0D108BD9-81ED-4DB2-BD59-A6C34878D82A}">
                    <a16:rowId xmlns:a16="http://schemas.microsoft.com/office/drawing/2014/main" val="594615421"/>
                  </a:ext>
                </a:extLst>
              </a:tr>
              <a:tr h="263204">
                <a:tc>
                  <a:txBody>
                    <a:bodyPr/>
                    <a:lstStyle/>
                    <a:p>
                      <a:pPr algn="r" rtl="0" fontAlgn="ctr"/>
                      <a:r>
                        <a:rPr lang="cs-CZ" sz="900" b="0" i="0" u="none" strike="noStrike" dirty="0">
                          <a:solidFill>
                            <a:schemeClr val="bg1"/>
                          </a:solidFill>
                          <a:effectLst/>
                          <a:latin typeface="Segoe UI" panose="020B0502040204020203" pitchFamily="34" charset="0"/>
                        </a:rPr>
                        <a:t>Rychnov nad Kněžnou</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88</a:t>
                      </a:r>
                    </a:p>
                  </a:txBody>
                  <a:tcPr marL="9525" marR="9525" marT="9525" marB="0" anchor="ctr"/>
                </a:tc>
                <a:extLst>
                  <a:ext uri="{0D108BD9-81ED-4DB2-BD59-A6C34878D82A}">
                    <a16:rowId xmlns:a16="http://schemas.microsoft.com/office/drawing/2014/main" val="1651322321"/>
                  </a:ext>
                </a:extLst>
              </a:tr>
              <a:tr h="218939">
                <a:tc>
                  <a:txBody>
                    <a:bodyPr/>
                    <a:lstStyle/>
                    <a:p>
                      <a:pPr algn="r" rtl="0" fontAlgn="ctr"/>
                      <a:r>
                        <a:rPr lang="cs-CZ" sz="900" b="0" i="0" u="none" strike="noStrike" dirty="0">
                          <a:solidFill>
                            <a:schemeClr val="bg1"/>
                          </a:solidFill>
                          <a:effectLst/>
                          <a:latin typeface="Segoe UI" panose="020B0502040204020203" pitchFamily="34" charset="0"/>
                        </a:rPr>
                        <a:t>Trutnov</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28</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51</a:t>
                      </a:r>
                    </a:p>
                  </a:txBody>
                  <a:tcPr marL="9525" marR="9525" marT="9525" marB="0" anchor="ctr"/>
                </a:tc>
                <a:extLst>
                  <a:ext uri="{0D108BD9-81ED-4DB2-BD59-A6C34878D82A}">
                    <a16:rowId xmlns:a16="http://schemas.microsoft.com/office/drawing/2014/main" val="3354043932"/>
                  </a:ext>
                </a:extLst>
              </a:tr>
            </a:tbl>
          </a:graphicData>
        </a:graphic>
      </p:graphicFrame>
      <p:sp>
        <p:nvSpPr>
          <p:cNvPr id="10" name="TextovéPole 1">
            <a:extLst>
              <a:ext uri="{FF2B5EF4-FFF2-40B4-BE49-F238E27FC236}">
                <a16:creationId xmlns:a16="http://schemas.microsoft.com/office/drawing/2014/main" id="{4F0C5E50-3BAA-46CF-9E4C-2BBAC7E1CF0C}"/>
              </a:ext>
            </a:extLst>
          </p:cNvPr>
          <p:cNvSpPr txBox="1"/>
          <p:nvPr/>
        </p:nvSpPr>
        <p:spPr>
          <a:xfrm>
            <a:off x="186608" y="6500082"/>
            <a:ext cx="21184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4" name="Obrázek 3">
            <a:extLst>
              <a:ext uri="{FF2B5EF4-FFF2-40B4-BE49-F238E27FC236}">
                <a16:creationId xmlns:a16="http://schemas.microsoft.com/office/drawing/2014/main" id="{61A5F9CE-7168-4CDA-8092-828C5F78D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151" y="1835294"/>
            <a:ext cx="5759956" cy="4073193"/>
          </a:xfrm>
          <a:prstGeom prst="rect">
            <a:avLst/>
          </a:prstGeom>
        </p:spPr>
      </p:pic>
      <p:graphicFrame>
        <p:nvGraphicFramePr>
          <p:cNvPr id="9" name="Graf 8">
            <a:extLst>
              <a:ext uri="{FF2B5EF4-FFF2-40B4-BE49-F238E27FC236}">
                <a16:creationId xmlns:a16="http://schemas.microsoft.com/office/drawing/2014/main" id="{2D006714-D979-4009-87A6-987CA6CC77A0}"/>
              </a:ext>
            </a:extLst>
          </p:cNvPr>
          <p:cNvGraphicFramePr>
            <a:graphicFrameLocks/>
          </p:cNvGraphicFramePr>
          <p:nvPr/>
        </p:nvGraphicFramePr>
        <p:xfrm>
          <a:off x="103896" y="1404306"/>
          <a:ext cx="6120000" cy="2416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ovéPole 10">
            <a:extLst>
              <a:ext uri="{FF2B5EF4-FFF2-40B4-BE49-F238E27FC236}">
                <a16:creationId xmlns:a16="http://schemas.microsoft.com/office/drawing/2014/main" id="{C1EC6E95-8BEE-4020-AFE1-68B22C3B49DF}"/>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1473845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34BD55D2-1959-4A95-8FB8-3BCD33D024B6}"/>
              </a:ext>
            </a:extLst>
          </p:cNvPr>
          <p:cNvSpPr>
            <a:spLocks noGrp="1"/>
          </p:cNvSpPr>
          <p:nvPr>
            <p:ph type="title"/>
          </p:nvPr>
        </p:nvSpPr>
        <p:spPr>
          <a:xfrm>
            <a:off x="332819" y="1"/>
            <a:ext cx="9885238" cy="896492"/>
          </a:xfrm>
        </p:spPr>
        <p:txBody>
          <a:bodyPr/>
          <a:lstStyle/>
          <a:p>
            <a:r>
              <a:rPr lang="cs-CZ" dirty="0"/>
              <a:t>Počet případů ve věkové kategorii 65+ v HKK</a:t>
            </a:r>
          </a:p>
        </p:txBody>
      </p:sp>
      <p:sp>
        <p:nvSpPr>
          <p:cNvPr id="5" name="TextovéPole 1">
            <a:extLst>
              <a:ext uri="{FF2B5EF4-FFF2-40B4-BE49-F238E27FC236}">
                <a16:creationId xmlns:a16="http://schemas.microsoft.com/office/drawing/2014/main" id="{03082A6C-66DF-4CCC-846A-2560F392302A}"/>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graphicFrame>
        <p:nvGraphicFramePr>
          <p:cNvPr id="6" name="Graf 5">
            <a:extLst>
              <a:ext uri="{FF2B5EF4-FFF2-40B4-BE49-F238E27FC236}">
                <a16:creationId xmlns:a16="http://schemas.microsoft.com/office/drawing/2014/main" id="{D43F5207-425A-4B64-9F7B-77A4E05C1063}"/>
              </a:ext>
            </a:extLst>
          </p:cNvPr>
          <p:cNvGraphicFramePr>
            <a:graphicFrameLocks/>
          </p:cNvGraphicFramePr>
          <p:nvPr/>
        </p:nvGraphicFramePr>
        <p:xfrm>
          <a:off x="516048" y="485175"/>
          <a:ext cx="10318639" cy="5788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734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D2E722-AD6B-4860-9107-2AD2F8015E0E}"/>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KHK</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p>
        </p:txBody>
      </p:sp>
      <p:pic>
        <p:nvPicPr>
          <p:cNvPr id="5" name="Obrázek 4">
            <a:extLst>
              <a:ext uri="{FF2B5EF4-FFF2-40B4-BE49-F238E27FC236}">
                <a16:creationId xmlns:a16="http://schemas.microsoft.com/office/drawing/2014/main" id="{C5A0C7A9-1635-42FE-80FE-9198DF4B6C2D}"/>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7" name="Obdélník 6">
            <a:extLst>
              <a:ext uri="{FF2B5EF4-FFF2-40B4-BE49-F238E27FC236}">
                <a16:creationId xmlns:a16="http://schemas.microsoft.com/office/drawing/2014/main" id="{0A1A87B1-EF80-49E4-8FBA-86C54A47AF73}"/>
              </a:ext>
            </a:extLst>
          </p:cNvPr>
          <p:cNvSpPr/>
          <p:nvPr/>
        </p:nvSpPr>
        <p:spPr>
          <a:xfrm>
            <a:off x="0" y="6066444"/>
            <a:ext cx="12039203" cy="247375"/>
          </a:xfrm>
          <a:prstGeom prst="rect">
            <a:avLst/>
          </a:prstGeom>
        </p:spPr>
        <p:txBody>
          <a:bodyPr wrap="square">
            <a:spAutoFit/>
          </a:bodyPr>
          <a:lstStyle/>
          <a:p>
            <a:pPr algn="ctr">
              <a:lnSpc>
                <a:spcPct val="105000"/>
              </a:lnSpc>
              <a:spcAft>
                <a:spcPts val="0"/>
              </a:spcAft>
            </a:pPr>
            <a:r>
              <a:rPr lang="cs-CZ" sz="1000" b="1" dirty="0">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graphicFrame>
        <p:nvGraphicFramePr>
          <p:cNvPr id="6" name="Tabulka 5">
            <a:extLst>
              <a:ext uri="{FF2B5EF4-FFF2-40B4-BE49-F238E27FC236}">
                <a16:creationId xmlns:a16="http://schemas.microsoft.com/office/drawing/2014/main" id="{7F2A1762-F14A-40B1-A3CE-D47254D7E6E6}"/>
              </a:ext>
            </a:extLst>
          </p:cNvPr>
          <p:cNvGraphicFramePr>
            <a:graphicFrameLocks noGrp="1"/>
          </p:cNvGraphicFramePr>
          <p:nvPr>
            <p:extLst>
              <p:ext uri="{D42A27DB-BD31-4B8C-83A1-F6EECF244321}">
                <p14:modId xmlns:p14="http://schemas.microsoft.com/office/powerpoint/2010/main" val="2600788182"/>
              </p:ext>
            </p:extLst>
          </p:nvPr>
        </p:nvGraphicFramePr>
        <p:xfrm>
          <a:off x="332819" y="1119513"/>
          <a:ext cx="9631582" cy="2050797"/>
        </p:xfrm>
        <a:graphic>
          <a:graphicData uri="http://schemas.openxmlformats.org/drawingml/2006/table">
            <a:tbl>
              <a:tblPr firstRow="1" firstCol="1" bandRow="1"/>
              <a:tblGrid>
                <a:gridCol w="1059407">
                  <a:extLst>
                    <a:ext uri="{9D8B030D-6E8A-4147-A177-3AD203B41FA5}">
                      <a16:colId xmlns:a16="http://schemas.microsoft.com/office/drawing/2014/main" val="956544783"/>
                    </a:ext>
                  </a:extLst>
                </a:gridCol>
                <a:gridCol w="1568256">
                  <a:extLst>
                    <a:ext uri="{9D8B030D-6E8A-4147-A177-3AD203B41FA5}">
                      <a16:colId xmlns:a16="http://schemas.microsoft.com/office/drawing/2014/main" val="2152392553"/>
                    </a:ext>
                  </a:extLst>
                </a:gridCol>
                <a:gridCol w="2392142">
                  <a:extLst>
                    <a:ext uri="{9D8B030D-6E8A-4147-A177-3AD203B41FA5}">
                      <a16:colId xmlns:a16="http://schemas.microsoft.com/office/drawing/2014/main" val="189797616"/>
                    </a:ext>
                  </a:extLst>
                </a:gridCol>
                <a:gridCol w="1537259">
                  <a:extLst>
                    <a:ext uri="{9D8B030D-6E8A-4147-A177-3AD203B41FA5}">
                      <a16:colId xmlns:a16="http://schemas.microsoft.com/office/drawing/2014/main" val="3246458162"/>
                    </a:ext>
                  </a:extLst>
                </a:gridCol>
                <a:gridCol w="1537259">
                  <a:extLst>
                    <a:ext uri="{9D8B030D-6E8A-4147-A177-3AD203B41FA5}">
                      <a16:colId xmlns:a16="http://schemas.microsoft.com/office/drawing/2014/main" val="2028471982"/>
                    </a:ext>
                  </a:extLst>
                </a:gridCol>
                <a:gridCol w="1537259">
                  <a:extLst>
                    <a:ext uri="{9D8B030D-6E8A-4147-A177-3AD203B41FA5}">
                      <a16:colId xmlns:a16="http://schemas.microsoft.com/office/drawing/2014/main" val="581164117"/>
                    </a:ext>
                  </a:extLst>
                </a:gridCol>
              </a:tblGrid>
              <a:tr h="393258">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132994245"/>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Rychnov nad Kněžnou</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RK - DD Albrechtice, hlavní budova</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15.11.2020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006907177"/>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Hradec Králové</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HK - Domov V Podzámčí</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16.11.2020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489008276"/>
                  </a:ext>
                </a:extLst>
              </a:tr>
              <a:tr h="41241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Náchod</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 - MSSS Oáza II</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24.10.2020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35862896"/>
                  </a:ext>
                </a:extLst>
              </a:tr>
            </a:tbl>
          </a:graphicData>
        </a:graphic>
      </p:graphicFrame>
    </p:spTree>
    <p:extLst>
      <p:ext uri="{BB962C8B-B14F-4D97-AF65-F5344CB8AC3E}">
        <p14:creationId xmlns:p14="http://schemas.microsoft.com/office/powerpoint/2010/main" val="74771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 Pardubickém kraji</a:t>
            </a:r>
            <a:br>
              <a:rPr lang="cs-CZ" b="1" dirty="0"/>
            </a:br>
            <a:r>
              <a:rPr lang="cs-CZ" dirty="0"/>
              <a:t>k 08. 12. 2020</a:t>
            </a:r>
          </a:p>
        </p:txBody>
      </p:sp>
      <p:sp>
        <p:nvSpPr>
          <p:cNvPr id="11" name="TextovéPole 10">
            <a:extLst>
              <a:ext uri="{FF2B5EF4-FFF2-40B4-BE49-F238E27FC236}">
                <a16:creationId xmlns:a16="http://schemas.microsoft.com/office/drawing/2014/main" id="{99283599-C8C5-4D07-BAB4-F545C0CD9779}"/>
              </a:ext>
            </a:extLst>
          </p:cNvPr>
          <p:cNvSpPr txBox="1"/>
          <p:nvPr/>
        </p:nvSpPr>
        <p:spPr>
          <a:xfrm>
            <a:off x="924741" y="4299274"/>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PAK v posledním týdnu</a:t>
            </a:r>
          </a:p>
        </p:txBody>
      </p:sp>
      <p:graphicFrame>
        <p:nvGraphicFramePr>
          <p:cNvPr id="3" name="Tabulka 2">
            <a:extLst>
              <a:ext uri="{FF2B5EF4-FFF2-40B4-BE49-F238E27FC236}">
                <a16:creationId xmlns:a16="http://schemas.microsoft.com/office/drawing/2014/main" id="{47C02DD5-EF08-4168-A21D-FB1148F445FF}"/>
              </a:ext>
            </a:extLst>
          </p:cNvPr>
          <p:cNvGraphicFramePr>
            <a:graphicFrameLocks noGrp="1"/>
          </p:cNvGraphicFramePr>
          <p:nvPr/>
        </p:nvGraphicFramePr>
        <p:xfrm>
          <a:off x="186608" y="4654117"/>
          <a:ext cx="5976064" cy="1638189"/>
        </p:xfrm>
        <a:graphic>
          <a:graphicData uri="http://schemas.openxmlformats.org/drawingml/2006/table">
            <a:tbl>
              <a:tblPr firstRow="1" firstCol="1" bandRow="1">
                <a:tableStyleId>{5C22544A-7EE6-4342-B048-85BDC9FD1C3A}</a:tableStyleId>
              </a:tblPr>
              <a:tblGrid>
                <a:gridCol w="654853">
                  <a:extLst>
                    <a:ext uri="{9D8B030D-6E8A-4147-A177-3AD203B41FA5}">
                      <a16:colId xmlns:a16="http://schemas.microsoft.com/office/drawing/2014/main" val="3182788105"/>
                    </a:ext>
                  </a:extLst>
                </a:gridCol>
                <a:gridCol w="760173">
                  <a:extLst>
                    <a:ext uri="{9D8B030D-6E8A-4147-A177-3AD203B41FA5}">
                      <a16:colId xmlns:a16="http://schemas.microsoft.com/office/drawing/2014/main" val="1409086321"/>
                    </a:ext>
                  </a:extLst>
                </a:gridCol>
                <a:gridCol w="760173">
                  <a:extLst>
                    <a:ext uri="{9D8B030D-6E8A-4147-A177-3AD203B41FA5}">
                      <a16:colId xmlns:a16="http://schemas.microsoft.com/office/drawing/2014/main" val="375671479"/>
                    </a:ext>
                  </a:extLst>
                </a:gridCol>
                <a:gridCol w="760173">
                  <a:extLst>
                    <a:ext uri="{9D8B030D-6E8A-4147-A177-3AD203B41FA5}">
                      <a16:colId xmlns:a16="http://schemas.microsoft.com/office/drawing/2014/main" val="1193099445"/>
                    </a:ext>
                  </a:extLst>
                </a:gridCol>
                <a:gridCol w="760173">
                  <a:extLst>
                    <a:ext uri="{9D8B030D-6E8A-4147-A177-3AD203B41FA5}">
                      <a16:colId xmlns:a16="http://schemas.microsoft.com/office/drawing/2014/main" val="612122979"/>
                    </a:ext>
                  </a:extLst>
                </a:gridCol>
                <a:gridCol w="760173">
                  <a:extLst>
                    <a:ext uri="{9D8B030D-6E8A-4147-A177-3AD203B41FA5}">
                      <a16:colId xmlns:a16="http://schemas.microsoft.com/office/drawing/2014/main" val="2266739395"/>
                    </a:ext>
                  </a:extLst>
                </a:gridCol>
                <a:gridCol w="760173">
                  <a:extLst>
                    <a:ext uri="{9D8B030D-6E8A-4147-A177-3AD203B41FA5}">
                      <a16:colId xmlns:a16="http://schemas.microsoft.com/office/drawing/2014/main" val="1602693987"/>
                    </a:ext>
                  </a:extLst>
                </a:gridCol>
                <a:gridCol w="760173">
                  <a:extLst>
                    <a:ext uri="{9D8B030D-6E8A-4147-A177-3AD203B41FA5}">
                      <a16:colId xmlns:a16="http://schemas.microsoft.com/office/drawing/2014/main" val="1716315704"/>
                    </a:ext>
                  </a:extLst>
                </a:gridCol>
              </a:tblGrid>
              <a:tr h="234027">
                <a:tc>
                  <a:txBody>
                    <a:bodyPr/>
                    <a:lstStyle/>
                    <a:p>
                      <a:pPr algn="l" rtl="0" fontAlgn="ctr"/>
                      <a:r>
                        <a:rPr lang="cs-CZ" sz="900" b="1" i="0" u="none" strike="noStrike" dirty="0">
                          <a:solidFill>
                            <a:srgbClr val="000000"/>
                          </a:solidFill>
                          <a:effectLst/>
                          <a:latin typeface="Segoe UI" panose="020B0502040204020203" pitchFamily="34" charset="0"/>
                        </a:rPr>
                        <a:t> </a:t>
                      </a: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1224244376"/>
                  </a:ext>
                </a:extLst>
              </a:tr>
              <a:tr h="234027">
                <a:tc>
                  <a:txBody>
                    <a:bodyPr/>
                    <a:lstStyle/>
                    <a:p>
                      <a:pPr algn="r" rtl="0" fontAlgn="ctr"/>
                      <a:r>
                        <a:rPr lang="cs-CZ" sz="900" b="1" i="0" u="none" strike="noStrike" dirty="0">
                          <a:solidFill>
                            <a:schemeClr val="bg1"/>
                          </a:solidFill>
                          <a:effectLst/>
                          <a:latin typeface="Segoe UI" panose="020B0502040204020203" pitchFamily="34" charset="0"/>
                        </a:rPr>
                        <a:t>ČR</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1125809560"/>
                  </a:ext>
                </a:extLst>
              </a:tr>
              <a:tr h="234027">
                <a:tc>
                  <a:txBody>
                    <a:bodyPr/>
                    <a:lstStyle/>
                    <a:p>
                      <a:pPr algn="r" rtl="0" fontAlgn="ctr"/>
                      <a:r>
                        <a:rPr lang="cs-CZ" sz="900" b="1" i="0" u="none" strike="noStrike" dirty="0">
                          <a:solidFill>
                            <a:schemeClr val="bg1"/>
                          </a:solidFill>
                          <a:effectLst/>
                          <a:latin typeface="Segoe UI" panose="020B0502040204020203" pitchFamily="34" charset="0"/>
                        </a:rPr>
                        <a:t>PAK</a:t>
                      </a: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179</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220</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293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118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238</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347</a:t>
                      </a:r>
                    </a:p>
                  </a:txBody>
                  <a:tcPr marL="9525" marR="9525" marT="9525" marB="0" anchor="ctr"/>
                </a:tc>
                <a:extLst>
                  <a:ext uri="{0D108BD9-81ED-4DB2-BD59-A6C34878D82A}">
                    <a16:rowId xmlns:a16="http://schemas.microsoft.com/office/drawing/2014/main" val="496416065"/>
                  </a:ext>
                </a:extLst>
              </a:tr>
              <a:tr h="234027">
                <a:tc>
                  <a:txBody>
                    <a:bodyPr/>
                    <a:lstStyle/>
                    <a:p>
                      <a:pPr algn="r" rtl="0" fontAlgn="ctr"/>
                      <a:r>
                        <a:rPr lang="cs-CZ" sz="900" b="0" i="0" u="none" strike="noStrike" dirty="0">
                          <a:solidFill>
                            <a:schemeClr val="bg1"/>
                          </a:solidFill>
                          <a:effectLst/>
                          <a:latin typeface="Segoe UI" panose="020B0502040204020203" pitchFamily="34" charset="0"/>
                        </a:rPr>
                        <a:t>Chrudim</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69</a:t>
                      </a:r>
                    </a:p>
                  </a:txBody>
                  <a:tcPr marL="9525" marR="9525" marT="9525" marB="0" anchor="ctr"/>
                </a:tc>
                <a:extLst>
                  <a:ext uri="{0D108BD9-81ED-4DB2-BD59-A6C34878D82A}">
                    <a16:rowId xmlns:a16="http://schemas.microsoft.com/office/drawing/2014/main" val="2195775825"/>
                  </a:ext>
                </a:extLst>
              </a:tr>
              <a:tr h="234027">
                <a:tc>
                  <a:txBody>
                    <a:bodyPr/>
                    <a:lstStyle/>
                    <a:p>
                      <a:pPr algn="r" rtl="0" fontAlgn="ctr"/>
                      <a:r>
                        <a:rPr lang="cs-CZ" sz="900" b="0" i="0" u="none" strike="noStrike" dirty="0">
                          <a:solidFill>
                            <a:schemeClr val="bg1"/>
                          </a:solidFill>
                          <a:effectLst/>
                          <a:latin typeface="Segoe UI" panose="020B0502040204020203" pitchFamily="34" charset="0"/>
                        </a:rPr>
                        <a:t>Pardubice</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35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134</a:t>
                      </a:r>
                    </a:p>
                  </a:txBody>
                  <a:tcPr marL="9525" marR="9525" marT="9525" marB="0" anchor="ctr"/>
                </a:tc>
                <a:extLst>
                  <a:ext uri="{0D108BD9-81ED-4DB2-BD59-A6C34878D82A}">
                    <a16:rowId xmlns:a16="http://schemas.microsoft.com/office/drawing/2014/main" val="3448165059"/>
                  </a:ext>
                </a:extLst>
              </a:tr>
              <a:tr h="234027">
                <a:tc>
                  <a:txBody>
                    <a:bodyPr/>
                    <a:lstStyle/>
                    <a:p>
                      <a:pPr algn="r" rtl="0" fontAlgn="ctr"/>
                      <a:r>
                        <a:rPr lang="cs-CZ" sz="900" b="0" i="0" u="none" strike="noStrike" dirty="0">
                          <a:solidFill>
                            <a:schemeClr val="bg1"/>
                          </a:solidFill>
                          <a:effectLst/>
                          <a:latin typeface="Segoe UI" panose="020B0502040204020203" pitchFamily="34" charset="0"/>
                        </a:rPr>
                        <a:t>Svitavy</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46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71</a:t>
                      </a:r>
                    </a:p>
                  </a:txBody>
                  <a:tcPr marL="9525" marR="9525" marT="9525" marB="0" anchor="ctr"/>
                </a:tc>
                <a:extLst>
                  <a:ext uri="{0D108BD9-81ED-4DB2-BD59-A6C34878D82A}">
                    <a16:rowId xmlns:a16="http://schemas.microsoft.com/office/drawing/2014/main" val="43130403"/>
                  </a:ext>
                </a:extLst>
              </a:tr>
              <a:tr h="234027">
                <a:tc>
                  <a:txBody>
                    <a:bodyPr/>
                    <a:lstStyle/>
                    <a:p>
                      <a:pPr algn="r" rtl="0" fontAlgn="ctr"/>
                      <a:r>
                        <a:rPr lang="cs-CZ" sz="900" b="0" i="0" u="none" strike="noStrike" dirty="0">
                          <a:solidFill>
                            <a:schemeClr val="bg1"/>
                          </a:solidFill>
                          <a:effectLst/>
                          <a:latin typeface="Segoe UI" panose="020B0502040204020203" pitchFamily="34" charset="0"/>
                        </a:rPr>
                        <a:t>Ústí n. Orlicí</a:t>
                      </a: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52</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56</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73</a:t>
                      </a:r>
                    </a:p>
                  </a:txBody>
                  <a:tcPr marL="9525" marR="9525" marT="9525" marB="0" anchor="ctr"/>
                </a:tc>
                <a:extLst>
                  <a:ext uri="{0D108BD9-81ED-4DB2-BD59-A6C34878D82A}">
                    <a16:rowId xmlns:a16="http://schemas.microsoft.com/office/drawing/2014/main" val="2906398063"/>
                  </a:ext>
                </a:extLst>
              </a:tr>
            </a:tbl>
          </a:graphicData>
        </a:graphic>
      </p:graphicFrame>
      <p:sp>
        <p:nvSpPr>
          <p:cNvPr id="12" name="TextovéPole 11">
            <a:extLst>
              <a:ext uri="{FF2B5EF4-FFF2-40B4-BE49-F238E27FC236}">
                <a16:creationId xmlns:a16="http://schemas.microsoft.com/office/drawing/2014/main" id="{104864A5-369A-4F1A-9D68-5AC5C5F2DEAE}"/>
              </a:ext>
            </a:extLst>
          </p:cNvPr>
          <p:cNvSpPr txBox="1"/>
          <p:nvPr/>
        </p:nvSpPr>
        <p:spPr>
          <a:xfrm>
            <a:off x="694224" y="1219032"/>
            <a:ext cx="5547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Pardubický kraj</a:t>
            </a:r>
          </a:p>
        </p:txBody>
      </p:sp>
      <p:sp>
        <p:nvSpPr>
          <p:cNvPr id="13" name="TextovéPole 1">
            <a:extLst>
              <a:ext uri="{FF2B5EF4-FFF2-40B4-BE49-F238E27FC236}">
                <a16:creationId xmlns:a16="http://schemas.microsoft.com/office/drawing/2014/main" id="{665A495D-158A-49DE-9169-DFC93B834A15}"/>
              </a:ext>
            </a:extLst>
          </p:cNvPr>
          <p:cNvSpPr txBox="1"/>
          <p:nvPr/>
        </p:nvSpPr>
        <p:spPr>
          <a:xfrm>
            <a:off x="186608" y="6500082"/>
            <a:ext cx="3518617"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4" name="Obrázek 3">
            <a:extLst>
              <a:ext uri="{FF2B5EF4-FFF2-40B4-BE49-F238E27FC236}">
                <a16:creationId xmlns:a16="http://schemas.microsoft.com/office/drawing/2014/main" id="{1BE74076-C0AE-4D72-8328-18B19C244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329" y="1635672"/>
            <a:ext cx="5759956" cy="4073194"/>
          </a:xfrm>
          <a:prstGeom prst="rect">
            <a:avLst/>
          </a:prstGeom>
        </p:spPr>
      </p:pic>
      <p:graphicFrame>
        <p:nvGraphicFramePr>
          <p:cNvPr id="9" name="Graf 8">
            <a:extLst>
              <a:ext uri="{FF2B5EF4-FFF2-40B4-BE49-F238E27FC236}">
                <a16:creationId xmlns:a16="http://schemas.microsoft.com/office/drawing/2014/main" id="{BDF71625-6A7D-4F22-88DC-7837120C5680}"/>
              </a:ext>
            </a:extLst>
          </p:cNvPr>
          <p:cNvGraphicFramePr>
            <a:graphicFrameLocks/>
          </p:cNvGraphicFramePr>
          <p:nvPr/>
        </p:nvGraphicFramePr>
        <p:xfrm>
          <a:off x="186608" y="1588364"/>
          <a:ext cx="61200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ovéPole 9">
            <a:extLst>
              <a:ext uri="{FF2B5EF4-FFF2-40B4-BE49-F238E27FC236}">
                <a16:creationId xmlns:a16="http://schemas.microsoft.com/office/drawing/2014/main" id="{A39CAE8C-A500-4E2B-AB41-6FC16EDB833A}"/>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212283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FEAE0-5128-4E48-B2AC-668E21C2686E}"/>
              </a:ext>
            </a:extLst>
          </p:cNvPr>
          <p:cNvSpPr>
            <a:spLocks noGrp="1"/>
          </p:cNvSpPr>
          <p:nvPr>
            <p:ph type="title"/>
          </p:nvPr>
        </p:nvSpPr>
        <p:spPr/>
        <p:txBody>
          <a:bodyPr/>
          <a:lstStyle/>
          <a:p>
            <a:r>
              <a:rPr lang="cs-CZ" dirty="0"/>
              <a:t>Počet provedených testů v posledních 7 dnech</a:t>
            </a:r>
          </a:p>
        </p:txBody>
      </p:sp>
      <p:sp>
        <p:nvSpPr>
          <p:cNvPr id="5" name="Obdélník 4">
            <a:extLst>
              <a:ext uri="{FF2B5EF4-FFF2-40B4-BE49-F238E27FC236}">
                <a16:creationId xmlns:a16="http://schemas.microsoft.com/office/drawing/2014/main" id="{1CA9E21D-22BB-4FE4-A8C7-BB676FE8D615}"/>
              </a:ext>
            </a:extLst>
          </p:cNvPr>
          <p:cNvSpPr/>
          <p:nvPr/>
        </p:nvSpPr>
        <p:spPr>
          <a:xfrm>
            <a:off x="2807710" y="5723589"/>
            <a:ext cx="4818435" cy="375552"/>
          </a:xfrm>
          <a:prstGeom prst="rect">
            <a:avLst/>
          </a:prstGeom>
        </p:spPr>
        <p:txBody>
          <a:bodyPr wrap="none">
            <a:spAutoFit/>
          </a:bodyPr>
          <a:lstStyle/>
          <a:p>
            <a:pPr>
              <a:lnSpc>
                <a:spcPct val="107000"/>
              </a:lnSpc>
              <a:spcAft>
                <a:spcPts val="0"/>
              </a:spcAft>
              <a:tabLst>
                <a:tab pos="984250" algn="l"/>
              </a:tabLst>
            </a:pPr>
            <a:r>
              <a:rPr lang="cs-CZ" dirty="0" err="1">
                <a:latin typeface="Calibri" panose="020F0502020204030204" pitchFamily="34" charset="0"/>
                <a:ea typeface="Calibri" panose="020F0502020204030204" pitchFamily="34" charset="0"/>
                <a:cs typeface="Times New Roman" panose="02020603050405020304" pitchFamily="18" charset="0"/>
              </a:rPr>
              <a:t>Pzn</a:t>
            </a:r>
            <a:r>
              <a:rPr lang="cs-CZ" dirty="0">
                <a:latin typeface="Calibri" panose="020F0502020204030204" pitchFamily="34" charset="0"/>
                <a:ea typeface="Calibri" panose="020F0502020204030204" pitchFamily="34" charset="0"/>
                <a:cs typeface="Times New Roman" panose="02020603050405020304" pitchFamily="18" charset="0"/>
              </a:rPr>
              <a:t>.: *testy za 8. 12. – neúplná (neuzavřená) data</a:t>
            </a:r>
          </a:p>
        </p:txBody>
      </p:sp>
      <p:pic>
        <p:nvPicPr>
          <p:cNvPr id="7" name="Obrázek 6">
            <a:extLst>
              <a:ext uri="{FF2B5EF4-FFF2-40B4-BE49-F238E27FC236}">
                <a16:creationId xmlns:a16="http://schemas.microsoft.com/office/drawing/2014/main" id="{4D9A799C-27F1-4F38-BB4C-82FCD84412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49506" y="1237129"/>
            <a:ext cx="7494494" cy="4356847"/>
          </a:xfrm>
          <a:prstGeom prst="rect">
            <a:avLst/>
          </a:prstGeom>
          <a:noFill/>
        </p:spPr>
      </p:pic>
    </p:spTree>
    <p:extLst>
      <p:ext uri="{BB962C8B-B14F-4D97-AF65-F5344CB8AC3E}">
        <p14:creationId xmlns:p14="http://schemas.microsoft.com/office/powerpoint/2010/main" val="1280074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3A60B-2BF9-42F1-A134-905B0ECF6C75}"/>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PCE</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784A73F3-7101-4D0C-A18C-5435C0993F42}"/>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4" name="Obdélník 3">
            <a:extLst>
              <a:ext uri="{FF2B5EF4-FFF2-40B4-BE49-F238E27FC236}">
                <a16:creationId xmlns:a16="http://schemas.microsoft.com/office/drawing/2014/main" id="{0A4E8A68-8284-4FCB-9FDF-50EE5D819FD1}"/>
              </a:ext>
            </a:extLst>
          </p:cNvPr>
          <p:cNvSpPr/>
          <p:nvPr/>
        </p:nvSpPr>
        <p:spPr>
          <a:xfrm>
            <a:off x="1407886" y="2951946"/>
            <a:ext cx="9376228" cy="954107"/>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altLang="cs-CZ"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 tomto období nejsou prozatím zaznamenány a hlášeny žádné nové události</a:t>
            </a:r>
            <a:endParaRPr lang="cs-CZ" sz="2800" b="1"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0791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6" name="Google Shape;1476;p91"/>
          <p:cNvSpPr txBox="1">
            <a:spLocks noGrp="1"/>
          </p:cNvSpPr>
          <p:nvPr>
            <p:ph type="title"/>
          </p:nvPr>
        </p:nvSpPr>
        <p:spPr>
          <a:xfrm>
            <a:off x="0" y="-12589"/>
            <a:ext cx="12192000" cy="1099929"/>
          </a:xfrm>
          <a:prstGeom prst="rect">
            <a:avLst/>
          </a:prstGeom>
          <a:noFill/>
          <a:ln>
            <a:noFill/>
          </a:ln>
        </p:spPr>
        <p:txBody>
          <a:bodyPr spcFirstLastPara="1" wrap="square" lIns="91425" tIns="45700" rIns="91425" bIns="45700" anchor="ctr" anchorCtr="0">
            <a:noAutofit/>
          </a:bodyPr>
          <a:lstStyle/>
          <a:p>
            <a:pPr lvl="0" algn="ctr">
              <a:spcBef>
                <a:spcPts val="0"/>
              </a:spcBef>
              <a:buClr>
                <a:schemeClr val="dk1"/>
              </a:buClr>
              <a:buSzPts val="3200"/>
            </a:pPr>
            <a:r>
              <a:rPr lang="cs-CZ" b="1" dirty="0"/>
              <a:t>Situace v kraji Vysočina</a:t>
            </a:r>
            <a:br>
              <a:rPr lang="cs-CZ" b="1" dirty="0"/>
            </a:br>
            <a:r>
              <a:rPr lang="cs-CZ" dirty="0"/>
              <a:t>k 08. 12. 2020</a:t>
            </a:r>
            <a:endParaRPr dirty="0"/>
          </a:p>
        </p:txBody>
      </p:sp>
      <p:sp>
        <p:nvSpPr>
          <p:cNvPr id="5" name="TextovéPole 4">
            <a:extLst>
              <a:ext uri="{FF2B5EF4-FFF2-40B4-BE49-F238E27FC236}">
                <a16:creationId xmlns:a16="http://schemas.microsoft.com/office/drawing/2014/main" id="{48A478B4-E72F-4E6B-8602-C0992892BD30}"/>
              </a:ext>
            </a:extLst>
          </p:cNvPr>
          <p:cNvSpPr txBox="1"/>
          <p:nvPr/>
        </p:nvSpPr>
        <p:spPr>
          <a:xfrm>
            <a:off x="669073" y="1171297"/>
            <a:ext cx="51521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Kraj Vysočina</a:t>
            </a:r>
          </a:p>
        </p:txBody>
      </p:sp>
      <p:sp>
        <p:nvSpPr>
          <p:cNvPr id="12" name="TextovéPole 11">
            <a:extLst>
              <a:ext uri="{FF2B5EF4-FFF2-40B4-BE49-F238E27FC236}">
                <a16:creationId xmlns:a16="http://schemas.microsoft.com/office/drawing/2014/main" id="{6A75F122-ED72-4DB7-BC95-728E1CC5EF80}"/>
              </a:ext>
            </a:extLst>
          </p:cNvPr>
          <p:cNvSpPr txBox="1"/>
          <p:nvPr/>
        </p:nvSpPr>
        <p:spPr>
          <a:xfrm>
            <a:off x="844731" y="3733723"/>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VYS v posledním týdnu</a:t>
            </a:r>
          </a:p>
        </p:txBody>
      </p:sp>
      <p:graphicFrame>
        <p:nvGraphicFramePr>
          <p:cNvPr id="2" name="Tabulka 1">
            <a:extLst>
              <a:ext uri="{FF2B5EF4-FFF2-40B4-BE49-F238E27FC236}">
                <a16:creationId xmlns:a16="http://schemas.microsoft.com/office/drawing/2014/main" id="{C3CD8230-8E64-47D9-AC87-31181E744EB8}"/>
              </a:ext>
            </a:extLst>
          </p:cNvPr>
          <p:cNvGraphicFramePr>
            <a:graphicFrameLocks noGrp="1"/>
          </p:cNvGraphicFramePr>
          <p:nvPr/>
        </p:nvGraphicFramePr>
        <p:xfrm>
          <a:off x="186609" y="4204445"/>
          <a:ext cx="5909395" cy="1971912"/>
        </p:xfrm>
        <a:graphic>
          <a:graphicData uri="http://schemas.openxmlformats.org/drawingml/2006/table">
            <a:tbl>
              <a:tblPr firstRow="1" firstCol="1" bandRow="1">
                <a:tableStyleId>{5C22544A-7EE6-4342-B048-85BDC9FD1C3A}</a:tableStyleId>
              </a:tblPr>
              <a:tblGrid>
                <a:gridCol w="1031214">
                  <a:extLst>
                    <a:ext uri="{9D8B030D-6E8A-4147-A177-3AD203B41FA5}">
                      <a16:colId xmlns:a16="http://schemas.microsoft.com/office/drawing/2014/main" val="3249371519"/>
                    </a:ext>
                  </a:extLst>
                </a:gridCol>
                <a:gridCol w="696883">
                  <a:extLst>
                    <a:ext uri="{9D8B030D-6E8A-4147-A177-3AD203B41FA5}">
                      <a16:colId xmlns:a16="http://schemas.microsoft.com/office/drawing/2014/main" val="1235189600"/>
                    </a:ext>
                  </a:extLst>
                </a:gridCol>
                <a:gridCol w="696883">
                  <a:extLst>
                    <a:ext uri="{9D8B030D-6E8A-4147-A177-3AD203B41FA5}">
                      <a16:colId xmlns:a16="http://schemas.microsoft.com/office/drawing/2014/main" val="162656272"/>
                    </a:ext>
                  </a:extLst>
                </a:gridCol>
                <a:gridCol w="696883">
                  <a:extLst>
                    <a:ext uri="{9D8B030D-6E8A-4147-A177-3AD203B41FA5}">
                      <a16:colId xmlns:a16="http://schemas.microsoft.com/office/drawing/2014/main" val="3494011398"/>
                    </a:ext>
                  </a:extLst>
                </a:gridCol>
                <a:gridCol w="696883">
                  <a:extLst>
                    <a:ext uri="{9D8B030D-6E8A-4147-A177-3AD203B41FA5}">
                      <a16:colId xmlns:a16="http://schemas.microsoft.com/office/drawing/2014/main" val="2453818297"/>
                    </a:ext>
                  </a:extLst>
                </a:gridCol>
                <a:gridCol w="696883">
                  <a:extLst>
                    <a:ext uri="{9D8B030D-6E8A-4147-A177-3AD203B41FA5}">
                      <a16:colId xmlns:a16="http://schemas.microsoft.com/office/drawing/2014/main" val="4140726059"/>
                    </a:ext>
                  </a:extLst>
                </a:gridCol>
                <a:gridCol w="696883">
                  <a:extLst>
                    <a:ext uri="{9D8B030D-6E8A-4147-A177-3AD203B41FA5}">
                      <a16:colId xmlns:a16="http://schemas.microsoft.com/office/drawing/2014/main" val="362896120"/>
                    </a:ext>
                  </a:extLst>
                </a:gridCol>
                <a:gridCol w="696883">
                  <a:extLst>
                    <a:ext uri="{9D8B030D-6E8A-4147-A177-3AD203B41FA5}">
                      <a16:colId xmlns:a16="http://schemas.microsoft.com/office/drawing/2014/main" val="2104288048"/>
                    </a:ext>
                  </a:extLst>
                </a:gridCol>
              </a:tblGrid>
              <a:tr h="246489">
                <a:tc>
                  <a:txBody>
                    <a:bodyPr/>
                    <a:lstStyle/>
                    <a:p>
                      <a:pPr algn="l" rtl="0" fontAlgn="ctr"/>
                      <a:r>
                        <a:rPr lang="cs-CZ" sz="900" u="none" strike="noStrike" dirty="0">
                          <a:effectLst/>
                        </a:rPr>
                        <a:t> </a:t>
                      </a:r>
                      <a:endParaRPr lang="cs-CZ" sz="900" b="1" i="0" u="none" strike="noStrike" dirty="0">
                        <a:solidFill>
                          <a:srgbClr val="FFFFFF"/>
                        </a:solidFill>
                        <a:effectLst/>
                        <a:latin typeface="+mn-lt"/>
                      </a:endParaRP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2571110756"/>
                  </a:ext>
                </a:extLst>
              </a:tr>
              <a:tr h="246489">
                <a:tc>
                  <a:txBody>
                    <a:bodyPr/>
                    <a:lstStyle/>
                    <a:p>
                      <a:pPr algn="r" rtl="0" fontAlgn="b"/>
                      <a:r>
                        <a:rPr lang="cs-CZ" sz="900" u="none" strike="noStrike" dirty="0">
                          <a:effectLst/>
                        </a:rPr>
                        <a:t>ČR</a:t>
                      </a:r>
                      <a:endParaRPr lang="cs-CZ" sz="900" b="1" i="0" u="none" strike="noStrike" dirty="0">
                        <a:solidFill>
                          <a:srgbClr val="000000"/>
                        </a:solidFill>
                        <a:effectLst/>
                        <a:latin typeface="+mn-lt"/>
                      </a:endParaRP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2847663372"/>
                  </a:ext>
                </a:extLst>
              </a:tr>
              <a:tr h="246489">
                <a:tc>
                  <a:txBody>
                    <a:bodyPr/>
                    <a:lstStyle/>
                    <a:p>
                      <a:pPr algn="r" rtl="0" fontAlgn="b"/>
                      <a:r>
                        <a:rPr lang="cs-CZ" sz="900" u="none" strike="noStrike">
                          <a:effectLst/>
                        </a:rPr>
                        <a:t>VYS</a:t>
                      </a:r>
                      <a:endParaRPr lang="cs-CZ" sz="900" b="1" i="0" u="none" strike="noStrike">
                        <a:solidFill>
                          <a:srgbClr val="000000"/>
                        </a:solidFill>
                        <a:effectLst/>
                        <a:latin typeface="+mn-lt"/>
                      </a:endParaRP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321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249</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334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160</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107</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157</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309</a:t>
                      </a:r>
                    </a:p>
                  </a:txBody>
                  <a:tcPr marL="9525" marR="9525" marT="9525" marB="0" anchor="ctr"/>
                </a:tc>
                <a:extLst>
                  <a:ext uri="{0D108BD9-81ED-4DB2-BD59-A6C34878D82A}">
                    <a16:rowId xmlns:a16="http://schemas.microsoft.com/office/drawing/2014/main" val="2324969780"/>
                  </a:ext>
                </a:extLst>
              </a:tr>
              <a:tr h="246489">
                <a:tc>
                  <a:txBody>
                    <a:bodyPr/>
                    <a:lstStyle/>
                    <a:p>
                      <a:pPr algn="r" rtl="0" fontAlgn="ctr"/>
                      <a:r>
                        <a:rPr lang="cs-CZ" sz="900" u="none" strike="noStrike">
                          <a:effectLst/>
                        </a:rPr>
                        <a:t>Havlíčkův Brod  </a:t>
                      </a:r>
                      <a:endParaRPr lang="cs-CZ" sz="900" b="0" i="0" u="none" strike="noStrike">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111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75</a:t>
                      </a:r>
                    </a:p>
                  </a:txBody>
                  <a:tcPr marL="9525" marR="9525" marT="9525" marB="0" anchor="ctr"/>
                </a:tc>
                <a:extLst>
                  <a:ext uri="{0D108BD9-81ED-4DB2-BD59-A6C34878D82A}">
                    <a16:rowId xmlns:a16="http://schemas.microsoft.com/office/drawing/2014/main" val="255358446"/>
                  </a:ext>
                </a:extLst>
              </a:tr>
              <a:tr h="246489">
                <a:tc>
                  <a:txBody>
                    <a:bodyPr/>
                    <a:lstStyle/>
                    <a:p>
                      <a:pPr algn="r" rtl="0" fontAlgn="ctr"/>
                      <a:r>
                        <a:rPr lang="cs-CZ" sz="900" u="none" strike="noStrike" dirty="0">
                          <a:effectLst/>
                        </a:rPr>
                        <a:t>Jihlava             </a:t>
                      </a:r>
                      <a:endParaRPr lang="cs-CZ" sz="900" b="0" i="0" u="none" strike="noStrike" dirty="0">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109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79</a:t>
                      </a:r>
                    </a:p>
                  </a:txBody>
                  <a:tcPr marL="9525" marR="9525" marT="9525" marB="0" anchor="ctr"/>
                </a:tc>
                <a:extLst>
                  <a:ext uri="{0D108BD9-81ED-4DB2-BD59-A6C34878D82A}">
                    <a16:rowId xmlns:a16="http://schemas.microsoft.com/office/drawing/2014/main" val="2697810283"/>
                  </a:ext>
                </a:extLst>
              </a:tr>
              <a:tr h="246489">
                <a:tc>
                  <a:txBody>
                    <a:bodyPr/>
                    <a:lstStyle/>
                    <a:p>
                      <a:pPr algn="r" rtl="0" fontAlgn="ctr"/>
                      <a:r>
                        <a:rPr lang="cs-CZ" sz="900" u="none" strike="noStrike">
                          <a:effectLst/>
                        </a:rPr>
                        <a:t>Pelhřimov           </a:t>
                      </a:r>
                      <a:endParaRPr lang="cs-CZ" sz="900" b="0" i="0" u="none" strike="noStrike">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34</a:t>
                      </a:r>
                    </a:p>
                  </a:txBody>
                  <a:tcPr marL="9525" marR="9525" marT="9525" marB="0" anchor="ctr"/>
                </a:tc>
                <a:extLst>
                  <a:ext uri="{0D108BD9-81ED-4DB2-BD59-A6C34878D82A}">
                    <a16:rowId xmlns:a16="http://schemas.microsoft.com/office/drawing/2014/main" val="241479607"/>
                  </a:ext>
                </a:extLst>
              </a:tr>
              <a:tr h="246489">
                <a:tc>
                  <a:txBody>
                    <a:bodyPr/>
                    <a:lstStyle/>
                    <a:p>
                      <a:pPr algn="r" rtl="0" fontAlgn="ctr"/>
                      <a:r>
                        <a:rPr lang="cs-CZ" sz="900" u="none" strike="noStrike">
                          <a:effectLst/>
                        </a:rPr>
                        <a:t>Třebíč              </a:t>
                      </a:r>
                      <a:endParaRPr lang="cs-CZ" sz="900" b="0" i="0" u="none" strike="noStrike">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56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14</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48</a:t>
                      </a:r>
                    </a:p>
                  </a:txBody>
                  <a:tcPr marL="9525" marR="9525" marT="9525" marB="0" anchor="ctr"/>
                </a:tc>
                <a:extLst>
                  <a:ext uri="{0D108BD9-81ED-4DB2-BD59-A6C34878D82A}">
                    <a16:rowId xmlns:a16="http://schemas.microsoft.com/office/drawing/2014/main" val="3589928586"/>
                  </a:ext>
                </a:extLst>
              </a:tr>
              <a:tr h="246489">
                <a:tc>
                  <a:txBody>
                    <a:bodyPr/>
                    <a:lstStyle/>
                    <a:p>
                      <a:pPr algn="r" rtl="0" fontAlgn="ctr"/>
                      <a:r>
                        <a:rPr lang="cs-CZ" sz="900" u="none" strike="noStrike">
                          <a:effectLst/>
                        </a:rPr>
                        <a:t>Žďár nad Sázavou    </a:t>
                      </a:r>
                      <a:endParaRPr lang="cs-CZ" sz="900" b="0" i="0" u="none" strike="noStrike">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26</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73</a:t>
                      </a:r>
                    </a:p>
                  </a:txBody>
                  <a:tcPr marL="9525" marR="9525" marT="9525" marB="0" anchor="ctr"/>
                </a:tc>
                <a:extLst>
                  <a:ext uri="{0D108BD9-81ED-4DB2-BD59-A6C34878D82A}">
                    <a16:rowId xmlns:a16="http://schemas.microsoft.com/office/drawing/2014/main" val="2757495293"/>
                  </a:ext>
                </a:extLst>
              </a:tr>
            </a:tbl>
          </a:graphicData>
        </a:graphic>
      </p:graphicFrame>
      <p:sp>
        <p:nvSpPr>
          <p:cNvPr id="10" name="TextovéPole 1">
            <a:extLst>
              <a:ext uri="{FF2B5EF4-FFF2-40B4-BE49-F238E27FC236}">
                <a16:creationId xmlns:a16="http://schemas.microsoft.com/office/drawing/2014/main" id="{E258F246-3540-4B84-AFCB-C2EE66A951E2}"/>
              </a:ext>
            </a:extLst>
          </p:cNvPr>
          <p:cNvSpPr txBox="1"/>
          <p:nvPr/>
        </p:nvSpPr>
        <p:spPr>
          <a:xfrm>
            <a:off x="186608" y="6500082"/>
            <a:ext cx="20612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4" name="Obrázek 3">
            <a:extLst>
              <a:ext uri="{FF2B5EF4-FFF2-40B4-BE49-F238E27FC236}">
                <a16:creationId xmlns:a16="http://schemas.microsoft.com/office/drawing/2014/main" id="{C2D4911D-97CB-4073-9078-E332547DF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192" y="1813300"/>
            <a:ext cx="5759956" cy="4073193"/>
          </a:xfrm>
          <a:prstGeom prst="rect">
            <a:avLst/>
          </a:prstGeom>
        </p:spPr>
      </p:pic>
      <p:graphicFrame>
        <p:nvGraphicFramePr>
          <p:cNvPr id="9" name="Graf 8">
            <a:extLst>
              <a:ext uri="{FF2B5EF4-FFF2-40B4-BE49-F238E27FC236}">
                <a16:creationId xmlns:a16="http://schemas.microsoft.com/office/drawing/2014/main" id="{F76A6C61-2F85-4946-B8D2-A7CFA27C4043}"/>
              </a:ext>
            </a:extLst>
          </p:cNvPr>
          <p:cNvGraphicFramePr>
            <a:graphicFrameLocks/>
          </p:cNvGraphicFramePr>
          <p:nvPr/>
        </p:nvGraphicFramePr>
        <p:xfrm>
          <a:off x="185128" y="1427629"/>
          <a:ext cx="61200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ovéPole 10">
            <a:extLst>
              <a:ext uri="{FF2B5EF4-FFF2-40B4-BE49-F238E27FC236}">
                <a16:creationId xmlns:a16="http://schemas.microsoft.com/office/drawing/2014/main" id="{661505FC-93A9-4C4E-BEDE-E0B3087BB7A3}"/>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2818432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AE110F-9BD6-4304-9695-9AABCA879B7C}"/>
              </a:ext>
            </a:extLst>
          </p:cNvPr>
          <p:cNvSpPr>
            <a:spLocks noGrp="1"/>
          </p:cNvSpPr>
          <p:nvPr>
            <p:ph type="title"/>
          </p:nvPr>
        </p:nvSpPr>
        <p:spPr/>
        <p:txBody>
          <a:bodyPr/>
          <a:lstStyle/>
          <a:p>
            <a:r>
              <a:rPr lang="cs-CZ" dirty="0"/>
              <a:t>Nové a aktualizované události</a:t>
            </a:r>
          </a:p>
        </p:txBody>
      </p:sp>
      <p:sp>
        <p:nvSpPr>
          <p:cNvPr id="3" name="Zástupný obsah 2">
            <a:extLst>
              <a:ext uri="{FF2B5EF4-FFF2-40B4-BE49-F238E27FC236}">
                <a16:creationId xmlns:a16="http://schemas.microsoft.com/office/drawing/2014/main" id="{4E51D6E7-71F3-4823-BA60-195F034305E5}"/>
              </a:ext>
            </a:extLst>
          </p:cNvPr>
          <p:cNvSpPr>
            <a:spLocks noGrp="1"/>
          </p:cNvSpPr>
          <p:nvPr>
            <p:ph idx="1"/>
          </p:nvPr>
        </p:nvSpPr>
        <p:spPr>
          <a:xfrm>
            <a:off x="332819" y="1258709"/>
            <a:ext cx="11487705" cy="4755376"/>
          </a:xfrm>
        </p:spPr>
        <p:txBody>
          <a:bodyPr>
            <a:noAutofit/>
          </a:bodyPr>
          <a:lstStyle/>
          <a:p>
            <a:pPr marL="0" indent="0">
              <a:lnSpc>
                <a:spcPct val="150000"/>
              </a:lnSpc>
              <a:spcAft>
                <a:spcPts val="0"/>
              </a:spcAft>
              <a:buNone/>
            </a:pPr>
            <a:r>
              <a:rPr lang="cs-CZ"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Domov pro seniory Světlá nad Sázavou-Nová událost</a:t>
            </a:r>
          </a:p>
          <a:p>
            <a:pPr marL="0" indent="0">
              <a:lnSpc>
                <a:spcPct val="150000"/>
              </a:lnSpc>
              <a:spcAft>
                <a:spcPts val="0"/>
              </a:spcAft>
              <a:buNone/>
            </a:pPr>
            <a:r>
              <a:rPr lang="cs-CZ" sz="1400" i="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42 nahlášených případů</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 dnešnímu dni v zařízení 26 klientů  a 16 osob z řad personálu Covid-19 pozitivních. U klientů se průběžně objevují potíže -  kašel, zvýšená teplota.</a:t>
            </a: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Naplánováno provedení výtěrů PCR  u všech klientů zařízení. Zařízení žádá o personální výpomoc AČR.</a:t>
            </a:r>
          </a:p>
          <a:p>
            <a:pPr marL="342900" indent="-342900">
              <a:lnSpc>
                <a:spcPct val="150000"/>
              </a:lnSpc>
              <a:buClr>
                <a:srgbClr val="C00000"/>
              </a:buClr>
              <a:buSzPts val="1200"/>
              <a:buFont typeface="Wingdings" panose="05000000000000000000" pitchFamily="2" charset="2"/>
              <a:buChar char=""/>
            </a:pPr>
            <a: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1x úmrtí klienta ze dne 7.12.2020.</a:t>
            </a:r>
          </a:p>
        </p:txBody>
      </p:sp>
    </p:spTree>
    <p:extLst>
      <p:ext uri="{BB962C8B-B14F-4D97-AF65-F5344CB8AC3E}">
        <p14:creationId xmlns:p14="http://schemas.microsoft.com/office/powerpoint/2010/main" val="3266790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E5C8D-F08B-482F-9AD6-A806C77C964F}"/>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VYS</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B3B6D3F9-CC35-4F40-8D06-F036EBC5BBB8}"/>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7" name="Obdélník 6">
            <a:extLst>
              <a:ext uri="{FF2B5EF4-FFF2-40B4-BE49-F238E27FC236}">
                <a16:creationId xmlns:a16="http://schemas.microsoft.com/office/drawing/2014/main" id="{D9EF7C2A-ACC7-4655-963C-24F7C8E4E567}"/>
              </a:ext>
            </a:extLst>
          </p:cNvPr>
          <p:cNvSpPr/>
          <p:nvPr/>
        </p:nvSpPr>
        <p:spPr>
          <a:xfrm>
            <a:off x="-65722" y="5824002"/>
            <a:ext cx="12039203" cy="247375"/>
          </a:xfrm>
          <a:prstGeom prst="rect">
            <a:avLst/>
          </a:prstGeom>
        </p:spPr>
        <p:txBody>
          <a:bodyPr wrap="square">
            <a:spAutoFit/>
          </a:bodyPr>
          <a:lstStyle/>
          <a:p>
            <a:pPr algn="ctr">
              <a:lnSpc>
                <a:spcPct val="105000"/>
              </a:lnSpc>
              <a:spcAft>
                <a:spcPts val="0"/>
              </a:spcAft>
            </a:pPr>
            <a:r>
              <a:rPr lang="cs-CZ" sz="1000" b="1" dirty="0">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graphicFrame>
        <p:nvGraphicFramePr>
          <p:cNvPr id="6" name="Tabulka 5">
            <a:extLst>
              <a:ext uri="{FF2B5EF4-FFF2-40B4-BE49-F238E27FC236}">
                <a16:creationId xmlns:a16="http://schemas.microsoft.com/office/drawing/2014/main" id="{255E1C54-80A7-4C5B-B9B6-55204B21DA24}"/>
              </a:ext>
            </a:extLst>
          </p:cNvPr>
          <p:cNvGraphicFramePr>
            <a:graphicFrameLocks noGrp="1"/>
          </p:cNvGraphicFramePr>
          <p:nvPr>
            <p:extLst>
              <p:ext uri="{D42A27DB-BD31-4B8C-83A1-F6EECF244321}">
                <p14:modId xmlns:p14="http://schemas.microsoft.com/office/powerpoint/2010/main" val="1836850927"/>
              </p:ext>
            </p:extLst>
          </p:nvPr>
        </p:nvGraphicFramePr>
        <p:xfrm>
          <a:off x="332819" y="1103086"/>
          <a:ext cx="9691182" cy="2526829"/>
        </p:xfrm>
        <a:graphic>
          <a:graphicData uri="http://schemas.openxmlformats.org/drawingml/2006/table">
            <a:tbl>
              <a:tblPr firstRow="1" firstCol="1" bandRow="1"/>
              <a:tblGrid>
                <a:gridCol w="1352683">
                  <a:extLst>
                    <a:ext uri="{9D8B030D-6E8A-4147-A177-3AD203B41FA5}">
                      <a16:colId xmlns:a16="http://schemas.microsoft.com/office/drawing/2014/main" val="526705142"/>
                    </a:ext>
                  </a:extLst>
                </a:gridCol>
                <a:gridCol w="1814393">
                  <a:extLst>
                    <a:ext uri="{9D8B030D-6E8A-4147-A177-3AD203B41FA5}">
                      <a16:colId xmlns:a16="http://schemas.microsoft.com/office/drawing/2014/main" val="132042418"/>
                    </a:ext>
                  </a:extLst>
                </a:gridCol>
                <a:gridCol w="2585712">
                  <a:extLst>
                    <a:ext uri="{9D8B030D-6E8A-4147-A177-3AD203B41FA5}">
                      <a16:colId xmlns:a16="http://schemas.microsoft.com/office/drawing/2014/main" val="109251941"/>
                    </a:ext>
                  </a:extLst>
                </a:gridCol>
                <a:gridCol w="1312798">
                  <a:extLst>
                    <a:ext uri="{9D8B030D-6E8A-4147-A177-3AD203B41FA5}">
                      <a16:colId xmlns:a16="http://schemas.microsoft.com/office/drawing/2014/main" val="1635245960"/>
                    </a:ext>
                  </a:extLst>
                </a:gridCol>
                <a:gridCol w="1312798">
                  <a:extLst>
                    <a:ext uri="{9D8B030D-6E8A-4147-A177-3AD203B41FA5}">
                      <a16:colId xmlns:a16="http://schemas.microsoft.com/office/drawing/2014/main" val="3914515144"/>
                    </a:ext>
                  </a:extLst>
                </a:gridCol>
                <a:gridCol w="1312798">
                  <a:extLst>
                    <a:ext uri="{9D8B030D-6E8A-4147-A177-3AD203B41FA5}">
                      <a16:colId xmlns:a16="http://schemas.microsoft.com/office/drawing/2014/main" val="723467214"/>
                    </a:ext>
                  </a:extLst>
                </a:gridCol>
              </a:tblGrid>
              <a:tr h="669029">
                <a:tc>
                  <a:txBody>
                    <a:bodyPr/>
                    <a:lstStyle/>
                    <a:p>
                      <a:pPr algn="ct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NOVĚ HLÁŠENÝCH PŘÍPADŮ ZA POSLEDNÍCH 24 HODIN KHS DO CFA</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983042275"/>
                  </a:ext>
                </a:extLst>
              </a:tr>
              <a:tr h="464450">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Havlíčkův Brod</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Domov pro seniory Světlá nad Sázavou</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07.12.2020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135328132"/>
                  </a:ext>
                </a:extLst>
              </a:tr>
              <a:tr h="46445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Havlíčkův Brod</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Světlá nad Sázavou</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16.11.2020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4091195134"/>
                  </a:ext>
                </a:extLst>
              </a:tr>
              <a:tr h="464450">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Třebíč</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Rapotice</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15.11.2020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607979041"/>
                  </a:ext>
                </a:extLst>
              </a:tr>
              <a:tr h="464450">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Třebíč</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Zařízení sociálních služeb</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Domov Nové Syrovice</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23.11.2020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4061223670"/>
                  </a:ext>
                </a:extLst>
              </a:tr>
            </a:tbl>
          </a:graphicData>
        </a:graphic>
      </p:graphicFrame>
    </p:spTree>
    <p:extLst>
      <p:ext uri="{BB962C8B-B14F-4D97-AF65-F5344CB8AC3E}">
        <p14:creationId xmlns:p14="http://schemas.microsoft.com/office/powerpoint/2010/main" val="4209808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89"/>
            <a:ext cx="12192000" cy="1099929"/>
          </a:xfrm>
        </p:spPr>
        <p:txBody>
          <a:bodyPr>
            <a:normAutofit/>
          </a:bodyPr>
          <a:lstStyle/>
          <a:p>
            <a:pPr algn="ctr"/>
            <a:r>
              <a:rPr lang="cs-CZ" b="1" dirty="0"/>
              <a:t>Situace ve Zlínském kraji</a:t>
            </a:r>
            <a:br>
              <a:rPr lang="cs-CZ" b="1" dirty="0"/>
            </a:br>
            <a:r>
              <a:rPr lang="cs-CZ" dirty="0"/>
              <a:t>k 08. 12. 2020</a:t>
            </a:r>
          </a:p>
        </p:txBody>
      </p:sp>
      <p:sp>
        <p:nvSpPr>
          <p:cNvPr id="4" name="Zástupný symbol pro číslo snímku 3"/>
          <p:cNvSpPr>
            <a:spLocks noGrp="1"/>
          </p:cNvSpPr>
          <p:nvPr>
            <p:ph type="sldNum" sz="quarter" idx="12"/>
          </p:nvPr>
        </p:nvSpPr>
        <p:spPr>
          <a:xfrm>
            <a:off x="11732007" y="6426000"/>
            <a:ext cx="432000" cy="432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1" name="TextovéPole 10">
            <a:extLst>
              <a:ext uri="{FF2B5EF4-FFF2-40B4-BE49-F238E27FC236}">
                <a16:creationId xmlns:a16="http://schemas.microsoft.com/office/drawing/2014/main" id="{751F2455-7A0C-4132-B501-4AC194282DAD}"/>
              </a:ext>
            </a:extLst>
          </p:cNvPr>
          <p:cNvSpPr txBox="1"/>
          <p:nvPr/>
        </p:nvSpPr>
        <p:spPr>
          <a:xfrm>
            <a:off x="856161" y="4299045"/>
            <a:ext cx="532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Segoe UI"/>
                <a:ea typeface="+mn-ea"/>
                <a:cs typeface="+mn-cs"/>
              </a:rPr>
              <a:t>Vývoj v ČR a okresech ZLK v posledním týdnu</a:t>
            </a:r>
          </a:p>
        </p:txBody>
      </p:sp>
      <p:graphicFrame>
        <p:nvGraphicFramePr>
          <p:cNvPr id="3" name="Tabulka 2">
            <a:extLst>
              <a:ext uri="{FF2B5EF4-FFF2-40B4-BE49-F238E27FC236}">
                <a16:creationId xmlns:a16="http://schemas.microsoft.com/office/drawing/2014/main" id="{E67165CB-79DC-41BF-BEE9-80DE440EF0C7}"/>
              </a:ext>
            </a:extLst>
          </p:cNvPr>
          <p:cNvGraphicFramePr>
            <a:graphicFrameLocks noGrp="1"/>
          </p:cNvGraphicFramePr>
          <p:nvPr/>
        </p:nvGraphicFramePr>
        <p:xfrm>
          <a:off x="186609" y="4702220"/>
          <a:ext cx="5909394" cy="1519119"/>
        </p:xfrm>
        <a:graphic>
          <a:graphicData uri="http://schemas.openxmlformats.org/drawingml/2006/table">
            <a:tbl>
              <a:tblPr firstRow="1" firstCol="1" bandRow="1">
                <a:tableStyleId>{5C22544A-7EE6-4342-B048-85BDC9FD1C3A}</a:tableStyleId>
              </a:tblPr>
              <a:tblGrid>
                <a:gridCol w="979014">
                  <a:extLst>
                    <a:ext uri="{9D8B030D-6E8A-4147-A177-3AD203B41FA5}">
                      <a16:colId xmlns:a16="http://schemas.microsoft.com/office/drawing/2014/main" val="888979008"/>
                    </a:ext>
                  </a:extLst>
                </a:gridCol>
                <a:gridCol w="704340">
                  <a:extLst>
                    <a:ext uri="{9D8B030D-6E8A-4147-A177-3AD203B41FA5}">
                      <a16:colId xmlns:a16="http://schemas.microsoft.com/office/drawing/2014/main" val="3789005846"/>
                    </a:ext>
                  </a:extLst>
                </a:gridCol>
                <a:gridCol w="704340">
                  <a:extLst>
                    <a:ext uri="{9D8B030D-6E8A-4147-A177-3AD203B41FA5}">
                      <a16:colId xmlns:a16="http://schemas.microsoft.com/office/drawing/2014/main" val="1545488587"/>
                    </a:ext>
                  </a:extLst>
                </a:gridCol>
                <a:gridCol w="704340">
                  <a:extLst>
                    <a:ext uri="{9D8B030D-6E8A-4147-A177-3AD203B41FA5}">
                      <a16:colId xmlns:a16="http://schemas.microsoft.com/office/drawing/2014/main" val="249232368"/>
                    </a:ext>
                  </a:extLst>
                </a:gridCol>
                <a:gridCol w="704340">
                  <a:extLst>
                    <a:ext uri="{9D8B030D-6E8A-4147-A177-3AD203B41FA5}">
                      <a16:colId xmlns:a16="http://schemas.microsoft.com/office/drawing/2014/main" val="3532206315"/>
                    </a:ext>
                  </a:extLst>
                </a:gridCol>
                <a:gridCol w="704340">
                  <a:extLst>
                    <a:ext uri="{9D8B030D-6E8A-4147-A177-3AD203B41FA5}">
                      <a16:colId xmlns:a16="http://schemas.microsoft.com/office/drawing/2014/main" val="4199687218"/>
                    </a:ext>
                  </a:extLst>
                </a:gridCol>
                <a:gridCol w="704340">
                  <a:extLst>
                    <a:ext uri="{9D8B030D-6E8A-4147-A177-3AD203B41FA5}">
                      <a16:colId xmlns:a16="http://schemas.microsoft.com/office/drawing/2014/main" val="548284247"/>
                    </a:ext>
                  </a:extLst>
                </a:gridCol>
                <a:gridCol w="704340">
                  <a:extLst>
                    <a:ext uri="{9D8B030D-6E8A-4147-A177-3AD203B41FA5}">
                      <a16:colId xmlns:a16="http://schemas.microsoft.com/office/drawing/2014/main" val="157284742"/>
                    </a:ext>
                  </a:extLst>
                </a:gridCol>
              </a:tblGrid>
              <a:tr h="217017">
                <a:tc>
                  <a:txBody>
                    <a:bodyPr/>
                    <a:lstStyle/>
                    <a:p>
                      <a:pPr algn="l" rtl="0" fontAlgn="ctr"/>
                      <a:r>
                        <a:rPr lang="cs-CZ" sz="900" u="none" strike="noStrike" dirty="0">
                          <a:effectLst/>
                        </a:rPr>
                        <a:t> </a:t>
                      </a:r>
                      <a:endParaRPr lang="cs-CZ" sz="900" b="1" i="0" u="none" strike="noStrike" dirty="0">
                        <a:solidFill>
                          <a:srgbClr val="FFFFFF"/>
                        </a:solidFill>
                        <a:effectLst/>
                        <a:latin typeface="+mn-lt"/>
                      </a:endParaRPr>
                    </a:p>
                  </a:txBody>
                  <a:tcPr marL="7620" marR="7620" marT="7620" marB="0" anchor="ctr"/>
                </a:tc>
                <a:tc>
                  <a:txBody>
                    <a:bodyPr/>
                    <a:lstStyle/>
                    <a:p>
                      <a:pPr algn="ctr" rtl="0" fontAlgn="ctr"/>
                      <a:r>
                        <a:rPr lang="cs-CZ" sz="900" b="1" i="0" u="none" strike="noStrike" dirty="0">
                          <a:solidFill>
                            <a:srgbClr val="FFFFFF"/>
                          </a:solidFill>
                          <a:effectLst/>
                          <a:latin typeface="Segoe UI" panose="020B0502040204020203" pitchFamily="34" charset="0"/>
                        </a:rPr>
                        <a:t>02.12.2020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03.12.2020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04.12.2020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05.12.2020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06.12.2020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07.12.2020</a:t>
                      </a:r>
                    </a:p>
                  </a:txBody>
                  <a:tcPr marL="9525" marR="9525" marT="9525" marB="0" anchor="ctr"/>
                </a:tc>
                <a:tc>
                  <a:txBody>
                    <a:bodyPr/>
                    <a:lstStyle/>
                    <a:p>
                      <a:pPr algn="ctr" rtl="0" fontAlgn="ctr"/>
                      <a:r>
                        <a:rPr lang="cs-CZ" sz="900" b="1" i="0" u="none" strike="noStrike">
                          <a:solidFill>
                            <a:srgbClr val="FFFFFF"/>
                          </a:solidFill>
                          <a:effectLst/>
                          <a:latin typeface="Segoe UI" panose="020B0502040204020203" pitchFamily="34" charset="0"/>
                        </a:rPr>
                        <a:t>08.12.2020</a:t>
                      </a:r>
                    </a:p>
                  </a:txBody>
                  <a:tcPr marL="9525" marR="9525" marT="9525" marB="0" anchor="ctr"/>
                </a:tc>
                <a:extLst>
                  <a:ext uri="{0D108BD9-81ED-4DB2-BD59-A6C34878D82A}">
                    <a16:rowId xmlns:a16="http://schemas.microsoft.com/office/drawing/2014/main" val="78132184"/>
                  </a:ext>
                </a:extLst>
              </a:tr>
              <a:tr h="217017">
                <a:tc>
                  <a:txBody>
                    <a:bodyPr/>
                    <a:lstStyle/>
                    <a:p>
                      <a:pPr algn="r" rtl="0" fontAlgn="b"/>
                      <a:r>
                        <a:rPr lang="cs-CZ" sz="900" u="none" strike="noStrike" dirty="0">
                          <a:effectLst/>
                        </a:rPr>
                        <a:t>ČR</a:t>
                      </a:r>
                      <a:endParaRPr lang="cs-CZ" sz="900" b="1" i="0" u="none" strike="noStrike" dirty="0">
                        <a:solidFill>
                          <a:srgbClr val="000000"/>
                        </a:solidFill>
                        <a:effectLst/>
                        <a:latin typeface="+mn-lt"/>
                      </a:endParaRP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4 561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4 625</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4 746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3 312</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1 113</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4 244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5 848</a:t>
                      </a:r>
                    </a:p>
                  </a:txBody>
                  <a:tcPr marL="9525" marR="9525" marT="9525" marB="0" anchor="ctr"/>
                </a:tc>
                <a:extLst>
                  <a:ext uri="{0D108BD9-81ED-4DB2-BD59-A6C34878D82A}">
                    <a16:rowId xmlns:a16="http://schemas.microsoft.com/office/drawing/2014/main" val="87587300"/>
                  </a:ext>
                </a:extLst>
              </a:tr>
              <a:tr h="217017">
                <a:tc>
                  <a:txBody>
                    <a:bodyPr/>
                    <a:lstStyle/>
                    <a:p>
                      <a:pPr algn="r" rtl="0" fontAlgn="b"/>
                      <a:r>
                        <a:rPr lang="cs-CZ" sz="900" u="none" strike="noStrike">
                          <a:effectLst/>
                        </a:rPr>
                        <a:t>ZLK</a:t>
                      </a:r>
                      <a:endParaRPr lang="cs-CZ" sz="900" b="1" i="0" u="none" strike="noStrike">
                        <a:solidFill>
                          <a:srgbClr val="000000"/>
                        </a:solidFill>
                        <a:effectLst/>
                        <a:latin typeface="+mn-lt"/>
                      </a:endParaRPr>
                    </a:p>
                  </a:txBody>
                  <a:tcPr marL="7620" marR="7620" marT="7620" marB="0" anchor="ctr"/>
                </a:tc>
                <a:tc>
                  <a:txBody>
                    <a:bodyPr/>
                    <a:lstStyle/>
                    <a:p>
                      <a:pPr algn="r" rtl="0" fontAlgn="ctr"/>
                      <a:r>
                        <a:rPr lang="cs-CZ" sz="900" b="1" i="0" u="none" strike="noStrike">
                          <a:solidFill>
                            <a:srgbClr val="000000"/>
                          </a:solidFill>
                          <a:effectLst/>
                          <a:latin typeface="Segoe UI" panose="020B0502040204020203" pitchFamily="34" charset="0"/>
                        </a:rPr>
                        <a:t>306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209</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301</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274</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97</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276</a:t>
                      </a:r>
                    </a:p>
                  </a:txBody>
                  <a:tcPr marL="9525" marR="9525" marT="9525" marB="0" anchor="ctr"/>
                </a:tc>
                <a:tc>
                  <a:txBody>
                    <a:bodyPr/>
                    <a:lstStyle/>
                    <a:p>
                      <a:pPr algn="r" rtl="0" fontAlgn="ctr"/>
                      <a:r>
                        <a:rPr lang="cs-CZ" sz="900" b="1" i="0" u="none" strike="noStrike">
                          <a:solidFill>
                            <a:srgbClr val="000000"/>
                          </a:solidFill>
                          <a:effectLst/>
                          <a:latin typeface="Segoe UI" panose="020B0502040204020203" pitchFamily="34" charset="0"/>
                        </a:rPr>
                        <a:t>426</a:t>
                      </a:r>
                    </a:p>
                  </a:txBody>
                  <a:tcPr marL="9525" marR="9525" marT="9525" marB="0" anchor="ctr"/>
                </a:tc>
                <a:extLst>
                  <a:ext uri="{0D108BD9-81ED-4DB2-BD59-A6C34878D82A}">
                    <a16:rowId xmlns:a16="http://schemas.microsoft.com/office/drawing/2014/main" val="2527166394"/>
                  </a:ext>
                </a:extLst>
              </a:tr>
              <a:tr h="217017">
                <a:tc>
                  <a:txBody>
                    <a:bodyPr/>
                    <a:lstStyle/>
                    <a:p>
                      <a:pPr algn="r" rtl="0" fontAlgn="b"/>
                      <a:r>
                        <a:rPr lang="cs-CZ" sz="900" u="none" strike="noStrike" dirty="0">
                          <a:effectLst/>
                        </a:rPr>
                        <a:t>Kroměříž</a:t>
                      </a:r>
                      <a:endParaRPr lang="cs-CZ" sz="900" b="0" i="0" u="none" strike="noStrike" dirty="0">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68</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94</a:t>
                      </a:r>
                    </a:p>
                  </a:txBody>
                  <a:tcPr marL="9525" marR="9525" marT="9525" marB="0" anchor="ctr"/>
                </a:tc>
                <a:extLst>
                  <a:ext uri="{0D108BD9-81ED-4DB2-BD59-A6C34878D82A}">
                    <a16:rowId xmlns:a16="http://schemas.microsoft.com/office/drawing/2014/main" val="4090915528"/>
                  </a:ext>
                </a:extLst>
              </a:tr>
              <a:tr h="217017">
                <a:tc>
                  <a:txBody>
                    <a:bodyPr/>
                    <a:lstStyle/>
                    <a:p>
                      <a:pPr algn="r" rtl="0" fontAlgn="b"/>
                      <a:r>
                        <a:rPr lang="cs-CZ" sz="900" u="none" strike="noStrike">
                          <a:effectLst/>
                        </a:rPr>
                        <a:t>Uherské Hradiště</a:t>
                      </a:r>
                      <a:endParaRPr lang="cs-CZ" sz="900" b="0" i="0" u="none" strike="noStrike">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67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87</a:t>
                      </a:r>
                    </a:p>
                  </a:txBody>
                  <a:tcPr marL="9525" marR="9525" marT="9525" marB="0" anchor="ctr"/>
                </a:tc>
                <a:extLst>
                  <a:ext uri="{0D108BD9-81ED-4DB2-BD59-A6C34878D82A}">
                    <a16:rowId xmlns:a16="http://schemas.microsoft.com/office/drawing/2014/main" val="2354362321"/>
                  </a:ext>
                </a:extLst>
              </a:tr>
              <a:tr h="217017">
                <a:tc>
                  <a:txBody>
                    <a:bodyPr/>
                    <a:lstStyle/>
                    <a:p>
                      <a:pPr algn="r" rtl="0" fontAlgn="b"/>
                      <a:r>
                        <a:rPr lang="cs-CZ" sz="900" u="none" strike="noStrike">
                          <a:effectLst/>
                        </a:rPr>
                        <a:t>Vsetín</a:t>
                      </a:r>
                      <a:endParaRPr lang="cs-CZ" sz="900" b="0" i="0" u="none" strike="noStrike">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75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51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67</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49</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89</a:t>
                      </a:r>
                    </a:p>
                  </a:txBody>
                  <a:tcPr marL="9525" marR="9525" marT="9525" marB="0" anchor="ctr"/>
                </a:tc>
                <a:extLst>
                  <a:ext uri="{0D108BD9-81ED-4DB2-BD59-A6C34878D82A}">
                    <a16:rowId xmlns:a16="http://schemas.microsoft.com/office/drawing/2014/main" val="22341563"/>
                  </a:ext>
                </a:extLst>
              </a:tr>
              <a:tr h="217017">
                <a:tc>
                  <a:txBody>
                    <a:bodyPr/>
                    <a:lstStyle/>
                    <a:p>
                      <a:pPr algn="r" rtl="0" fontAlgn="b"/>
                      <a:r>
                        <a:rPr lang="cs-CZ" sz="900" u="none" strike="noStrike">
                          <a:effectLst/>
                        </a:rPr>
                        <a:t>Zlín</a:t>
                      </a:r>
                      <a:endParaRPr lang="cs-CZ" sz="900" b="0" i="0" u="none" strike="noStrike">
                        <a:solidFill>
                          <a:srgbClr val="000000"/>
                        </a:solidFill>
                        <a:effectLst/>
                        <a:latin typeface="+mn-lt"/>
                      </a:endParaRPr>
                    </a:p>
                  </a:txBody>
                  <a:tcPr marL="7620" marR="7620" marT="7620" marB="0" anchor="ctr"/>
                </a:tc>
                <a:tc>
                  <a:txBody>
                    <a:bodyPr/>
                    <a:lstStyle/>
                    <a:p>
                      <a:pPr algn="r" rtl="0" fontAlgn="ctr"/>
                      <a:r>
                        <a:rPr lang="cs-CZ" sz="900" b="0" i="0" u="none" strike="noStrike">
                          <a:solidFill>
                            <a:srgbClr val="000000"/>
                          </a:solidFill>
                          <a:effectLst/>
                          <a:latin typeface="Segoe UI" panose="020B0502040204020203" pitchFamily="34" charset="0"/>
                        </a:rPr>
                        <a:t>103</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71</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80</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106</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25</a:t>
                      </a:r>
                    </a:p>
                  </a:txBody>
                  <a:tcPr marL="9525" marR="9525" marT="9525" marB="0" anchor="ctr"/>
                </a:tc>
                <a:tc>
                  <a:txBody>
                    <a:bodyPr/>
                    <a:lstStyle/>
                    <a:p>
                      <a:pPr algn="r" rtl="0" fontAlgn="ctr"/>
                      <a:r>
                        <a:rPr lang="cs-CZ" sz="900" b="0" i="0" u="none" strike="noStrike">
                          <a:solidFill>
                            <a:srgbClr val="000000"/>
                          </a:solidFill>
                          <a:effectLst/>
                          <a:latin typeface="Segoe UI" panose="020B0502040204020203" pitchFamily="34" charset="0"/>
                        </a:rPr>
                        <a:t>99</a:t>
                      </a:r>
                    </a:p>
                  </a:txBody>
                  <a:tcPr marL="9525" marR="9525" marT="9525" marB="0" anchor="ctr"/>
                </a:tc>
                <a:tc>
                  <a:txBody>
                    <a:bodyPr/>
                    <a:lstStyle/>
                    <a:p>
                      <a:pPr algn="r" rtl="0" fontAlgn="ctr"/>
                      <a:r>
                        <a:rPr lang="cs-CZ" sz="900" b="0" i="0" u="none" strike="noStrike" dirty="0">
                          <a:solidFill>
                            <a:srgbClr val="000000"/>
                          </a:solidFill>
                          <a:effectLst/>
                          <a:latin typeface="Segoe UI" panose="020B0502040204020203" pitchFamily="34" charset="0"/>
                        </a:rPr>
                        <a:t>156</a:t>
                      </a:r>
                    </a:p>
                  </a:txBody>
                  <a:tcPr marL="9525" marR="9525" marT="9525" marB="0" anchor="ctr"/>
                </a:tc>
                <a:extLst>
                  <a:ext uri="{0D108BD9-81ED-4DB2-BD59-A6C34878D82A}">
                    <a16:rowId xmlns:a16="http://schemas.microsoft.com/office/drawing/2014/main" val="1542360940"/>
                  </a:ext>
                </a:extLst>
              </a:tr>
            </a:tbl>
          </a:graphicData>
        </a:graphic>
      </p:graphicFrame>
      <p:sp>
        <p:nvSpPr>
          <p:cNvPr id="12" name="TextovéPole 11">
            <a:extLst>
              <a:ext uri="{FF2B5EF4-FFF2-40B4-BE49-F238E27FC236}">
                <a16:creationId xmlns:a16="http://schemas.microsoft.com/office/drawing/2014/main" id="{A3D628BA-0B20-44E3-912E-3BADD09D87B1}"/>
              </a:ext>
            </a:extLst>
          </p:cNvPr>
          <p:cNvSpPr txBox="1"/>
          <p:nvPr/>
        </p:nvSpPr>
        <p:spPr>
          <a:xfrm>
            <a:off x="742982" y="1207764"/>
            <a:ext cx="5547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Pozitivní v posledních 2 týdnech: Zlínský kraj</a:t>
            </a:r>
          </a:p>
        </p:txBody>
      </p:sp>
      <p:sp>
        <p:nvSpPr>
          <p:cNvPr id="10" name="TextovéPole 1">
            <a:extLst>
              <a:ext uri="{FF2B5EF4-FFF2-40B4-BE49-F238E27FC236}">
                <a16:creationId xmlns:a16="http://schemas.microsoft.com/office/drawing/2014/main" id="{3E526826-A873-472C-BCCD-A6D583D100FE}"/>
              </a:ext>
            </a:extLst>
          </p:cNvPr>
          <p:cNvSpPr txBox="1"/>
          <p:nvPr/>
        </p:nvSpPr>
        <p:spPr>
          <a:xfrm>
            <a:off x="186608" y="6500082"/>
            <a:ext cx="20231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6" name="Obrázek 5">
            <a:extLst>
              <a:ext uri="{FF2B5EF4-FFF2-40B4-BE49-F238E27FC236}">
                <a16:creationId xmlns:a16="http://schemas.microsoft.com/office/drawing/2014/main" id="{743CB280-3288-4B54-B9D2-6D52D48EA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798" y="1720057"/>
            <a:ext cx="5759956" cy="4073194"/>
          </a:xfrm>
          <a:prstGeom prst="rect">
            <a:avLst/>
          </a:prstGeom>
        </p:spPr>
      </p:pic>
      <p:graphicFrame>
        <p:nvGraphicFramePr>
          <p:cNvPr id="13" name="Graf 12">
            <a:extLst>
              <a:ext uri="{FF2B5EF4-FFF2-40B4-BE49-F238E27FC236}">
                <a16:creationId xmlns:a16="http://schemas.microsoft.com/office/drawing/2014/main" id="{B8DD8A1F-E8E7-47AB-ADF1-6192503C5A6C}"/>
              </a:ext>
            </a:extLst>
          </p:cNvPr>
          <p:cNvGraphicFramePr>
            <a:graphicFrameLocks/>
          </p:cNvGraphicFramePr>
          <p:nvPr/>
        </p:nvGraphicFramePr>
        <p:xfrm>
          <a:off x="81306" y="1460852"/>
          <a:ext cx="6120000" cy="23781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ovéPole 4">
            <a:extLst>
              <a:ext uri="{FF2B5EF4-FFF2-40B4-BE49-F238E27FC236}">
                <a16:creationId xmlns:a16="http://schemas.microsoft.com/office/drawing/2014/main" id="{32B565EE-2A11-44EA-9023-D22201149C82}"/>
              </a:ext>
            </a:extLst>
          </p:cNvPr>
          <p:cNvSpPr txBox="1"/>
          <p:nvPr/>
        </p:nvSpPr>
        <p:spPr>
          <a:xfrm>
            <a:off x="6314494" y="1890943"/>
            <a:ext cx="3790765" cy="523220"/>
          </a:xfrm>
          <a:prstGeom prst="rect">
            <a:avLst/>
          </a:prstGeom>
          <a:noFill/>
        </p:spPr>
        <p:txBody>
          <a:bodyPr wrap="square" rtlCol="0">
            <a:spAutoFit/>
          </a:bodyPr>
          <a:lstStyle/>
          <a:p>
            <a:r>
              <a:rPr lang="cs-CZ" sz="1400" dirty="0"/>
              <a:t>Počet případů COVID-19 na 100 tis. obyv.</a:t>
            </a:r>
          </a:p>
          <a:p>
            <a:r>
              <a:rPr lang="cs-CZ" sz="1400" dirty="0"/>
              <a:t>25. 11. - 08. 12. 2020</a:t>
            </a:r>
          </a:p>
        </p:txBody>
      </p:sp>
    </p:spTree>
    <p:extLst>
      <p:ext uri="{BB962C8B-B14F-4D97-AF65-F5344CB8AC3E}">
        <p14:creationId xmlns:p14="http://schemas.microsoft.com/office/powerpoint/2010/main" val="1406266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EEF58D-4CB5-4DD8-9035-A4159BF823BB}"/>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ZLK</a:t>
            </a:r>
            <a:b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(nově hlášené a aktualizované v posledních 72 hodinách)</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3C38204C-E513-4B85-A934-976575976706}"/>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9" name="Obdélník 8">
            <a:extLst>
              <a:ext uri="{FF2B5EF4-FFF2-40B4-BE49-F238E27FC236}">
                <a16:creationId xmlns:a16="http://schemas.microsoft.com/office/drawing/2014/main" id="{4D9ECE6A-D957-4742-984D-5275C3917931}"/>
              </a:ext>
            </a:extLst>
          </p:cNvPr>
          <p:cNvSpPr/>
          <p:nvPr/>
        </p:nvSpPr>
        <p:spPr>
          <a:xfrm>
            <a:off x="0" y="5821743"/>
            <a:ext cx="12039203" cy="247375"/>
          </a:xfrm>
          <a:prstGeom prst="rect">
            <a:avLst/>
          </a:prstGeom>
        </p:spPr>
        <p:txBody>
          <a:bodyPr wrap="square">
            <a:spAutoFit/>
          </a:bodyPr>
          <a:lstStyle/>
          <a:p>
            <a:pPr algn="ctr">
              <a:lnSpc>
                <a:spcPct val="105000"/>
              </a:lnSpc>
              <a:spcAft>
                <a:spcPts val="0"/>
              </a:spcAft>
            </a:pPr>
            <a:r>
              <a:rPr lang="cs-CZ" sz="1000" b="1" dirty="0">
                <a:latin typeface="Calibri" panose="020F0502020204030204" pitchFamily="34" charset="0"/>
                <a:ea typeface="Calibri" panose="020F0502020204030204" pitchFamily="34" charset="0"/>
              </a:rPr>
              <a:t>POČET NOVĚ HLÁŠENÝCH PŘÍPADŮ ZA POSLEDNÍCH 72 HODIN KHS DO CFA = POČET NOVĚ HLÁŠENÝCH PŘÍPADŮ DO APLIKACE CFA V POSLEDNÍCH 72 HODINÁCH ZJIŠTENÝCH OD POSLEDNÍ AKTUALIZACE  UDÁLOSTI</a:t>
            </a:r>
            <a:endParaRPr lang="cs-CZ" sz="1000" dirty="0">
              <a:latin typeface="Calibri" panose="020F0502020204030204" pitchFamily="34" charset="0"/>
              <a:ea typeface="Calibri" panose="020F0502020204030204" pitchFamily="34" charset="0"/>
            </a:endParaRPr>
          </a:p>
        </p:txBody>
      </p:sp>
      <p:sp>
        <p:nvSpPr>
          <p:cNvPr id="5" name="Obdélník 4">
            <a:extLst>
              <a:ext uri="{FF2B5EF4-FFF2-40B4-BE49-F238E27FC236}">
                <a16:creationId xmlns:a16="http://schemas.microsoft.com/office/drawing/2014/main" id="{64866A19-C1D5-44FA-B1DF-E56DB65CBF85}"/>
              </a:ext>
            </a:extLst>
          </p:cNvPr>
          <p:cNvSpPr/>
          <p:nvPr/>
        </p:nvSpPr>
        <p:spPr>
          <a:xfrm>
            <a:off x="1407886" y="2951946"/>
            <a:ext cx="9376228" cy="954107"/>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altLang="cs-CZ"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 tomto období nejsou prozatím zaznamenány a hlášeny žádné nové události</a:t>
            </a:r>
            <a:endParaRPr lang="cs-CZ" sz="2800" b="1"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582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DEFE57-EAC2-4E2B-896C-0B732A7B6041}"/>
              </a:ext>
            </a:extLst>
          </p:cNvPr>
          <p:cNvSpPr>
            <a:spLocks noGrp="1"/>
          </p:cNvSpPr>
          <p:nvPr>
            <p:ph type="title"/>
          </p:nvPr>
        </p:nvSpPr>
        <p:spPr>
          <a:xfrm>
            <a:off x="426948" y="0"/>
            <a:ext cx="9885238" cy="896492"/>
          </a:xfrm>
        </p:spPr>
        <p:txBody>
          <a:bodyPr/>
          <a:lstStyle/>
          <a:p>
            <a:r>
              <a:rPr lang="cs-CZ" dirty="0"/>
              <a:t>PES: Protiepidemický systém ČR – denní vývoj indexu rizika v čase</a:t>
            </a:r>
          </a:p>
        </p:txBody>
      </p:sp>
      <p:graphicFrame>
        <p:nvGraphicFramePr>
          <p:cNvPr id="5" name="Zástupný obsah 4">
            <a:extLst>
              <a:ext uri="{FF2B5EF4-FFF2-40B4-BE49-F238E27FC236}">
                <a16:creationId xmlns:a16="http://schemas.microsoft.com/office/drawing/2014/main" id="{47B80127-CFBF-4A11-9571-926A18B06959}"/>
              </a:ext>
            </a:extLst>
          </p:cNvPr>
          <p:cNvGraphicFramePr>
            <a:graphicFrameLocks noGrp="1"/>
          </p:cNvGraphicFramePr>
          <p:nvPr>
            <p:ph idx="1"/>
            <p:extLst>
              <p:ext uri="{D42A27DB-BD31-4B8C-83A1-F6EECF244321}">
                <p14:modId xmlns:p14="http://schemas.microsoft.com/office/powerpoint/2010/main" val="2086841599"/>
              </p:ext>
            </p:extLst>
          </p:nvPr>
        </p:nvGraphicFramePr>
        <p:xfrm>
          <a:off x="672354" y="1121202"/>
          <a:ext cx="8303216" cy="4970314"/>
        </p:xfrm>
        <a:graphic>
          <a:graphicData uri="http://schemas.openxmlformats.org/drawingml/2006/table">
            <a:tbl>
              <a:tblPr/>
              <a:tblGrid>
                <a:gridCol w="1714690">
                  <a:extLst>
                    <a:ext uri="{9D8B030D-6E8A-4147-A177-3AD203B41FA5}">
                      <a16:colId xmlns:a16="http://schemas.microsoft.com/office/drawing/2014/main" val="2355874031"/>
                    </a:ext>
                  </a:extLst>
                </a:gridCol>
                <a:gridCol w="941218">
                  <a:extLst>
                    <a:ext uri="{9D8B030D-6E8A-4147-A177-3AD203B41FA5}">
                      <a16:colId xmlns:a16="http://schemas.microsoft.com/office/drawing/2014/main" val="2270976193"/>
                    </a:ext>
                  </a:extLst>
                </a:gridCol>
                <a:gridCol w="941218">
                  <a:extLst>
                    <a:ext uri="{9D8B030D-6E8A-4147-A177-3AD203B41FA5}">
                      <a16:colId xmlns:a16="http://schemas.microsoft.com/office/drawing/2014/main" val="1925240551"/>
                    </a:ext>
                  </a:extLst>
                </a:gridCol>
                <a:gridCol w="941218">
                  <a:extLst>
                    <a:ext uri="{9D8B030D-6E8A-4147-A177-3AD203B41FA5}">
                      <a16:colId xmlns:a16="http://schemas.microsoft.com/office/drawing/2014/main" val="2536522971"/>
                    </a:ext>
                  </a:extLst>
                </a:gridCol>
                <a:gridCol w="941218">
                  <a:extLst>
                    <a:ext uri="{9D8B030D-6E8A-4147-A177-3AD203B41FA5}">
                      <a16:colId xmlns:a16="http://schemas.microsoft.com/office/drawing/2014/main" val="3812765784"/>
                    </a:ext>
                  </a:extLst>
                </a:gridCol>
                <a:gridCol w="941218">
                  <a:extLst>
                    <a:ext uri="{9D8B030D-6E8A-4147-A177-3AD203B41FA5}">
                      <a16:colId xmlns:a16="http://schemas.microsoft.com/office/drawing/2014/main" val="155458071"/>
                    </a:ext>
                  </a:extLst>
                </a:gridCol>
                <a:gridCol w="941218">
                  <a:extLst>
                    <a:ext uri="{9D8B030D-6E8A-4147-A177-3AD203B41FA5}">
                      <a16:colId xmlns:a16="http://schemas.microsoft.com/office/drawing/2014/main" val="3844002747"/>
                    </a:ext>
                  </a:extLst>
                </a:gridCol>
                <a:gridCol w="941218">
                  <a:extLst>
                    <a:ext uri="{9D8B030D-6E8A-4147-A177-3AD203B41FA5}">
                      <a16:colId xmlns:a16="http://schemas.microsoft.com/office/drawing/2014/main" val="4231410860"/>
                    </a:ext>
                  </a:extLst>
                </a:gridCol>
              </a:tblGrid>
              <a:tr h="536280">
                <a:tc>
                  <a:txBody>
                    <a:bodyPr/>
                    <a:lstStyle/>
                    <a:p>
                      <a:pPr algn="ctr" fontAlgn="b"/>
                      <a:r>
                        <a:rPr lang="cs-CZ" sz="1400" b="1" i="0" u="none" strike="noStrike" dirty="0">
                          <a:solidFill>
                            <a:srgbClr val="FFFFFF"/>
                          </a:solidFill>
                          <a:effectLst/>
                          <a:latin typeface="Calibri" panose="020F0502020204030204" pitchFamily="34" charset="0"/>
                        </a:rPr>
                        <a:t>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cs-CZ" sz="1400" b="1" i="0" u="none" strike="noStrike" dirty="0">
                          <a:solidFill>
                            <a:srgbClr val="FFFFFF"/>
                          </a:solidFill>
                          <a:effectLst/>
                          <a:latin typeface="Calibri" panose="020F0502020204030204" pitchFamily="34" charset="0"/>
                        </a:rPr>
                        <a:t>3.12.2020</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cs-CZ" sz="1400" b="1" i="0" u="none" strike="noStrike" dirty="0">
                          <a:solidFill>
                            <a:srgbClr val="FFFFFF"/>
                          </a:solidFill>
                          <a:effectLst/>
                          <a:latin typeface="Calibri" panose="020F0502020204030204" pitchFamily="34" charset="0"/>
                        </a:rPr>
                        <a:t>4.12.2020</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cs-CZ" sz="1400" b="1" i="0" u="none" strike="noStrike" dirty="0">
                          <a:solidFill>
                            <a:srgbClr val="FFFFFF"/>
                          </a:solidFill>
                          <a:effectLst/>
                          <a:latin typeface="Calibri" panose="020F0502020204030204" pitchFamily="34" charset="0"/>
                        </a:rPr>
                        <a:t>5.12.2020</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1" i="0" u="none" strike="noStrike" dirty="0">
                          <a:solidFill>
                            <a:srgbClr val="FFFFFF"/>
                          </a:solidFill>
                          <a:effectLst/>
                          <a:latin typeface="Calibri" panose="020F0502020204030204" pitchFamily="34" charset="0"/>
                        </a:rPr>
                        <a:t>6.12.2020</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1" i="0" u="none" strike="noStrike" dirty="0">
                          <a:solidFill>
                            <a:srgbClr val="FFFFFF"/>
                          </a:solidFill>
                          <a:effectLst/>
                          <a:latin typeface="Calibri" panose="020F0502020204030204" pitchFamily="34" charset="0"/>
                        </a:rPr>
                        <a:t>7.12.2020</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1" i="0" u="none" strike="noStrike" dirty="0">
                          <a:solidFill>
                            <a:srgbClr val="FFFFFF"/>
                          </a:solidFill>
                          <a:effectLst/>
                          <a:latin typeface="Calibri" panose="020F0502020204030204" pitchFamily="34" charset="0"/>
                        </a:rPr>
                        <a:t>8.12.2020</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400" b="1" i="0" u="none" strike="noStrike" dirty="0">
                          <a:solidFill>
                            <a:srgbClr val="FFFFFF"/>
                          </a:solidFill>
                          <a:effectLst/>
                          <a:latin typeface="Calibri" panose="020F0502020204030204" pitchFamily="34" charset="0"/>
                        </a:rPr>
                        <a:t>9.12.2020</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230470478"/>
                  </a:ext>
                </a:extLst>
              </a:tr>
              <a:tr h="296286">
                <a:tc>
                  <a:txBody>
                    <a:bodyPr/>
                    <a:lstStyle/>
                    <a:p>
                      <a:pPr algn="ctr" fontAlgn="b"/>
                      <a:r>
                        <a:rPr lang="cs-CZ" sz="1400" b="0" i="0" u="none" strike="noStrike">
                          <a:solidFill>
                            <a:srgbClr val="000000"/>
                          </a:solidFill>
                          <a:effectLst/>
                          <a:latin typeface="Calibri" panose="020F0502020204030204" pitchFamily="34" charset="0"/>
                        </a:rPr>
                        <a:t>Hlavní město Praha</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43</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49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49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49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49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49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49</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81295230"/>
                  </a:ext>
                </a:extLst>
              </a:tr>
              <a:tr h="296286">
                <a:tc>
                  <a:txBody>
                    <a:bodyPr/>
                    <a:lstStyle/>
                    <a:p>
                      <a:pPr algn="ctr" fontAlgn="b"/>
                      <a:r>
                        <a:rPr lang="cs-CZ" sz="1400" b="0" i="0" u="none" strike="noStrike">
                          <a:solidFill>
                            <a:srgbClr val="000000"/>
                          </a:solidFill>
                          <a:effectLst/>
                          <a:latin typeface="Calibri" panose="020F0502020204030204" pitchFamily="34" charset="0"/>
                        </a:rPr>
                        <a:t>Středočeský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38791664"/>
                  </a:ext>
                </a:extLst>
              </a:tr>
              <a:tr h="296286">
                <a:tc>
                  <a:txBody>
                    <a:bodyPr/>
                    <a:lstStyle/>
                    <a:p>
                      <a:pPr algn="ctr" fontAlgn="b"/>
                      <a:r>
                        <a:rPr lang="cs-CZ" sz="1400" b="0" i="0" u="none" strike="noStrike">
                          <a:solidFill>
                            <a:srgbClr val="000000"/>
                          </a:solidFill>
                          <a:effectLst/>
                          <a:latin typeface="Calibri" panose="020F0502020204030204" pitchFamily="34" charset="0"/>
                        </a:rPr>
                        <a:t>Jihočeský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63</a:t>
                      </a:r>
                      <a:r>
                        <a:rPr lang="cs-CZ" sz="1400" b="0" i="0" u="none" strike="noStrike" dirty="0">
                          <a:solidFill>
                            <a:srgbClr val="FF000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030014978"/>
                  </a:ext>
                </a:extLst>
              </a:tr>
              <a:tr h="296286">
                <a:tc>
                  <a:txBody>
                    <a:bodyPr/>
                    <a:lstStyle/>
                    <a:p>
                      <a:pPr algn="ctr" fontAlgn="b"/>
                      <a:r>
                        <a:rPr lang="cs-CZ" sz="1400" b="0" i="0" u="none" strike="noStrike">
                          <a:solidFill>
                            <a:srgbClr val="000000"/>
                          </a:solidFill>
                          <a:effectLst/>
                          <a:latin typeface="Calibri" panose="020F0502020204030204" pitchFamily="34" charset="0"/>
                        </a:rPr>
                        <a:t>Plzeňský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53</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58</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58</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63</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58</a:t>
                      </a:r>
                      <a:r>
                        <a:rPr lang="cs-CZ" sz="1400" b="0" i="0" u="none" strike="noStrike" dirty="0">
                          <a:solidFill>
                            <a:srgbClr val="00B05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962440297"/>
                  </a:ext>
                </a:extLst>
              </a:tr>
              <a:tr h="296286">
                <a:tc>
                  <a:txBody>
                    <a:bodyPr/>
                    <a:lstStyle/>
                    <a:p>
                      <a:pPr algn="ctr" fontAlgn="b"/>
                      <a:r>
                        <a:rPr lang="cs-CZ" sz="1400" b="0" i="0" u="none" strike="noStrike">
                          <a:solidFill>
                            <a:srgbClr val="000000"/>
                          </a:solidFill>
                          <a:effectLst/>
                          <a:latin typeface="Calibri" panose="020F0502020204030204" pitchFamily="34" charset="0"/>
                        </a:rPr>
                        <a:t>Karlovarský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49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68</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80</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56</a:t>
                      </a:r>
                      <a:r>
                        <a:rPr lang="cs-CZ" sz="1400" b="0" i="0" u="none" strike="noStrike" dirty="0">
                          <a:solidFill>
                            <a:srgbClr val="00B05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659231245"/>
                  </a:ext>
                </a:extLst>
              </a:tr>
              <a:tr h="296286">
                <a:tc>
                  <a:txBody>
                    <a:bodyPr/>
                    <a:lstStyle/>
                    <a:p>
                      <a:pPr algn="ctr" fontAlgn="b"/>
                      <a:r>
                        <a:rPr lang="cs-CZ" sz="1400" b="0" i="0" u="none" strike="noStrike">
                          <a:solidFill>
                            <a:srgbClr val="000000"/>
                          </a:solidFill>
                          <a:effectLst/>
                          <a:latin typeface="Calibri" panose="020F0502020204030204" pitchFamily="34" charset="0"/>
                        </a:rPr>
                        <a:t>Ústecký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69</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76</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76</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76</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74</a:t>
                      </a:r>
                      <a:r>
                        <a:rPr lang="cs-CZ" sz="1400" b="0" i="0" u="none" strike="noStrike" dirty="0">
                          <a:solidFill>
                            <a:srgbClr val="00B05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978219756"/>
                  </a:ext>
                </a:extLst>
              </a:tr>
              <a:tr h="296286">
                <a:tc>
                  <a:txBody>
                    <a:bodyPr/>
                    <a:lstStyle/>
                    <a:p>
                      <a:pPr algn="ctr" fontAlgn="b"/>
                      <a:r>
                        <a:rPr lang="cs-CZ" sz="1400" b="0" i="0" u="none" strike="noStrike">
                          <a:solidFill>
                            <a:srgbClr val="000000"/>
                          </a:solidFill>
                          <a:effectLst/>
                          <a:latin typeface="Calibri" panose="020F0502020204030204" pitchFamily="34" charset="0"/>
                        </a:rPr>
                        <a:t>Liberecký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71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71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71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71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71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71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901758969"/>
                  </a:ext>
                </a:extLst>
              </a:tr>
              <a:tr h="286030">
                <a:tc>
                  <a:txBody>
                    <a:bodyPr/>
                    <a:lstStyle/>
                    <a:p>
                      <a:pPr algn="ctr" fontAlgn="b"/>
                      <a:r>
                        <a:rPr lang="cs-CZ" sz="1400" b="0" i="0" u="none" strike="noStrike">
                          <a:solidFill>
                            <a:srgbClr val="000000"/>
                          </a:solidFill>
                          <a:effectLst/>
                          <a:latin typeface="Calibri" panose="020F0502020204030204" pitchFamily="34" charset="0"/>
                        </a:rPr>
                        <a:t>Královéhradecký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69</a:t>
                      </a:r>
                      <a:r>
                        <a:rPr lang="cs-CZ" sz="1400" b="0" i="0" u="none" strike="noStrike" dirty="0">
                          <a:solidFill>
                            <a:srgbClr val="FF000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00505224"/>
                  </a:ext>
                </a:extLst>
              </a:tr>
              <a:tr h="296286">
                <a:tc>
                  <a:txBody>
                    <a:bodyPr/>
                    <a:lstStyle/>
                    <a:p>
                      <a:pPr algn="ctr" fontAlgn="b"/>
                      <a:r>
                        <a:rPr lang="cs-CZ" sz="1400" b="0" i="0" u="none" strike="noStrike">
                          <a:solidFill>
                            <a:srgbClr val="000000"/>
                          </a:solidFill>
                          <a:effectLst/>
                          <a:latin typeface="Calibri" panose="020F0502020204030204" pitchFamily="34" charset="0"/>
                        </a:rPr>
                        <a:t>Pardubický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69</a:t>
                      </a:r>
                      <a:r>
                        <a:rPr lang="cs-CZ" sz="1400" b="0" i="0" u="none" strike="noStrike" dirty="0">
                          <a:solidFill>
                            <a:srgbClr val="FF000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788456044"/>
                  </a:ext>
                </a:extLst>
              </a:tr>
              <a:tr h="296286">
                <a:tc>
                  <a:txBody>
                    <a:bodyPr/>
                    <a:lstStyle/>
                    <a:p>
                      <a:pPr algn="ctr" fontAlgn="b"/>
                      <a:r>
                        <a:rPr lang="cs-CZ" sz="1400" b="0" i="0" u="none" strike="noStrike">
                          <a:solidFill>
                            <a:srgbClr val="000000"/>
                          </a:solidFill>
                          <a:effectLst/>
                          <a:latin typeface="Calibri" panose="020F0502020204030204" pitchFamily="34" charset="0"/>
                        </a:rPr>
                        <a:t>Kraj Vysočina</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69</a:t>
                      </a:r>
                      <a:r>
                        <a:rPr lang="cs-CZ" sz="1400" b="0" i="0" u="none" strike="noStrike" dirty="0">
                          <a:solidFill>
                            <a:srgbClr val="FF000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964048934"/>
                  </a:ext>
                </a:extLst>
              </a:tr>
              <a:tr h="296286">
                <a:tc>
                  <a:txBody>
                    <a:bodyPr/>
                    <a:lstStyle/>
                    <a:p>
                      <a:pPr algn="ctr" fontAlgn="b"/>
                      <a:r>
                        <a:rPr lang="cs-CZ" sz="1400" b="0" i="0" u="none" strike="noStrike">
                          <a:solidFill>
                            <a:srgbClr val="000000"/>
                          </a:solidFill>
                          <a:effectLst/>
                          <a:latin typeface="Calibri" panose="020F0502020204030204" pitchFamily="34" charset="0"/>
                        </a:rPr>
                        <a:t>Jihomoravský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53</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51</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63</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58</a:t>
                      </a:r>
                      <a:r>
                        <a:rPr lang="cs-CZ" sz="1400" b="0" i="0" u="none" strike="noStrike" dirty="0">
                          <a:solidFill>
                            <a:srgbClr val="00B05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86231001"/>
                  </a:ext>
                </a:extLst>
              </a:tr>
              <a:tr h="296286">
                <a:tc>
                  <a:txBody>
                    <a:bodyPr/>
                    <a:lstStyle/>
                    <a:p>
                      <a:pPr algn="ctr" fontAlgn="b"/>
                      <a:r>
                        <a:rPr lang="cs-CZ" sz="1400" b="0" i="0" u="none" strike="noStrike">
                          <a:solidFill>
                            <a:srgbClr val="000000"/>
                          </a:solidFill>
                          <a:effectLst/>
                          <a:latin typeface="Calibri" panose="020F0502020204030204" pitchFamily="34" charset="0"/>
                        </a:rPr>
                        <a:t>Olomoucký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73</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73</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68</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73</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69</a:t>
                      </a:r>
                      <a:r>
                        <a:rPr lang="cs-CZ" sz="1400" b="0" i="0" u="none" strike="noStrike" dirty="0">
                          <a:solidFill>
                            <a:srgbClr val="00B050"/>
                          </a:solidFill>
                          <a:effectLst/>
                          <a:latin typeface="Calibri" panose="020F0502020204030204" pitchFamily="34" charset="0"/>
                        </a:rPr>
                        <a:t>↓</a:t>
                      </a:r>
                      <a:endParaRPr lang="cs-CZ" sz="1400" b="1" i="0" u="none" strike="noStrike" dirty="0">
                        <a:solidFill>
                          <a:schemeClr val="tx1"/>
                        </a:solidFill>
                        <a:effectLst/>
                        <a:latin typeface="Calibri" panose="020F0502020204030204" pitchFamily="34" charset="0"/>
                      </a:endParaRP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680566640"/>
                  </a:ext>
                </a:extLst>
              </a:tr>
              <a:tr h="296286">
                <a:tc>
                  <a:txBody>
                    <a:bodyPr/>
                    <a:lstStyle/>
                    <a:p>
                      <a:pPr algn="ctr" fontAlgn="b"/>
                      <a:r>
                        <a:rPr lang="cs-CZ" sz="1400" b="0" i="0" u="none" strike="noStrike">
                          <a:solidFill>
                            <a:srgbClr val="000000"/>
                          </a:solidFill>
                          <a:effectLst/>
                          <a:latin typeface="Calibri" panose="020F0502020204030204" pitchFamily="34" charset="0"/>
                        </a:rPr>
                        <a:t>Zlínský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74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74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52692869"/>
                  </a:ext>
                </a:extLst>
              </a:tr>
              <a:tr h="296286">
                <a:tc>
                  <a:txBody>
                    <a:bodyPr/>
                    <a:lstStyle/>
                    <a:p>
                      <a:pPr algn="ctr" fontAlgn="b"/>
                      <a:r>
                        <a:rPr lang="cs-CZ" sz="1400" b="0" i="0" u="none" strike="noStrike" dirty="0">
                          <a:solidFill>
                            <a:srgbClr val="000000"/>
                          </a:solidFill>
                          <a:effectLst/>
                          <a:latin typeface="Calibri" panose="020F0502020204030204" pitchFamily="34" charset="0"/>
                        </a:rPr>
                        <a:t>Moravskoslezský kraj</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62</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66</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66</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66</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66</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cs-CZ" sz="1400" b="1" i="0" u="none" strike="noStrike" dirty="0">
                          <a:solidFill>
                            <a:schemeClr val="tx1"/>
                          </a:solidFill>
                          <a:effectLst/>
                          <a:latin typeface="Calibri" panose="020F0502020204030204" pitchFamily="34" charset="0"/>
                        </a:rPr>
                        <a:t>66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043379592"/>
                  </a:ext>
                </a:extLst>
              </a:tr>
              <a:tr h="296286">
                <a:tc>
                  <a:txBody>
                    <a:bodyPr/>
                    <a:lstStyle/>
                    <a:p>
                      <a:pPr algn="ctr" fontAlgn="b"/>
                      <a:r>
                        <a:rPr lang="cs-CZ" sz="1400" b="1" i="0" u="none" strike="noStrike">
                          <a:solidFill>
                            <a:srgbClr val="000000"/>
                          </a:solidFill>
                          <a:effectLst/>
                          <a:latin typeface="Calibri" panose="020F0502020204030204" pitchFamily="34" charset="0"/>
                        </a:rPr>
                        <a:t>ČR</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57</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no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cs-CZ" sz="1400" b="1" i="0" u="none" strike="noStrike" dirty="0">
                          <a:solidFill>
                            <a:schemeClr val="tx1"/>
                          </a:solidFill>
                          <a:effectLst/>
                          <a:latin typeface="Calibri" panose="020F0502020204030204" pitchFamily="34" charset="0"/>
                        </a:rPr>
                        <a:t>64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621280185"/>
                  </a:ext>
                </a:extLst>
              </a:tr>
            </a:tbl>
          </a:graphicData>
        </a:graphic>
      </p:graphicFrame>
      <p:pic>
        <p:nvPicPr>
          <p:cNvPr id="4" name="Obrázek 3">
            <a:extLst>
              <a:ext uri="{FF2B5EF4-FFF2-40B4-BE49-F238E27FC236}">
                <a16:creationId xmlns:a16="http://schemas.microsoft.com/office/drawing/2014/main" id="{873BCE69-836D-4F79-A44D-A3BF628C116C}"/>
              </a:ext>
            </a:extLst>
          </p:cNvPr>
          <p:cNvPicPr>
            <a:picLocks noChangeAspect="1"/>
          </p:cNvPicPr>
          <p:nvPr/>
        </p:nvPicPr>
        <p:blipFill>
          <a:blip r:embed="rId2"/>
          <a:stretch>
            <a:fillRect/>
          </a:stretch>
        </p:blipFill>
        <p:spPr>
          <a:xfrm>
            <a:off x="9916782" y="1945483"/>
            <a:ext cx="2067213" cy="1971950"/>
          </a:xfrm>
          <a:prstGeom prst="rect">
            <a:avLst/>
          </a:prstGeom>
        </p:spPr>
      </p:pic>
    </p:spTree>
    <p:extLst>
      <p:ext uri="{BB962C8B-B14F-4D97-AF65-F5344CB8AC3E}">
        <p14:creationId xmlns:p14="http://schemas.microsoft.com/office/powerpoint/2010/main" val="934225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EEF58D-4CB5-4DD8-9035-A4159BF823BB}"/>
              </a:ext>
            </a:extLst>
          </p:cNvPr>
          <p:cNvSpPr>
            <a:spLocks noGrp="1"/>
          </p:cNvSpPr>
          <p:nvPr>
            <p:ph type="title"/>
          </p:nvPr>
        </p:nvSpPr>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a:t>
            </a:r>
            <a:r>
              <a:rPr lang="cs-CZ" altLang="cs-CZ" sz="2000" dirty="0">
                <a:solidFill>
                  <a:srgbClr val="FF0000"/>
                </a:solidFill>
                <a:latin typeface="Calibri" panose="020F0502020204030204" pitchFamily="34" charset="0"/>
                <a:cs typeface="Times New Roman" panose="02020603050405020304" pitchFamily="18" charset="0"/>
              </a:rPr>
              <a:t>řešené od 1. října 2020 – celá ČR (</a:t>
            </a:r>
            <a:r>
              <a:rPr lang="cs-CZ" altLang="cs-CZ" sz="2000">
                <a:solidFill>
                  <a:srgbClr val="FF0000"/>
                </a:solidFill>
                <a:latin typeface="Calibri" panose="020F0502020204030204" pitchFamily="34" charset="0"/>
                <a:cs typeface="Times New Roman" panose="02020603050405020304" pitchFamily="18" charset="0"/>
              </a:rPr>
              <a:t>k 9. </a:t>
            </a:r>
            <a:r>
              <a:rPr lang="cs-CZ" altLang="cs-CZ" sz="2000" dirty="0">
                <a:solidFill>
                  <a:srgbClr val="FF0000"/>
                </a:solidFill>
                <a:latin typeface="Calibri" panose="020F0502020204030204" pitchFamily="34" charset="0"/>
                <a:cs typeface="Times New Roman" panose="02020603050405020304" pitchFamily="18" charset="0"/>
              </a:rPr>
              <a:t>12. 2020 11:30)</a:t>
            </a:r>
            <a:endParaRPr lang="cs-CZ" sz="2000" dirty="0">
              <a:solidFill>
                <a:srgbClr val="FF0000"/>
              </a:solidFill>
              <a:latin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3C38204C-E513-4B85-A934-976575976706}"/>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6" name="TextovéPole 5">
            <a:extLst>
              <a:ext uri="{FF2B5EF4-FFF2-40B4-BE49-F238E27FC236}">
                <a16:creationId xmlns:a16="http://schemas.microsoft.com/office/drawing/2014/main" id="{9C8F84B4-B2EA-427F-9D1B-6572A2426FA0}"/>
              </a:ext>
            </a:extLst>
          </p:cNvPr>
          <p:cNvSpPr txBox="1"/>
          <p:nvPr/>
        </p:nvSpPr>
        <p:spPr>
          <a:xfrm>
            <a:off x="9462977" y="1704417"/>
            <a:ext cx="2729023" cy="646331"/>
          </a:xfrm>
          <a:prstGeom prst="rect">
            <a:avLst/>
          </a:prstGeom>
          <a:noFill/>
        </p:spPr>
        <p:txBody>
          <a:bodyPr wrap="square" rtlCol="0">
            <a:spAutoFit/>
          </a:bodyPr>
          <a:lstStyle/>
          <a:p>
            <a:r>
              <a:rPr lang="cs-CZ" b="1" dirty="0">
                <a:solidFill>
                  <a:srgbClr val="C00000"/>
                </a:solidFill>
              </a:rPr>
              <a:t>   Aktualizace / Nárůst    za posledních 24 hodin</a:t>
            </a:r>
          </a:p>
        </p:txBody>
      </p:sp>
      <p:graphicFrame>
        <p:nvGraphicFramePr>
          <p:cNvPr id="7" name="Tabulka 6">
            <a:extLst>
              <a:ext uri="{FF2B5EF4-FFF2-40B4-BE49-F238E27FC236}">
                <a16:creationId xmlns:a16="http://schemas.microsoft.com/office/drawing/2014/main" id="{5C737B6B-E278-415F-908B-4BC8B4AAFCA4}"/>
              </a:ext>
            </a:extLst>
          </p:cNvPr>
          <p:cNvGraphicFramePr>
            <a:graphicFrameLocks noGrp="1"/>
          </p:cNvGraphicFramePr>
          <p:nvPr/>
        </p:nvGraphicFramePr>
        <p:xfrm>
          <a:off x="1604498" y="965996"/>
          <a:ext cx="7778653" cy="5353629"/>
        </p:xfrm>
        <a:graphic>
          <a:graphicData uri="http://schemas.openxmlformats.org/drawingml/2006/table">
            <a:tbl>
              <a:tblPr/>
              <a:tblGrid>
                <a:gridCol w="3225599">
                  <a:extLst>
                    <a:ext uri="{9D8B030D-6E8A-4147-A177-3AD203B41FA5}">
                      <a16:colId xmlns:a16="http://schemas.microsoft.com/office/drawing/2014/main" val="1689259900"/>
                    </a:ext>
                  </a:extLst>
                </a:gridCol>
                <a:gridCol w="1954387">
                  <a:extLst>
                    <a:ext uri="{9D8B030D-6E8A-4147-A177-3AD203B41FA5}">
                      <a16:colId xmlns:a16="http://schemas.microsoft.com/office/drawing/2014/main" val="3432390918"/>
                    </a:ext>
                  </a:extLst>
                </a:gridCol>
                <a:gridCol w="2598667">
                  <a:extLst>
                    <a:ext uri="{9D8B030D-6E8A-4147-A177-3AD203B41FA5}">
                      <a16:colId xmlns:a16="http://schemas.microsoft.com/office/drawing/2014/main" val="1404372361"/>
                    </a:ext>
                  </a:extLst>
                </a:gridCol>
              </a:tblGrid>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cs-CZ" sz="1600" b="1" i="0" u="none" strike="noStrike" dirty="0">
                          <a:solidFill>
                            <a:srgbClr val="FFFFFF"/>
                          </a:solidFill>
                          <a:effectLst/>
                          <a:latin typeface="Calibri" panose="020F0502020204030204" pitchFamily="34" charset="0"/>
                        </a:rPr>
                        <a:t>Typ zařízení</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cs-CZ" sz="1600" b="1" i="0" u="none" strike="noStrike" dirty="0">
                          <a:solidFill>
                            <a:srgbClr val="FFFFFF"/>
                          </a:solidFill>
                          <a:effectLst/>
                          <a:latin typeface="Calibri" panose="020F0502020204030204" pitchFamily="34" charset="0"/>
                        </a:rPr>
                        <a:t>Počet událostí</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cs-CZ" sz="1600" b="1" i="0" u="none" strike="noStrike" dirty="0">
                          <a:solidFill>
                            <a:srgbClr val="FFFFFF"/>
                          </a:solidFill>
                          <a:effectLst/>
                          <a:latin typeface="Calibri" panose="020F0502020204030204" pitchFamily="34" charset="0"/>
                        </a:rPr>
                        <a:t>Počet nakažených</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711993091"/>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Zdravotnická zařízení</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173 </a:t>
                      </a:r>
                      <a:r>
                        <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rPr>
                        <a:t>(+1)</a:t>
                      </a: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8 016  </a:t>
                      </a:r>
                      <a:r>
                        <a:rPr lang="cs-CZ" sz="1400" b="1" i="0" u="none" strike="noStrike" kern="1200" dirty="0">
                          <a:solidFill>
                            <a:srgbClr val="C00000"/>
                          </a:solidFill>
                          <a:effectLst/>
                          <a:latin typeface="Calibri" panose="020F0502020204030204" pitchFamily="34" charset="0"/>
                          <a:ea typeface="+mn-ea"/>
                          <a:cs typeface="+mn-cs"/>
                        </a:rPr>
                        <a:t>(+258)</a:t>
                      </a:r>
                      <a:endParaRPr lang="cs-CZ" sz="1400" b="1" i="0" u="none" strike="noStrike" dirty="0">
                        <a:solidFill>
                          <a:srgbClr val="000000"/>
                        </a:solidFill>
                        <a:effectLst/>
                        <a:latin typeface="Calibri" panose="020F0502020204030204" pitchFamily="34" charset="0"/>
                      </a:endParaRP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544320446"/>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Zařízení sociálních služeb</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472 </a:t>
                      </a:r>
                      <a:r>
                        <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rPr>
                        <a:t>(+6)</a:t>
                      </a: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16 248 </a:t>
                      </a:r>
                      <a:r>
                        <a:rPr lang="cs-CZ" sz="1400" b="1" i="0" u="none" strike="noStrike" kern="1200" dirty="0">
                          <a:solidFill>
                            <a:srgbClr val="C00000"/>
                          </a:solidFill>
                          <a:effectLst/>
                          <a:latin typeface="Calibri" panose="020F0502020204030204" pitchFamily="34" charset="0"/>
                          <a:ea typeface="+mn-ea"/>
                          <a:cs typeface="+mn-cs"/>
                        </a:rPr>
                        <a:t>(</a:t>
                      </a:r>
                      <a:r>
                        <a:rPr lang="cs-CZ" sz="1400" b="1" i="0" u="none" strike="noStrike" kern="1200" noProof="0" dirty="0">
                          <a:solidFill>
                            <a:srgbClr val="C00000"/>
                          </a:solidFill>
                          <a:effectLst/>
                          <a:latin typeface="Calibri" panose="020F0502020204030204" pitchFamily="34" charset="0"/>
                          <a:ea typeface="+mn-ea"/>
                          <a:cs typeface="+mn-cs"/>
                        </a:rPr>
                        <a:t>+305)</a:t>
                      </a:r>
                      <a:endParaRPr lang="cs-CZ" sz="1600" b="1" i="0" u="none" strike="noStrike" dirty="0">
                        <a:solidFill>
                          <a:srgbClr val="000000"/>
                        </a:solidFill>
                        <a:effectLst/>
                        <a:latin typeface="Calibri" panose="020F0502020204030204" pitchFamily="34" charset="0"/>
                      </a:endParaRP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931511665"/>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Sport</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24</a:t>
                      </a: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387</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883556288"/>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Lázeňská zařízení</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6</a:t>
                      </a:r>
                      <a:endParaRPr lang="cs-CZ" sz="1400" b="1" i="0" u="none" strike="noStrike" kern="1200" dirty="0">
                        <a:solidFill>
                          <a:srgbClr val="C00000"/>
                        </a:solidFill>
                        <a:effectLst/>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567</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2695714332"/>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Školy</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470 </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2 107</a:t>
                      </a:r>
                      <a:r>
                        <a:rPr lang="cs-CZ" sz="1400" b="1" i="0" u="none" strike="noStrike" kern="1200" dirty="0">
                          <a:solidFill>
                            <a:srgbClr val="C00000"/>
                          </a:solidFill>
                          <a:effectLst/>
                          <a:latin typeface="Calibri" panose="020F0502020204030204" pitchFamily="34" charset="0"/>
                          <a:ea typeface="+mn-ea"/>
                          <a:cs typeface="+mn-cs"/>
                        </a:rPr>
                        <a:t> </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3789246222"/>
                  </a:ext>
                </a:extLst>
              </a:tr>
              <a:tr h="215136">
                <a:tc>
                  <a:txBody>
                    <a:bodyPr/>
                    <a:lstStyle/>
                    <a:p>
                      <a:pPr lvl="1" algn="l" fontAlgn="b"/>
                      <a:r>
                        <a:rPr lang="cs-CZ" sz="1400" b="1" i="0" u="none" strike="noStrike" dirty="0">
                          <a:solidFill>
                            <a:srgbClr val="000000"/>
                          </a:solidFill>
                          <a:effectLst/>
                          <a:latin typeface="Calibri" panose="020F0502020204030204" pitchFamily="34" charset="0"/>
                        </a:rPr>
                        <a:t>Mateřské</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r" fontAlgn="b"/>
                      <a:r>
                        <a:rPr lang="cs-CZ" sz="1400" b="1" i="0" u="none" strike="noStrike" kern="1200" dirty="0">
                          <a:solidFill>
                            <a:srgbClr val="000000"/>
                          </a:solidFill>
                          <a:effectLst/>
                          <a:latin typeface="Calibri" panose="020F0502020204030204" pitchFamily="34" charset="0"/>
                          <a:ea typeface="+mn-ea"/>
                          <a:cs typeface="+mn-cs"/>
                        </a:rPr>
                        <a:t>197 </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r" fontAlgn="b"/>
                      <a:r>
                        <a:rPr lang="cs-CZ" sz="1400" b="1" i="0" u="none" strike="noStrike" kern="1200" dirty="0">
                          <a:solidFill>
                            <a:srgbClr val="000000"/>
                          </a:solidFill>
                          <a:effectLst/>
                          <a:latin typeface="Calibri" panose="020F0502020204030204" pitchFamily="34" charset="0"/>
                          <a:ea typeface="+mn-ea"/>
                          <a:cs typeface="+mn-cs"/>
                        </a:rPr>
                        <a:t>767 </a:t>
                      </a:r>
                      <a:endParaRPr lang="cs-CZ" sz="1400" b="1" i="0" u="none" strike="noStrike" kern="1200" dirty="0">
                        <a:solidFill>
                          <a:srgbClr val="C00000"/>
                        </a:solidFill>
                        <a:effectLst/>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519563757"/>
                  </a:ext>
                </a:extLst>
              </a:tr>
              <a:tr h="217334">
                <a:tc>
                  <a:txBody>
                    <a:bodyPr/>
                    <a:lstStyle/>
                    <a:p>
                      <a:pPr marL="457200" lvl="1" algn="l"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Základní</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191  </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805  </a:t>
                      </a:r>
                      <a:endParaRPr lang="cs-CZ" sz="1400" b="1" i="0" u="none" strike="noStrike" kern="1200" dirty="0">
                        <a:solidFill>
                          <a:srgbClr val="C00000"/>
                        </a:solidFill>
                        <a:effectLst/>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999382430"/>
                  </a:ext>
                </a:extLst>
              </a:tr>
              <a:tr h="219532">
                <a:tc>
                  <a:txBody>
                    <a:bodyPr/>
                    <a:lstStyle/>
                    <a:p>
                      <a:pPr marL="457200" lvl="1" algn="l"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Střední</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r" fontAlgn="b"/>
                      <a:r>
                        <a:rPr lang="cs-CZ" sz="1400" b="1" i="0" u="none" strike="noStrike" kern="1200" dirty="0">
                          <a:solidFill>
                            <a:srgbClr val="000000"/>
                          </a:solidFill>
                          <a:effectLst/>
                          <a:latin typeface="Calibri" panose="020F0502020204030204" pitchFamily="34" charset="0"/>
                          <a:ea typeface="+mn-ea"/>
                          <a:cs typeface="+mn-cs"/>
                        </a:rPr>
                        <a:t>64</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315 </a:t>
                      </a:r>
                      <a:endParaRPr lang="cs-CZ" sz="1400" b="1" i="0" u="none" strike="noStrike" kern="1200" dirty="0">
                        <a:solidFill>
                          <a:srgbClr val="C00000"/>
                        </a:solidFill>
                        <a:effectLst/>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3142421592"/>
                  </a:ext>
                </a:extLst>
              </a:tr>
              <a:tr h="179527">
                <a:tc>
                  <a:txBody>
                    <a:bodyPr/>
                    <a:lstStyle/>
                    <a:p>
                      <a:pPr marL="457200" lvl="1" algn="l" defTabSz="914400" rtl="0" eaLnBrk="1" fontAlgn="b" latinLnBrk="0" hangingPunct="1"/>
                      <a:r>
                        <a:rPr lang="cs-CZ" sz="1400" b="1" i="0" u="none" strike="noStrike" kern="1200" dirty="0">
                          <a:solidFill>
                            <a:srgbClr val="000000"/>
                          </a:solidFill>
                          <a:effectLst/>
                          <a:latin typeface="Calibri" panose="020F0502020204030204" pitchFamily="34" charset="0"/>
                          <a:ea typeface="+mn-ea"/>
                          <a:cs typeface="+mn-cs"/>
                        </a:rPr>
                        <a:t>Ostatní</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18</a:t>
                      </a: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r" fontAlgn="b"/>
                      <a:r>
                        <a:rPr lang="cs-CZ" sz="1400" b="1" i="0" u="none" strike="noStrike" kern="1200" dirty="0">
                          <a:solidFill>
                            <a:srgbClr val="000000"/>
                          </a:solidFill>
                          <a:effectLst/>
                          <a:latin typeface="Calibri" panose="020F0502020204030204" pitchFamily="34" charset="0"/>
                          <a:ea typeface="+mn-ea"/>
                          <a:cs typeface="+mn-cs"/>
                        </a:rPr>
                        <a:t>220</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614608151"/>
                  </a:ext>
                </a:extLst>
              </a:tr>
              <a:tr h="315609">
                <a:tc>
                  <a:txBody>
                    <a:bodyPr/>
                    <a:lstStyle/>
                    <a:p>
                      <a:pPr marL="0" algn="l" defTabSz="914400" rtl="0" eaLnBrk="1" fontAlgn="b" latinLnBrk="0" hangingPunct="1"/>
                      <a:r>
                        <a:rPr lang="cs-CZ" sz="1600" b="1" i="0" u="none" strike="noStrike" kern="1200" dirty="0">
                          <a:solidFill>
                            <a:srgbClr val="000000"/>
                          </a:solidFill>
                          <a:effectLst/>
                          <a:latin typeface="Calibri" panose="020F0502020204030204" pitchFamily="34" charset="0"/>
                          <a:ea typeface="+mn-ea"/>
                          <a:cs typeface="+mn-cs"/>
                        </a:rPr>
                        <a:t>Dětské domovy</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600" b="1" i="0" u="none" strike="noStrike" kern="1200" dirty="0">
                          <a:solidFill>
                            <a:srgbClr val="000000"/>
                          </a:solidFill>
                          <a:effectLst/>
                          <a:latin typeface="Calibri" panose="020F0502020204030204" pitchFamily="34" charset="0"/>
                          <a:ea typeface="+mn-ea"/>
                          <a:cs typeface="+mn-cs"/>
                        </a:rPr>
                        <a:t>23</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Calibri" panose="020F0502020204030204" pitchFamily="34" charset="0"/>
                          <a:ea typeface="+mn-ea"/>
                          <a:cs typeface="+mn-cs"/>
                        </a:rPr>
                        <a:t>203 </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110534297"/>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Firmy (Pracoviště)</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87</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1 458 </a:t>
                      </a:r>
                      <a:r>
                        <a:rPr lang="cs-CZ" sz="1400" b="1" i="0" u="none" strike="noStrike" kern="1200" dirty="0">
                          <a:solidFill>
                            <a:srgbClr val="C00000"/>
                          </a:solidFill>
                          <a:effectLst/>
                          <a:latin typeface="Calibri" panose="020F0502020204030204" pitchFamily="34" charset="0"/>
                          <a:ea typeface="+mn-ea"/>
                          <a:cs typeface="+mn-cs"/>
                        </a:rPr>
                        <a:t>(+4)</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823715460"/>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Kritická infrastruktura (ostatní)</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33</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400" b="1" i="0" u="none" strike="noStrike" dirty="0">
                          <a:solidFill>
                            <a:srgbClr val="000000"/>
                          </a:solidFill>
                          <a:effectLst/>
                          <a:latin typeface="Calibri" panose="020F0502020204030204" pitchFamily="34" charset="0"/>
                        </a:rPr>
                        <a:t>417</a:t>
                      </a:r>
                      <a:endParaRPr lang="cs-CZ" sz="1400" b="1" i="0" u="none" strike="noStrike" kern="1200" dirty="0">
                        <a:solidFill>
                          <a:srgbClr val="C00000"/>
                        </a:solidFill>
                        <a:effectLst/>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1880818916"/>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Věznice</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600" b="1" i="0" u="none" strike="noStrike" dirty="0">
                          <a:solidFill>
                            <a:srgbClr val="000000"/>
                          </a:solidFill>
                          <a:effectLst/>
                          <a:latin typeface="Calibri" panose="020F0502020204030204" pitchFamily="34" charset="0"/>
                        </a:rPr>
                        <a:t>17 </a:t>
                      </a:r>
                      <a:endParaRPr lang="cs-CZ" sz="1600" b="1" i="0" u="none" strike="noStrike" dirty="0">
                        <a:solidFill>
                          <a:srgbClr val="C00000"/>
                        </a:solidFill>
                        <a:effectLst/>
                        <a:latin typeface="Calibri" panose="020F0502020204030204" pitchFamily="34" charset="0"/>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1 297 </a:t>
                      </a:r>
                      <a:r>
                        <a:rPr lang="cs-CZ" sz="1400" b="1" i="0" u="none" strike="noStrike" kern="1200" dirty="0">
                          <a:solidFill>
                            <a:srgbClr val="C00000"/>
                          </a:solidFill>
                          <a:effectLst/>
                          <a:latin typeface="Calibri" panose="020F0502020204030204" pitchFamily="34" charset="0"/>
                          <a:ea typeface="+mn-ea"/>
                          <a:cs typeface="+mn-cs"/>
                        </a:rPr>
                        <a:t>(+5</a:t>
                      </a:r>
                      <a:r>
                        <a:rPr lang="cs-CZ" sz="1400" b="1" i="0" u="none" strike="noStrike" dirty="0">
                          <a:solidFill>
                            <a:srgbClr val="C00000"/>
                          </a:solidFill>
                          <a:effectLst/>
                          <a:latin typeface="Calibri" panose="020F0502020204030204" pitchFamily="34" charset="0"/>
                        </a:rPr>
                        <a:t>)</a:t>
                      </a:r>
                      <a:endParaRPr lang="cs-CZ" sz="1400" b="1" i="0" u="none" strike="noStrike" dirty="0">
                        <a:solidFill>
                          <a:srgbClr val="000000"/>
                        </a:solidFill>
                        <a:effectLst/>
                        <a:latin typeface="Calibri" panose="020F0502020204030204" pitchFamily="34" charset="0"/>
                      </a:endParaRP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2037766753"/>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Ubytovací zařízení</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2 </a:t>
                      </a:r>
                      <a:r>
                        <a:rPr lang="cs-CZ" sz="1400" b="1" i="0" u="none" strike="noStrike" kern="1200" dirty="0">
                          <a:solidFill>
                            <a:srgbClr val="C00000"/>
                          </a:solidFill>
                          <a:effectLst/>
                          <a:latin typeface="Calibri" panose="020F0502020204030204" pitchFamily="34" charset="0"/>
                          <a:ea typeface="+mn-ea"/>
                          <a:cs typeface="+mn-cs"/>
                        </a:rPr>
                        <a:t>(+1) </a:t>
                      </a: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100 </a:t>
                      </a:r>
                      <a:r>
                        <a:rPr lang="cs-CZ" sz="1600" b="1" i="0" u="none" strike="noStrike" kern="1200" dirty="0">
                          <a:solidFill>
                            <a:srgbClr val="C00000"/>
                          </a:solidFill>
                          <a:effectLst/>
                          <a:latin typeface="Calibri" panose="020F0502020204030204" pitchFamily="34" charset="0"/>
                          <a:ea typeface="+mn-ea"/>
                          <a:cs typeface="+mn-cs"/>
                        </a:rPr>
                        <a:t>(+92</a:t>
                      </a:r>
                      <a:r>
                        <a:rPr lang="cs-CZ" sz="1600" b="1" i="0" u="none" strike="noStrike" dirty="0">
                          <a:solidFill>
                            <a:srgbClr val="C00000"/>
                          </a:solidFill>
                          <a:effectLst/>
                          <a:latin typeface="Calibri" panose="020F0502020204030204" pitchFamily="34" charset="0"/>
                        </a:rPr>
                        <a:t>)</a:t>
                      </a:r>
                      <a:r>
                        <a:rPr lang="cs-CZ" sz="1600" b="1" i="0" u="none" strike="noStrike" dirty="0">
                          <a:solidFill>
                            <a:srgbClr val="000000"/>
                          </a:solidFill>
                          <a:effectLst/>
                          <a:latin typeface="Calibri" panose="020F0502020204030204" pitchFamily="34" charset="0"/>
                        </a:rPr>
                        <a:t> </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335099900"/>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Státní správa</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14</a:t>
                      </a:r>
                      <a:endParaRPr kumimoji="0" lang="cs-CZ" sz="1400" b="1" i="0" u="none" strike="noStrike" kern="1200" cap="none" spc="0" normalizeH="0" baseline="0" dirty="0">
                        <a:ln>
                          <a:noFill/>
                        </a:ln>
                        <a:solidFill>
                          <a:srgbClr val="C00000"/>
                        </a:solidFill>
                        <a:effectLst/>
                        <a:uLnTx/>
                        <a:uFillTx/>
                        <a:latin typeface="Calibri" panose="020F0502020204030204" pitchFamily="34" charset="0"/>
                        <a:ea typeface="+mn-ea"/>
                        <a:cs typeface="+mn-cs"/>
                      </a:endParaRP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117</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693897681"/>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cs-CZ" sz="1600" b="1" i="0" u="none" strike="noStrike" dirty="0">
                          <a:solidFill>
                            <a:srgbClr val="000000"/>
                          </a:solidFill>
                          <a:effectLst/>
                          <a:latin typeface="Calibri" panose="020F0502020204030204" pitchFamily="34" charset="0"/>
                        </a:rPr>
                        <a:t>Obchody</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4</a:t>
                      </a: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rgbClr val="000000"/>
                          </a:solidFill>
                          <a:effectLst/>
                          <a:latin typeface="Calibri" panose="020F0502020204030204" pitchFamily="34" charset="0"/>
                        </a:rPr>
                        <a:t>39</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1996484200"/>
                  </a:ext>
                </a:extLst>
              </a:tr>
              <a:tr h="31896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cs-CZ" sz="1800" b="1" i="0" u="none" strike="noStrike" dirty="0">
                          <a:solidFill>
                            <a:srgbClr val="C00000"/>
                          </a:solidFill>
                          <a:effectLst/>
                          <a:latin typeface="Calibri" panose="020F0502020204030204" pitchFamily="34" charset="0"/>
                        </a:rPr>
                        <a:t>CELKEM</a:t>
                      </a:r>
                    </a:p>
                  </a:txBody>
                  <a:tcPr marL="108000"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chemeClr val="tx1"/>
                          </a:solidFill>
                          <a:effectLst/>
                          <a:latin typeface="Calibri" panose="020F0502020204030204" pitchFamily="34" charset="0"/>
                        </a:rPr>
                        <a:t>1 325 </a:t>
                      </a:r>
                      <a:r>
                        <a:rPr kumimoji="0" lang="cs-CZ" sz="1400" b="1" i="0" u="none" strike="noStrike" kern="1200" cap="none" spc="0" normalizeH="0" baseline="0" dirty="0">
                          <a:ln>
                            <a:noFill/>
                          </a:ln>
                          <a:solidFill>
                            <a:srgbClr val="FF0000"/>
                          </a:solidFill>
                          <a:effectLst/>
                          <a:uLnTx/>
                          <a:uFillTx/>
                          <a:latin typeface="Calibri" panose="020F0502020204030204" pitchFamily="34" charset="0"/>
                          <a:ea typeface="+mn-ea"/>
                          <a:cs typeface="+mn-cs"/>
                        </a:rPr>
                        <a:t>(</a:t>
                      </a:r>
                      <a:r>
                        <a:rPr kumimoji="0" lang="cs-CZ"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+8)</a:t>
                      </a:r>
                      <a:r>
                        <a:rPr kumimoji="0" lang="cs-CZ" sz="1400" b="1" i="0" u="none" strike="noStrike" kern="1200" cap="none" spc="0" normalizeH="0" baseline="0" dirty="0">
                          <a:ln>
                            <a:noFill/>
                          </a:ln>
                          <a:solidFill>
                            <a:srgbClr val="FF0000"/>
                          </a:solidFill>
                          <a:effectLst/>
                          <a:uLnTx/>
                          <a:uFillTx/>
                          <a:latin typeface="Calibri" panose="020F0502020204030204" pitchFamily="34" charset="0"/>
                          <a:ea typeface="+mn-ea"/>
                          <a:cs typeface="+mn-cs"/>
                        </a:rPr>
                        <a:t> </a:t>
                      </a:r>
                    </a:p>
                  </a:txBody>
                  <a:tcPr marL="9525" marR="108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fontAlgn="b"/>
                      <a:r>
                        <a:rPr lang="cs-CZ" sz="1600" b="1" i="0" u="none" strike="noStrike" dirty="0">
                          <a:solidFill>
                            <a:schemeClr val="tx1"/>
                          </a:solidFill>
                          <a:effectLst/>
                          <a:latin typeface="Calibri" panose="020F0502020204030204" pitchFamily="34" charset="0"/>
                        </a:rPr>
                        <a:t>30 956 </a:t>
                      </a:r>
                      <a:r>
                        <a:rPr kumimoji="0" lang="cs-CZ" sz="1400" b="1" i="0" u="none" strike="noStrike" kern="1200" cap="none" spc="0" normalizeH="0" baseline="0" dirty="0">
                          <a:ln>
                            <a:noFill/>
                          </a:ln>
                          <a:solidFill>
                            <a:srgbClr val="FF0000"/>
                          </a:solidFill>
                          <a:effectLst/>
                          <a:uLnTx/>
                          <a:uFillTx/>
                          <a:latin typeface="Calibri" panose="020F0502020204030204" pitchFamily="34" charset="0"/>
                          <a:ea typeface="+mn-ea"/>
                          <a:cs typeface="+mn-cs"/>
                        </a:rPr>
                        <a:t>(+664)</a:t>
                      </a:r>
                    </a:p>
                  </a:txBody>
                  <a:tcPr marL="9525" marR="108000"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135893998"/>
                  </a:ext>
                </a:extLst>
              </a:tr>
            </a:tbl>
          </a:graphicData>
        </a:graphic>
      </p:graphicFrame>
    </p:spTree>
    <p:extLst>
      <p:ext uri="{BB962C8B-B14F-4D97-AF65-F5344CB8AC3E}">
        <p14:creationId xmlns:p14="http://schemas.microsoft.com/office/powerpoint/2010/main" val="888102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10761-6419-4FD0-B8D2-FE47951D3F8D}"/>
              </a:ext>
            </a:extLst>
          </p:cNvPr>
          <p:cNvSpPr>
            <a:spLocks noGrp="1"/>
          </p:cNvSpPr>
          <p:nvPr>
            <p:ph type="title"/>
          </p:nvPr>
        </p:nvSpPr>
        <p:spPr/>
        <p:txBody>
          <a:bodyPr/>
          <a:lstStyle/>
          <a:p>
            <a:pPr algn="ctr"/>
            <a:r>
              <a:rPr lang="cs-CZ" dirty="0"/>
              <a:t>Počet událostí v ZSS a ZZ podle CFA v jednotlivých krajích </a:t>
            </a:r>
            <a:br>
              <a:rPr lang="cs-CZ" dirty="0"/>
            </a:br>
            <a:r>
              <a:rPr lang="cs-CZ" dirty="0"/>
              <a:t>od 1. října do 9. Prosince</a:t>
            </a:r>
          </a:p>
        </p:txBody>
      </p:sp>
      <p:graphicFrame>
        <p:nvGraphicFramePr>
          <p:cNvPr id="5" name="Zástupný obsah 4">
            <a:extLst>
              <a:ext uri="{FF2B5EF4-FFF2-40B4-BE49-F238E27FC236}">
                <a16:creationId xmlns:a16="http://schemas.microsoft.com/office/drawing/2014/main" id="{FEAC82B1-8177-484C-878C-9444108A8D81}"/>
              </a:ext>
            </a:extLst>
          </p:cNvPr>
          <p:cNvGraphicFramePr>
            <a:graphicFrameLocks noGrp="1"/>
          </p:cNvGraphicFramePr>
          <p:nvPr>
            <p:ph idx="1"/>
            <p:extLst>
              <p:ext uri="{D42A27DB-BD31-4B8C-83A1-F6EECF244321}">
                <p14:modId xmlns:p14="http://schemas.microsoft.com/office/powerpoint/2010/main" val="686604483"/>
              </p:ext>
            </p:extLst>
          </p:nvPr>
        </p:nvGraphicFramePr>
        <p:xfrm>
          <a:off x="332819" y="1157751"/>
          <a:ext cx="9885238" cy="5085440"/>
        </p:xfrm>
        <a:graphic>
          <a:graphicData uri="http://schemas.openxmlformats.org/drawingml/2006/table">
            <a:tbl>
              <a:tblPr firstRow="1" firstCol="1" bandRow="1"/>
              <a:tblGrid>
                <a:gridCol w="1883734">
                  <a:extLst>
                    <a:ext uri="{9D8B030D-6E8A-4147-A177-3AD203B41FA5}">
                      <a16:colId xmlns:a16="http://schemas.microsoft.com/office/drawing/2014/main" val="608175933"/>
                    </a:ext>
                  </a:extLst>
                </a:gridCol>
                <a:gridCol w="1999033">
                  <a:extLst>
                    <a:ext uri="{9D8B030D-6E8A-4147-A177-3AD203B41FA5}">
                      <a16:colId xmlns:a16="http://schemas.microsoft.com/office/drawing/2014/main" val="4239472241"/>
                    </a:ext>
                  </a:extLst>
                </a:gridCol>
                <a:gridCol w="2001719">
                  <a:extLst>
                    <a:ext uri="{9D8B030D-6E8A-4147-A177-3AD203B41FA5}">
                      <a16:colId xmlns:a16="http://schemas.microsoft.com/office/drawing/2014/main" val="3885620135"/>
                    </a:ext>
                  </a:extLst>
                </a:gridCol>
                <a:gridCol w="1999033">
                  <a:extLst>
                    <a:ext uri="{9D8B030D-6E8A-4147-A177-3AD203B41FA5}">
                      <a16:colId xmlns:a16="http://schemas.microsoft.com/office/drawing/2014/main" val="3893304010"/>
                    </a:ext>
                  </a:extLst>
                </a:gridCol>
                <a:gridCol w="2001719">
                  <a:extLst>
                    <a:ext uri="{9D8B030D-6E8A-4147-A177-3AD203B41FA5}">
                      <a16:colId xmlns:a16="http://schemas.microsoft.com/office/drawing/2014/main" val="3928252608"/>
                    </a:ext>
                  </a:extLst>
                </a:gridCol>
              </a:tblGrid>
              <a:tr h="190649">
                <a:tc rowSpan="2">
                  <a:txBody>
                    <a:bodyPr/>
                    <a:lstStyle/>
                    <a:p>
                      <a:pPr algn="ctr">
                        <a:lnSpc>
                          <a:spcPct val="107000"/>
                        </a:lnSpc>
                        <a:spcAft>
                          <a:spcPts val="0"/>
                        </a:spcAft>
                      </a:pPr>
                      <a:r>
                        <a:rPr lang="cs-CZ"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Kraj</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gridSpan="2">
                  <a:txBody>
                    <a:bodyPr/>
                    <a:lstStyle/>
                    <a:p>
                      <a:pPr algn="ct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Zařízení sociálních služeb</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hMerge="1">
                  <a:txBody>
                    <a:bodyPr/>
                    <a:lstStyle/>
                    <a:p>
                      <a:endParaRPr lang="cs-CZ"/>
                    </a:p>
                  </a:txBody>
                  <a:tcPr>
                    <a:lnL w="28575" cap="flat" cmpd="sng" algn="ctr">
                      <a:solidFill>
                        <a:srgbClr val="000000"/>
                      </a:solidFill>
                      <a:prstDash val="solid"/>
                      <a:round/>
                      <a:headEnd type="none" w="med" len="med"/>
                      <a:tailEnd type="none" w="med" len="med"/>
                    </a:lnL>
                  </a:tcPr>
                </a:tc>
                <a:tc gridSpan="2">
                  <a:txBody>
                    <a:bodyPr/>
                    <a:lstStyle/>
                    <a:p>
                      <a:pPr algn="ctr">
                        <a:lnSpc>
                          <a:spcPct val="107000"/>
                        </a:lnSpc>
                        <a:spcAft>
                          <a:spcPts val="0"/>
                        </a:spcAft>
                      </a:pPr>
                      <a:r>
                        <a:rPr lang="cs-CZ"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Zdravotnické zařízení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hMerge="1">
                  <a:txBody>
                    <a:bodyPr/>
                    <a:lstStyle/>
                    <a:p>
                      <a:endParaRPr lang="cs-CZ"/>
                    </a:p>
                  </a:txBody>
                  <a:tcPr>
                    <a:lnL w="2857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243365006"/>
                  </a:ext>
                </a:extLst>
              </a:tr>
              <a:tr h="190649">
                <a:tc vMerge="1">
                  <a:txBody>
                    <a:bodyPr/>
                    <a:lstStyle/>
                    <a:p>
                      <a:endParaRPr lang="cs-CZ"/>
                    </a:p>
                  </a:txBody>
                  <a:tcPr/>
                </a:tc>
                <a:tc>
                  <a:txBody>
                    <a:bodyPr/>
                    <a:lstStyle/>
                    <a:p>
                      <a:pPr algn="ct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Počet Událostí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Počet případů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Počet událostí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Počet případů</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4063060420"/>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Hlavní město Praha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25</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1129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35</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1090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66547078"/>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Středočeský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4097</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21</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400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39819331"/>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Jihočeský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738</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04710413"/>
                  </a:ext>
                </a:extLst>
              </a:tr>
              <a:tr h="35532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Plzeňský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27</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900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153</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19648975"/>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Karlovarský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17</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560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6</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135</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868529"/>
                  </a:ext>
                </a:extLst>
              </a:tr>
              <a:tr h="418762">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Ústecký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26</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1279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12</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319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24636723"/>
                  </a:ext>
                </a:extLst>
              </a:tr>
              <a:tr h="278669">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Liberecký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893</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11</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1348</a:t>
                      </a:r>
                      <a:endPar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07232846"/>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Královéhradecký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1590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219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67332703"/>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Pardubický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502</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115</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49104073"/>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Kraj Vysočina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15</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647</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7</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912</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22279418"/>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Jihomoravský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1418</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31</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1400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4924933"/>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Olomoucký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710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159</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29053359"/>
                  </a:ext>
                </a:extLst>
              </a:tr>
              <a:tr h="386536">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Zlínský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15</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778</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533</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325916"/>
                  </a:ext>
                </a:extLst>
              </a:tr>
              <a:tr h="326485">
                <a:tc>
                  <a:txBody>
                    <a:bodyPr/>
                    <a:lstStyle/>
                    <a:p>
                      <a:pPr>
                        <a:lnSpc>
                          <a:spcPct val="107000"/>
                        </a:lnSpc>
                        <a:spcAft>
                          <a:spcPts val="0"/>
                        </a:spcAft>
                      </a:pPr>
                      <a:r>
                        <a:rPr lang="cs-CZ"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Moravskoslezský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82</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2F2"/>
                    </a:solidFill>
                  </a:tcPr>
                </a:tc>
                <a:tc>
                  <a:txBody>
                    <a:bodyPr/>
                    <a:lstStyle/>
                    <a:p>
                      <a:pPr algn="ctr">
                        <a:lnSpc>
                          <a:spcPct val="107000"/>
                        </a:lnSpc>
                        <a:spcAft>
                          <a:spcPts val="0"/>
                        </a:spcAft>
                      </a:pP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1664</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32</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lnSpc>
                          <a:spcPct val="107000"/>
                        </a:lnSpc>
                        <a:spcAft>
                          <a:spcPts val="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970</a:t>
                      </a:r>
                    </a:p>
                  </a:txBody>
                  <a:tcPr marL="47876" marR="47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20959265"/>
                  </a:ext>
                </a:extLst>
              </a:tr>
            </a:tbl>
          </a:graphicData>
        </a:graphic>
      </p:graphicFrame>
    </p:spTree>
    <p:extLst>
      <p:ext uri="{BB962C8B-B14F-4D97-AF65-F5344CB8AC3E}">
        <p14:creationId xmlns:p14="http://schemas.microsoft.com/office/powerpoint/2010/main" val="3445745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C2CB094-AD2A-49F9-9523-59CB8C584AF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5" name="Obrázek 4">
            <a:extLst>
              <a:ext uri="{FF2B5EF4-FFF2-40B4-BE49-F238E27FC236}">
                <a16:creationId xmlns:a16="http://schemas.microsoft.com/office/drawing/2014/main" id="{41865980-A38D-43A2-80CD-CD52FE7CDB7F}"/>
              </a:ext>
            </a:extLst>
          </p:cNvPr>
          <p:cNvPicPr>
            <a:picLocks noChangeAspect="1"/>
          </p:cNvPicPr>
          <p:nvPr/>
        </p:nvPicPr>
        <p:blipFill rotWithShape="1">
          <a:blip r:embed="rId2"/>
          <a:srcRect l="3213"/>
          <a:stretch/>
        </p:blipFill>
        <p:spPr>
          <a:xfrm>
            <a:off x="10312974" y="141407"/>
            <a:ext cx="1660507" cy="1510172"/>
          </a:xfrm>
          <a:prstGeom prst="rect">
            <a:avLst/>
          </a:prstGeom>
        </p:spPr>
      </p:pic>
      <p:graphicFrame>
        <p:nvGraphicFramePr>
          <p:cNvPr id="4" name="Tabulka 3">
            <a:extLst>
              <a:ext uri="{FF2B5EF4-FFF2-40B4-BE49-F238E27FC236}">
                <a16:creationId xmlns:a16="http://schemas.microsoft.com/office/drawing/2014/main" id="{B5116694-B603-4ABB-9C6C-1A7306448C42}"/>
              </a:ext>
            </a:extLst>
          </p:cNvPr>
          <p:cNvGraphicFramePr>
            <a:graphicFrameLocks noGrp="1"/>
          </p:cNvGraphicFramePr>
          <p:nvPr>
            <p:extLst>
              <p:ext uri="{D42A27DB-BD31-4B8C-83A1-F6EECF244321}">
                <p14:modId xmlns:p14="http://schemas.microsoft.com/office/powerpoint/2010/main" val="2748631506"/>
              </p:ext>
            </p:extLst>
          </p:nvPr>
        </p:nvGraphicFramePr>
        <p:xfrm>
          <a:off x="170706" y="1309308"/>
          <a:ext cx="10142268" cy="4463725"/>
        </p:xfrm>
        <a:graphic>
          <a:graphicData uri="http://schemas.openxmlformats.org/drawingml/2006/table">
            <a:tbl>
              <a:tblPr firstRow="1" firstCol="1" bandRow="1"/>
              <a:tblGrid>
                <a:gridCol w="1266913">
                  <a:extLst>
                    <a:ext uri="{9D8B030D-6E8A-4147-A177-3AD203B41FA5}">
                      <a16:colId xmlns:a16="http://schemas.microsoft.com/office/drawing/2014/main" val="3524869978"/>
                    </a:ext>
                  </a:extLst>
                </a:gridCol>
                <a:gridCol w="1714978">
                  <a:extLst>
                    <a:ext uri="{9D8B030D-6E8A-4147-A177-3AD203B41FA5}">
                      <a16:colId xmlns:a16="http://schemas.microsoft.com/office/drawing/2014/main" val="585453142"/>
                    </a:ext>
                  </a:extLst>
                </a:gridCol>
                <a:gridCol w="3299099">
                  <a:extLst>
                    <a:ext uri="{9D8B030D-6E8A-4147-A177-3AD203B41FA5}">
                      <a16:colId xmlns:a16="http://schemas.microsoft.com/office/drawing/2014/main" val="1948828616"/>
                    </a:ext>
                  </a:extLst>
                </a:gridCol>
                <a:gridCol w="1479237">
                  <a:extLst>
                    <a:ext uri="{9D8B030D-6E8A-4147-A177-3AD203B41FA5}">
                      <a16:colId xmlns:a16="http://schemas.microsoft.com/office/drawing/2014/main" val="622878936"/>
                    </a:ext>
                  </a:extLst>
                </a:gridCol>
                <a:gridCol w="1094948">
                  <a:extLst>
                    <a:ext uri="{9D8B030D-6E8A-4147-A177-3AD203B41FA5}">
                      <a16:colId xmlns:a16="http://schemas.microsoft.com/office/drawing/2014/main" val="1918940734"/>
                    </a:ext>
                  </a:extLst>
                </a:gridCol>
                <a:gridCol w="1287093">
                  <a:extLst>
                    <a:ext uri="{9D8B030D-6E8A-4147-A177-3AD203B41FA5}">
                      <a16:colId xmlns:a16="http://schemas.microsoft.com/office/drawing/2014/main" val="2903814957"/>
                    </a:ext>
                  </a:extLst>
                </a:gridCol>
              </a:tblGrid>
              <a:tr h="542563">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NOVÝCH PŘÍPADŮ ZA POSLEDNÍCH 24 HODIN</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 AKTUALIZACE</a:t>
                      </a:r>
                    </a:p>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 UDÁLOSTI V CFA</a:t>
                      </a: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565379654"/>
                  </a:ext>
                </a:extLst>
              </a:tr>
              <a:tr h="347327">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Sokolov</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Kynšperk</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948911054"/>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Ostrava- město</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Heřmanice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253</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Hl. m. Praha</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Vazební věznice Praha Pankrác</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238</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4020710592"/>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Olomouc</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Mírov</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194</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848574805"/>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Chomutov</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Všehrdy</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Havlíčkův Brod</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Světlá nad Sázavou</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421325502"/>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Hl. m. Praha</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Ruzyně</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539959753"/>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Třebíč</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Rapotice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800957241"/>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Jablonec n. N.</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Rýnovice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4172841647"/>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Hl.m</a:t>
                      </a: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Praha</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Ruzyně II</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660747499"/>
                  </a:ext>
                </a:extLst>
              </a:tr>
              <a:tr h="3473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Opava</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a detence Opava</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883685264"/>
                  </a:ext>
                </a:extLst>
              </a:tr>
            </a:tbl>
          </a:graphicData>
        </a:graphic>
      </p:graphicFrame>
      <p:sp>
        <p:nvSpPr>
          <p:cNvPr id="9" name="Nadpis 1">
            <a:extLst>
              <a:ext uri="{FF2B5EF4-FFF2-40B4-BE49-F238E27FC236}">
                <a16:creationId xmlns:a16="http://schemas.microsoft.com/office/drawing/2014/main" id="{6C72AB1A-9F93-4C66-B8C7-5974B43EE794}"/>
              </a:ext>
            </a:extLst>
          </p:cNvPr>
          <p:cNvSpPr>
            <a:spLocks noGrp="1"/>
          </p:cNvSpPr>
          <p:nvPr>
            <p:ph type="title"/>
          </p:nvPr>
        </p:nvSpPr>
        <p:spPr>
          <a:xfrm>
            <a:off x="332819" y="1"/>
            <a:ext cx="9885238" cy="896492"/>
          </a:xfrm>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ČR – VĚZNICE k 9.12.2020 (11.30h)</a:t>
            </a:r>
            <a:endParaRPr lang="cs-CZ" sz="2000"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117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0388F2-EEDA-4B64-980D-C6A85DBE6C43}"/>
              </a:ext>
            </a:extLst>
          </p:cNvPr>
          <p:cNvSpPr>
            <a:spLocks noGrp="1"/>
          </p:cNvSpPr>
          <p:nvPr>
            <p:ph type="title"/>
          </p:nvPr>
        </p:nvSpPr>
        <p:spPr/>
        <p:txBody>
          <a:bodyPr/>
          <a:lstStyle/>
          <a:p>
            <a:r>
              <a:rPr lang="cs-CZ" dirty="0"/>
              <a:t>Podíl případů v kategorii 65+</a:t>
            </a:r>
          </a:p>
        </p:txBody>
      </p:sp>
      <p:pic>
        <p:nvPicPr>
          <p:cNvPr id="4" name="Obrázek 3">
            <a:extLst>
              <a:ext uri="{FF2B5EF4-FFF2-40B4-BE49-F238E27FC236}">
                <a16:creationId xmlns:a16="http://schemas.microsoft.com/office/drawing/2014/main" id="{995356C0-32DA-4A9A-9683-546873A1D0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2588" y="1201272"/>
            <a:ext cx="7853083" cy="4840940"/>
          </a:xfrm>
          <a:prstGeom prst="rect">
            <a:avLst/>
          </a:prstGeom>
          <a:noFill/>
        </p:spPr>
      </p:pic>
    </p:spTree>
    <p:extLst>
      <p:ext uri="{BB962C8B-B14F-4D97-AF65-F5344CB8AC3E}">
        <p14:creationId xmlns:p14="http://schemas.microsoft.com/office/powerpoint/2010/main" val="2457188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C2CB094-AD2A-49F9-9523-59CB8C584AF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5" name="Obrázek 4">
            <a:extLst>
              <a:ext uri="{FF2B5EF4-FFF2-40B4-BE49-F238E27FC236}">
                <a16:creationId xmlns:a16="http://schemas.microsoft.com/office/drawing/2014/main" id="{41865980-A38D-43A2-80CD-CD52FE7CDB7F}"/>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10" name="Nadpis 1">
            <a:extLst>
              <a:ext uri="{FF2B5EF4-FFF2-40B4-BE49-F238E27FC236}">
                <a16:creationId xmlns:a16="http://schemas.microsoft.com/office/drawing/2014/main" id="{ACB63F4A-AC6C-44EB-B9BE-2A1D739A42F9}"/>
              </a:ext>
            </a:extLst>
          </p:cNvPr>
          <p:cNvSpPr>
            <a:spLocks noGrp="1"/>
          </p:cNvSpPr>
          <p:nvPr>
            <p:ph type="title"/>
          </p:nvPr>
        </p:nvSpPr>
        <p:spPr>
          <a:xfrm>
            <a:off x="332819" y="1"/>
            <a:ext cx="9885238" cy="896492"/>
          </a:xfrm>
        </p:spPr>
        <p:txBody>
          <a:bodyPr/>
          <a:lstStyle/>
          <a:p>
            <a:pPr algn="ctr"/>
            <a:r>
              <a:rPr lang="cs-CZ" altLang="cs-CZ"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Aktuálně řešené významné události ČR – VĚZNICE k 9.12.2020 (11.30h)</a:t>
            </a:r>
            <a:endParaRPr lang="cs-CZ" sz="2000" dirty="0">
              <a:solidFill>
                <a:srgbClr val="FF0000"/>
              </a:solidFill>
              <a:latin typeface="Calibri" panose="020F0502020204030204" pitchFamily="34" charset="0"/>
              <a:cs typeface="Times New Roman" panose="02020603050405020304" pitchFamily="18" charset="0"/>
            </a:endParaRPr>
          </a:p>
        </p:txBody>
      </p:sp>
      <p:graphicFrame>
        <p:nvGraphicFramePr>
          <p:cNvPr id="4" name="Tabulka 3">
            <a:extLst>
              <a:ext uri="{FF2B5EF4-FFF2-40B4-BE49-F238E27FC236}">
                <a16:creationId xmlns:a16="http://schemas.microsoft.com/office/drawing/2014/main" id="{B5116694-B603-4ABB-9C6C-1A7306448C42}"/>
              </a:ext>
            </a:extLst>
          </p:cNvPr>
          <p:cNvGraphicFramePr>
            <a:graphicFrameLocks noGrp="1"/>
          </p:cNvGraphicFramePr>
          <p:nvPr>
            <p:extLst>
              <p:ext uri="{D42A27DB-BD31-4B8C-83A1-F6EECF244321}">
                <p14:modId xmlns:p14="http://schemas.microsoft.com/office/powerpoint/2010/main" val="2625404497"/>
              </p:ext>
            </p:extLst>
          </p:nvPr>
        </p:nvGraphicFramePr>
        <p:xfrm>
          <a:off x="170706" y="1033083"/>
          <a:ext cx="10142268" cy="3024896"/>
        </p:xfrm>
        <a:graphic>
          <a:graphicData uri="http://schemas.openxmlformats.org/drawingml/2006/table">
            <a:tbl>
              <a:tblPr firstRow="1" firstCol="1" bandRow="1"/>
              <a:tblGrid>
                <a:gridCol w="1266913">
                  <a:extLst>
                    <a:ext uri="{9D8B030D-6E8A-4147-A177-3AD203B41FA5}">
                      <a16:colId xmlns:a16="http://schemas.microsoft.com/office/drawing/2014/main" val="3524869978"/>
                    </a:ext>
                  </a:extLst>
                </a:gridCol>
                <a:gridCol w="1714978">
                  <a:extLst>
                    <a:ext uri="{9D8B030D-6E8A-4147-A177-3AD203B41FA5}">
                      <a16:colId xmlns:a16="http://schemas.microsoft.com/office/drawing/2014/main" val="585453142"/>
                    </a:ext>
                  </a:extLst>
                </a:gridCol>
                <a:gridCol w="3299099">
                  <a:extLst>
                    <a:ext uri="{9D8B030D-6E8A-4147-A177-3AD203B41FA5}">
                      <a16:colId xmlns:a16="http://schemas.microsoft.com/office/drawing/2014/main" val="1948828616"/>
                    </a:ext>
                  </a:extLst>
                </a:gridCol>
                <a:gridCol w="1479237">
                  <a:extLst>
                    <a:ext uri="{9D8B030D-6E8A-4147-A177-3AD203B41FA5}">
                      <a16:colId xmlns:a16="http://schemas.microsoft.com/office/drawing/2014/main" val="622878936"/>
                    </a:ext>
                  </a:extLst>
                </a:gridCol>
                <a:gridCol w="1094948">
                  <a:extLst>
                    <a:ext uri="{9D8B030D-6E8A-4147-A177-3AD203B41FA5}">
                      <a16:colId xmlns:a16="http://schemas.microsoft.com/office/drawing/2014/main" val="1918940734"/>
                    </a:ext>
                  </a:extLst>
                </a:gridCol>
                <a:gridCol w="1287093">
                  <a:extLst>
                    <a:ext uri="{9D8B030D-6E8A-4147-A177-3AD203B41FA5}">
                      <a16:colId xmlns:a16="http://schemas.microsoft.com/office/drawing/2014/main" val="2903814957"/>
                    </a:ext>
                  </a:extLst>
                </a:gridCol>
              </a:tblGrid>
              <a:tr h="720076">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OKRES</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TYP ZAŘÍZENÍ</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7000"/>
                        </a:lnSpc>
                        <a:spcAft>
                          <a:spcPts val="0"/>
                        </a:spcAft>
                      </a:pPr>
                      <a:r>
                        <a:rPr lang="cs-CZ"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NÁZEV</a:t>
                      </a:r>
                      <a:endPar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KUMULATIVNÍ POČET HLÁŠENÝCH PŘÍPADŮ OD ZALOŽENÍ UDÁLOSTI</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POČET NOVÝCH PŘÍPADŮ ZA POSLEDNÍCH 24 HODIN</a:t>
                      </a:r>
                      <a:endParaRPr lang="cs-CZ" sz="1100" dirty="0">
                        <a:effectLst/>
                        <a:latin typeface="Calibri" panose="020F0502020204030204" pitchFamily="34" charset="0"/>
                        <a:ea typeface="Calibri" panose="020F0502020204030204" pitchFamily="34" charset="0"/>
                      </a:endParaRPr>
                    </a:p>
                  </a:txBody>
                  <a:tcPr marL="48895" marR="48895" marT="9525"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105000"/>
                        </a:lnSpc>
                        <a:spcAft>
                          <a:spcPts val="0"/>
                        </a:spcAft>
                      </a:pPr>
                      <a:r>
                        <a:rPr lang="cs-CZ" sz="1000" b="1" dirty="0">
                          <a:solidFill>
                            <a:srgbClr val="FFFFFF"/>
                          </a:solidFill>
                          <a:effectLst/>
                          <a:latin typeface="Calibri" panose="020F0502020204030204" pitchFamily="34" charset="0"/>
                          <a:ea typeface="Calibri" panose="020F0502020204030204" pitchFamily="34" charset="0"/>
                        </a:rPr>
                        <a:t>DATUM ZALOŽENÍ UDÁLOSTI V CFA</a:t>
                      </a:r>
                      <a:endParaRPr lang="cs-CZ" sz="1100" dirty="0">
                        <a:effectLst/>
                        <a:latin typeface="Calibri" panose="020F0502020204030204" pitchFamily="34" charset="0"/>
                        <a:ea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565379654"/>
                  </a:ext>
                </a:extLst>
              </a:tr>
              <a:tr h="46096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Litoměřice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Vazební věznice Litoměřice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11.10.2020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46096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Liberec</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Vazební věznice Liberec</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0002"/>
                  </a:ext>
                </a:extLst>
              </a:tr>
              <a:tr h="46096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Břeclav</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Břeclav</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460964">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Kladno</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Vinařice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1539959753"/>
                  </a:ext>
                </a:extLst>
              </a:tr>
              <a:tr h="46096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Třebíč</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cs-CZ"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Věznice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Věznice Rapotice</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algn="ctr">
                        <a:lnSpc>
                          <a:spcPct val="107000"/>
                        </a:lnSpc>
                        <a:spcAft>
                          <a:spcPts val="0"/>
                        </a:spcAft>
                      </a:pPr>
                      <a:r>
                        <a:rPr lang="cs-CZ"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15.11.2020</a:t>
                      </a:r>
                    </a:p>
                  </a:txBody>
                  <a:tcPr marL="50656" marR="50656"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2800957241"/>
                  </a:ext>
                </a:extLst>
              </a:tr>
            </a:tbl>
          </a:graphicData>
        </a:graphic>
      </p:graphicFrame>
    </p:spTree>
    <p:extLst>
      <p:ext uri="{BB962C8B-B14F-4D97-AF65-F5344CB8AC3E}">
        <p14:creationId xmlns:p14="http://schemas.microsoft.com/office/powerpoint/2010/main" val="98695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4FC62B-F4E9-411F-9C0C-42F83F1CF906}"/>
              </a:ext>
            </a:extLst>
          </p:cNvPr>
          <p:cNvSpPr>
            <a:spLocks noGrp="1"/>
          </p:cNvSpPr>
          <p:nvPr>
            <p:ph type="title"/>
          </p:nvPr>
        </p:nvSpPr>
        <p:spPr/>
        <p:txBody>
          <a:bodyPr>
            <a:normAutofit/>
          </a:bodyPr>
          <a:lstStyle/>
          <a:p>
            <a:pPr algn="ctr"/>
            <a:r>
              <a:rPr lang="en-US" b="1" dirty="0"/>
              <a:t>Shrnut</a:t>
            </a:r>
            <a:r>
              <a:rPr lang="cs-CZ" b="1" dirty="0"/>
              <a:t>í aktuální situace v ČR</a:t>
            </a:r>
            <a:endParaRPr lang="cs-CZ" dirty="0"/>
          </a:p>
        </p:txBody>
      </p:sp>
      <p:sp>
        <p:nvSpPr>
          <p:cNvPr id="4" name="Zástupný symbol pro číslo snímku 3">
            <a:extLst>
              <a:ext uri="{FF2B5EF4-FFF2-40B4-BE49-F238E27FC236}">
                <a16:creationId xmlns:a16="http://schemas.microsoft.com/office/drawing/2014/main" id="{84009DFF-FD12-4143-9EDF-F7E2AF2516D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TextovéPole 1">
            <a:extLst>
              <a:ext uri="{FF2B5EF4-FFF2-40B4-BE49-F238E27FC236}">
                <a16:creationId xmlns:a16="http://schemas.microsoft.com/office/drawing/2014/main" id="{E5876C6B-CFD5-42DD-B925-AAF51D52DAB6}"/>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sp>
        <p:nvSpPr>
          <p:cNvPr id="3" name="Obdélník 2">
            <a:extLst>
              <a:ext uri="{FF2B5EF4-FFF2-40B4-BE49-F238E27FC236}">
                <a16:creationId xmlns:a16="http://schemas.microsoft.com/office/drawing/2014/main" id="{7354217E-0936-4460-9778-2B488E1503E2}"/>
              </a:ext>
            </a:extLst>
          </p:cNvPr>
          <p:cNvSpPr/>
          <p:nvPr/>
        </p:nvSpPr>
        <p:spPr>
          <a:xfrm>
            <a:off x="568994" y="1781224"/>
            <a:ext cx="9964924" cy="5187061"/>
          </a:xfrm>
          <a:prstGeom prst="rect">
            <a:avLst/>
          </a:prstGeom>
        </p:spPr>
        <p:txBody>
          <a:bodyPr wrap="square">
            <a:spAutoFit/>
          </a:bodyPr>
          <a:lstStyle/>
          <a:p>
            <a:pPr algn="just">
              <a:lnSpc>
                <a:spcPct val="107000"/>
              </a:lnSpc>
              <a:spcAft>
                <a:spcPts val="800"/>
              </a:spcAft>
              <a:tabLst>
                <a:tab pos="984250" algn="l"/>
                <a:tab pos="1390650" algn="l"/>
              </a:tabLst>
            </a:pPr>
            <a:r>
              <a:rPr lang="cs-CZ"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Počty nových případů za předchozí den na okresní úrovni (&gt; 75)	</a:t>
            </a:r>
            <a:r>
              <a:rPr lang="cs-CZ"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Clr>
                <a:srgbClr val="C00000"/>
              </a:buClr>
              <a:buSzPts val="1200"/>
              <a:buFont typeface="Wingdings" panose="05000000000000000000" pitchFamily="2" charset="2"/>
              <a:buChar char=""/>
            </a:pPr>
            <a:r>
              <a:rPr lang="cs-CZ"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Ostrava-město (273), Karviná (188), Frýdek-Místek (181), Opava (159), Zlín (156), Pardubice (134), Hradec Králové (129), Liberec (126), Hodonín (109), Praha-východ (102), Kroměříž (94), Mladá Boleslav (93), Prostějov (91), Kladno (90), Šumperk (90), Vsetín (89), Benešov (88), Rychnov nad Kněžnou (88), Uherské Hradiště (87), Nový Jičín (87), Teplice (86), Příbram (85), Plzeň-město (84), České Budějovice (83), Přerov (82), Kolín (80) a Blansko (80).</a:t>
            </a:r>
            <a:endParaRPr lang="cs-CZ" dirty="0">
              <a:latin typeface="Calibri" panose="020F0502020204030204" pitchFamily="34" charset="0"/>
              <a:ea typeface="Calibri" panose="020F0502020204030204" pitchFamily="34" charset="0"/>
              <a:cs typeface="Times New Roman" panose="02020603050405020304" pitchFamily="18" charset="0"/>
            </a:endParaRPr>
          </a:p>
          <a:p>
            <a:br>
              <a:rPr lang="cs-CZ"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cs-CZ"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cs-CZ"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cs-CZ"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cs-CZ"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cs-CZ"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cs-CZ"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cs-CZ"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3027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4FC62B-F4E9-411F-9C0C-42F83F1CF906}"/>
              </a:ext>
            </a:extLst>
          </p:cNvPr>
          <p:cNvSpPr>
            <a:spLocks noGrp="1"/>
          </p:cNvSpPr>
          <p:nvPr>
            <p:ph type="title"/>
          </p:nvPr>
        </p:nvSpPr>
        <p:spPr/>
        <p:txBody>
          <a:bodyPr>
            <a:normAutofit/>
          </a:bodyPr>
          <a:lstStyle/>
          <a:p>
            <a:pPr algn="ctr"/>
            <a:r>
              <a:rPr lang="en-US" b="1" dirty="0"/>
              <a:t>Shrnut</a:t>
            </a:r>
            <a:r>
              <a:rPr lang="cs-CZ" b="1" dirty="0"/>
              <a:t>í aktuální situace v ČR</a:t>
            </a:r>
            <a:endParaRPr lang="cs-CZ" dirty="0"/>
          </a:p>
        </p:txBody>
      </p:sp>
      <p:sp>
        <p:nvSpPr>
          <p:cNvPr id="4" name="Zástupný symbol pro číslo snímku 3">
            <a:extLst>
              <a:ext uri="{FF2B5EF4-FFF2-40B4-BE49-F238E27FC236}">
                <a16:creationId xmlns:a16="http://schemas.microsoft.com/office/drawing/2014/main" id="{84009DFF-FD12-4143-9EDF-F7E2AF2516D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TextovéPole 1">
            <a:extLst>
              <a:ext uri="{FF2B5EF4-FFF2-40B4-BE49-F238E27FC236}">
                <a16:creationId xmlns:a16="http://schemas.microsoft.com/office/drawing/2014/main" id="{E5876C6B-CFD5-42DD-B925-AAF51D52DAB6}"/>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sp>
        <p:nvSpPr>
          <p:cNvPr id="8" name="Obdélník 7">
            <a:extLst>
              <a:ext uri="{FF2B5EF4-FFF2-40B4-BE49-F238E27FC236}">
                <a16:creationId xmlns:a16="http://schemas.microsoft.com/office/drawing/2014/main" id="{D8CAC735-A2A5-493D-8E6A-C898494CEE3C}"/>
              </a:ext>
            </a:extLst>
          </p:cNvPr>
          <p:cNvSpPr/>
          <p:nvPr/>
        </p:nvSpPr>
        <p:spPr>
          <a:xfrm>
            <a:off x="71919" y="1647889"/>
            <a:ext cx="10733941" cy="2497222"/>
          </a:xfrm>
          <a:prstGeom prst="rect">
            <a:avLst/>
          </a:prstGeom>
        </p:spPr>
        <p:txBody>
          <a:bodyPr wrap="square">
            <a:spAutoFit/>
          </a:bodyPr>
          <a:lstStyle/>
          <a:p>
            <a:pPr marL="342900" lvl="0" indent="-342900" algn="just">
              <a:lnSpc>
                <a:spcPct val="150000"/>
              </a:lnSpc>
              <a:spcAft>
                <a:spcPts val="0"/>
              </a:spcAft>
              <a:buClr>
                <a:srgbClr val="C00000"/>
              </a:buClr>
              <a:buSzPts val="1200"/>
              <a:buFont typeface="Wingdings" panose="05000000000000000000" pitchFamily="2" charset="2"/>
              <a:buChar char=""/>
            </a:pPr>
            <a:r>
              <a:rPr lang="cs-CZ" sz="1400" dirty="0">
                <a:latin typeface="Calibri" panose="020F0502020204030204" pitchFamily="34" charset="0"/>
                <a:ea typeface="Calibri" panose="020F0502020204030204" pitchFamily="34" charset="0"/>
                <a:cs typeface="Times New Roman" panose="02020603050405020304" pitchFamily="18" charset="0"/>
              </a:rPr>
              <a:t>V ČR pokračuje pozvolný nárůst počtu nově diagnostikovaných případů. Při srovnání jsou současné hodnoty zhruba o 10 % vyšší než v první týdnu 14denního hodnocení, což odpovídá hodnotám, kde jsme se nacházeli zhruba před dvěma týdny (konec listopadu) z čehož plyne, že se pokles počtu případů zastavil a pozorujeme, tak aktuálně stagnaci, zatím se však nedostáváme do rizikových scénářů, vyšší přírůstky jsou i částečně navázány na hromadná testování v ohniscích nákazy a na hromadná testování v zařízení poskytovatelů sociálních služeb  a neposlední radě na zvýšení mobility obyvatelstva.</a:t>
            </a:r>
            <a:endParaRPr lang="cs-CZ" sz="1200" dirty="0">
              <a:latin typeface="Calibri" panose="020F0502020204030204" pitchFamily="34" charset="0"/>
              <a:ea typeface="Calibri" panose="020F0502020204030204" pitchFamily="34" charset="0"/>
            </a:endParaRPr>
          </a:p>
          <a:p>
            <a:pPr marL="342900" lvl="0" indent="-342900" algn="just">
              <a:lnSpc>
                <a:spcPct val="150000"/>
              </a:lnSpc>
              <a:spcAft>
                <a:spcPts val="0"/>
              </a:spcAft>
              <a:buClr>
                <a:srgbClr val="C00000"/>
              </a:buClr>
              <a:buSzPts val="1200"/>
              <a:buFont typeface="Wingdings" panose="05000000000000000000" pitchFamily="2" charset="2"/>
              <a:buChar char=""/>
            </a:pPr>
            <a:endParaRPr lang="cs-CZ" sz="1200" dirty="0">
              <a:latin typeface="Calibri" panose="020F0502020204030204" pitchFamily="34" charset="0"/>
              <a:ea typeface="Calibri" panose="020F0502020204030204" pitchFamily="34" charset="0"/>
            </a:endParaRPr>
          </a:p>
          <a:p>
            <a:pPr marL="342900" lvl="0" indent="-342900" algn="just">
              <a:lnSpc>
                <a:spcPct val="150000"/>
              </a:lnSpc>
              <a:spcAft>
                <a:spcPts val="0"/>
              </a:spcAft>
              <a:buClr>
                <a:srgbClr val="C00000"/>
              </a:buClr>
              <a:buSzPts val="1200"/>
              <a:buFont typeface="Wingdings" panose="05000000000000000000" pitchFamily="2" charset="2"/>
              <a:buChar char=""/>
            </a:pP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890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FB3FF-E786-49C9-8DBD-0CD7041F06AA}"/>
              </a:ext>
            </a:extLst>
          </p:cNvPr>
          <p:cNvSpPr>
            <a:spLocks noGrp="1"/>
          </p:cNvSpPr>
          <p:nvPr>
            <p:ph type="title"/>
          </p:nvPr>
        </p:nvSpPr>
        <p:spPr/>
        <p:txBody>
          <a:bodyPr>
            <a:normAutofit/>
          </a:bodyPr>
          <a:lstStyle/>
          <a:p>
            <a:r>
              <a:rPr lang="pt-BR" dirty="0"/>
              <a:t>Státy přímo sousedící s ČR</a:t>
            </a:r>
            <a:r>
              <a:rPr lang="cs-CZ" dirty="0"/>
              <a:t> – popis situace</a:t>
            </a:r>
          </a:p>
        </p:txBody>
      </p:sp>
      <p:sp>
        <p:nvSpPr>
          <p:cNvPr id="4" name="Zástupný symbol pro číslo snímku 3">
            <a:extLst>
              <a:ext uri="{FF2B5EF4-FFF2-40B4-BE49-F238E27FC236}">
                <a16:creationId xmlns:a16="http://schemas.microsoft.com/office/drawing/2014/main" id="{E3C2AF34-11FC-4576-95B7-A01E9A03323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7" name="Tabulka 6">
            <a:extLst>
              <a:ext uri="{FF2B5EF4-FFF2-40B4-BE49-F238E27FC236}">
                <a16:creationId xmlns:a16="http://schemas.microsoft.com/office/drawing/2014/main" id="{9261A0F5-6171-453F-B562-4FE8DF505240}"/>
              </a:ext>
            </a:extLst>
          </p:cNvPr>
          <p:cNvGraphicFramePr>
            <a:graphicFrameLocks noGrp="1"/>
          </p:cNvGraphicFramePr>
          <p:nvPr>
            <p:extLst>
              <p:ext uri="{D42A27DB-BD31-4B8C-83A1-F6EECF244321}">
                <p14:modId xmlns:p14="http://schemas.microsoft.com/office/powerpoint/2010/main" val="3455231534"/>
              </p:ext>
            </p:extLst>
          </p:nvPr>
        </p:nvGraphicFramePr>
        <p:xfrm>
          <a:off x="130232" y="1085630"/>
          <a:ext cx="10087826" cy="5037499"/>
        </p:xfrm>
        <a:graphic>
          <a:graphicData uri="http://schemas.openxmlformats.org/drawingml/2006/table">
            <a:tbl>
              <a:tblPr firstRow="1" bandRow="1">
                <a:tableStyleId>{5C22544A-7EE6-4342-B048-85BDC9FD1C3A}</a:tableStyleId>
              </a:tblPr>
              <a:tblGrid>
                <a:gridCol w="1243872">
                  <a:extLst>
                    <a:ext uri="{9D8B030D-6E8A-4147-A177-3AD203B41FA5}">
                      <a16:colId xmlns:a16="http://schemas.microsoft.com/office/drawing/2014/main" val="554850407"/>
                    </a:ext>
                  </a:extLst>
                </a:gridCol>
                <a:gridCol w="7127239">
                  <a:extLst>
                    <a:ext uri="{9D8B030D-6E8A-4147-A177-3AD203B41FA5}">
                      <a16:colId xmlns:a16="http://schemas.microsoft.com/office/drawing/2014/main" val="1774791894"/>
                    </a:ext>
                  </a:extLst>
                </a:gridCol>
                <a:gridCol w="1716715">
                  <a:extLst>
                    <a:ext uri="{9D8B030D-6E8A-4147-A177-3AD203B41FA5}">
                      <a16:colId xmlns:a16="http://schemas.microsoft.com/office/drawing/2014/main" val="20003"/>
                    </a:ext>
                  </a:extLst>
                </a:gridCol>
              </a:tblGrid>
              <a:tr h="247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baseline="0" dirty="0">
                          <a:solidFill>
                            <a:schemeClr val="tx1"/>
                          </a:solidFill>
                        </a:rPr>
                        <a:t>Země</a:t>
                      </a:r>
                      <a:endParaRPr lang="cs-CZ"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cs-CZ" sz="1200" dirty="0">
                          <a:solidFill>
                            <a:schemeClr val="tx1"/>
                          </a:solidFill>
                        </a:rPr>
                        <a:t>Popis situace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cs-CZ" sz="1200" dirty="0">
                          <a:solidFill>
                            <a:schemeClr val="tx1"/>
                          </a:solidFill>
                        </a:rPr>
                        <a:t>Dopad na ČR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78735481"/>
                  </a:ext>
                </a:extLst>
              </a:tr>
              <a:tr h="1494771">
                <a:tc>
                  <a:txBody>
                    <a:bodyPr/>
                    <a:lstStyle/>
                    <a:p>
                      <a:pPr algn="ctr"/>
                      <a:r>
                        <a:rPr lang="cs-CZ" sz="1200" b="1" dirty="0">
                          <a:solidFill>
                            <a:schemeClr val="tx1"/>
                          </a:solidFill>
                        </a:rPr>
                        <a:t>Německo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200"/>
                        </a:lnSpc>
                        <a:spcBef>
                          <a:spcPts val="0"/>
                        </a:spcBef>
                        <a:spcAft>
                          <a:spcPts val="600"/>
                        </a:spcAft>
                        <a:buClrTx/>
                        <a:buSzTx/>
                        <a:buFont typeface="Arial" panose="020B0604020202020204" pitchFamily="34" charset="0"/>
                        <a:buNone/>
                        <a:tabLst/>
                        <a:defRPr/>
                      </a:pPr>
                      <a:r>
                        <a:rPr lang="cs-CZ" sz="2000" b="1" kern="1200" dirty="0">
                          <a:solidFill>
                            <a:schemeClr val="tx1"/>
                          </a:solidFill>
                          <a:effectLst/>
                          <a:latin typeface="Calibri" panose="020F0502020204030204" pitchFamily="34" charset="0"/>
                          <a:ea typeface="+mn-ea"/>
                          <a:cs typeface="Calibri" panose="020F0502020204030204" pitchFamily="34" charset="0"/>
                        </a:rPr>
                        <a:t> </a:t>
                      </a:r>
                      <a:r>
                        <a:rPr lang="cs-CZ" sz="1400" b="1" i="0" kern="1200" dirty="0">
                          <a:solidFill>
                            <a:schemeClr val="tx1"/>
                          </a:solidFill>
                          <a:effectLst/>
                          <a:latin typeface="Calibri" panose="020F0502020204030204" pitchFamily="34" charset="0"/>
                          <a:ea typeface="+mn-ea"/>
                          <a:cs typeface="Calibri" panose="020F0502020204030204" pitchFamily="34" charset="0"/>
                        </a:rPr>
                        <a:t>+ 20.815 </a:t>
                      </a:r>
                      <a:r>
                        <a:rPr lang="cs-CZ" sz="1400" b="1" kern="1200" dirty="0">
                          <a:solidFill>
                            <a:schemeClr val="tx1"/>
                          </a:solidFill>
                          <a:effectLst/>
                          <a:latin typeface="Calibri" panose="020F0502020204030204" pitchFamily="34" charset="0"/>
                          <a:ea typeface="+mn-ea"/>
                          <a:cs typeface="Calibri" panose="020F0502020204030204" pitchFamily="34" charset="0"/>
                        </a:rPr>
                        <a:t>za 24 hodin</a:t>
                      </a:r>
                    </a:p>
                    <a:p>
                      <a:pPr marL="0" marR="0" lvl="0" indent="0" algn="just" defTabSz="914400" rtl="0" eaLnBrk="1" fontAlgn="auto" latinLnBrk="0" hangingPunct="1">
                        <a:lnSpc>
                          <a:spcPts val="1200"/>
                        </a:lnSpc>
                        <a:spcBef>
                          <a:spcPts val="0"/>
                        </a:spcBef>
                        <a:spcAft>
                          <a:spcPts val="600"/>
                        </a:spcAft>
                        <a:buClrTx/>
                        <a:buSzTx/>
                        <a:buFont typeface="Arial" panose="020B0604020202020204" pitchFamily="34" charset="0"/>
                        <a:buNone/>
                        <a:tabLst/>
                        <a:defRPr/>
                      </a:pPr>
                      <a:endParaRPr lang="cs-CZ" sz="14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ts val="1200"/>
                        </a:lnSpc>
                        <a:spcBef>
                          <a:spcPts val="0"/>
                        </a:spcBef>
                        <a:spcAft>
                          <a:spcPts val="600"/>
                        </a:spcAft>
                        <a:buClrTx/>
                        <a:buSzTx/>
                        <a:buFont typeface="Arial" panose="020B0604020202020204" pitchFamily="34" charset="0"/>
                        <a:buNone/>
                        <a:tabLst/>
                        <a:defRPr/>
                      </a:pPr>
                      <a:endParaRPr lang="cs-CZ" sz="2000" b="1" kern="1200" dirty="0">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lang="cs-CZ" sz="1000" dirty="0">
                          <a:solidFill>
                            <a:schemeClr val="tx1"/>
                          </a:solidFill>
                          <a:latin typeface="Calibri" panose="020F0502020204030204" pitchFamily="34" charset="0"/>
                          <a:cs typeface="Calibri" panose="020F0502020204030204" pitchFamily="34" charset="0"/>
                        </a:rPr>
                        <a:t>Není bezprostřední dopad na ČR, výskyt lokalizovaný, navázaný na známá ohniska, doporučeno sledovat vývoj v Bavorsku. Dle 7denního vývoj v příhraničních okresech s ČR je situace klidná.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108863"/>
                  </a:ext>
                </a:extLst>
              </a:tr>
              <a:tr h="3268408">
                <a:tc>
                  <a:txBody>
                    <a:bodyPr/>
                    <a:lstStyle/>
                    <a:p>
                      <a:pPr algn="ctr"/>
                      <a:r>
                        <a:rPr lang="cs-CZ" sz="1200" b="1" dirty="0">
                          <a:solidFill>
                            <a:schemeClr val="tx1"/>
                          </a:solidFill>
                        </a:rPr>
                        <a:t>Rakousko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i="0" kern="1200" dirty="0">
                          <a:solidFill>
                            <a:schemeClr val="dk1"/>
                          </a:solidFill>
                          <a:effectLst/>
                          <a:latin typeface="Calibri" panose="020F0502020204030204" pitchFamily="34" charset="0"/>
                          <a:ea typeface="+mn-ea"/>
                          <a:cs typeface="Calibri" panose="020F0502020204030204" pitchFamily="34" charset="0"/>
                        </a:rPr>
                        <a:t>+ 2 932 p</a:t>
                      </a:r>
                      <a:r>
                        <a:rPr lang="cs-CZ" sz="1400" b="1" kern="1200" dirty="0">
                          <a:solidFill>
                            <a:schemeClr val="tx1"/>
                          </a:solidFill>
                          <a:effectLst/>
                          <a:latin typeface="Calibri" panose="020F0502020204030204" pitchFamily="34" charset="0"/>
                          <a:ea typeface="+mn-ea"/>
                          <a:cs typeface="Calibri" panose="020F0502020204030204" pitchFamily="34" charset="0"/>
                        </a:rPr>
                        <a:t>řípadů za 24 hodin</a:t>
                      </a:r>
                    </a:p>
                    <a:p>
                      <a:pPr algn="l"/>
                      <a:r>
                        <a:rPr lang="de-DE" sz="1400" b="0" i="0" dirty="0">
                          <a:solidFill>
                            <a:srgbClr val="000000"/>
                          </a:solidFill>
                          <a:effectLst/>
                          <a:latin typeface="univers_light"/>
                        </a:rPr>
                        <a:t>Burgenland: 118</a:t>
                      </a:r>
                    </a:p>
                    <a:p>
                      <a:pPr algn="l"/>
                      <a:r>
                        <a:rPr lang="de-DE" sz="1400" b="0" i="0" dirty="0">
                          <a:solidFill>
                            <a:srgbClr val="000000"/>
                          </a:solidFill>
                          <a:effectLst/>
                          <a:latin typeface="univers_light"/>
                        </a:rPr>
                        <a:t>Kärnten: 291</a:t>
                      </a:r>
                    </a:p>
                    <a:p>
                      <a:pPr algn="l"/>
                      <a:r>
                        <a:rPr lang="de-DE" sz="1400" b="0" i="0" dirty="0">
                          <a:solidFill>
                            <a:srgbClr val="000000"/>
                          </a:solidFill>
                          <a:effectLst/>
                          <a:latin typeface="univers_light"/>
                        </a:rPr>
                        <a:t>Niederösterreich: 519</a:t>
                      </a:r>
                    </a:p>
                    <a:p>
                      <a:pPr algn="l"/>
                      <a:r>
                        <a:rPr lang="de-DE" sz="1400" b="0" i="0" dirty="0">
                          <a:solidFill>
                            <a:srgbClr val="000000"/>
                          </a:solidFill>
                          <a:effectLst/>
                          <a:latin typeface="univers_light"/>
                        </a:rPr>
                        <a:t>Oberösterreich: 544</a:t>
                      </a:r>
                    </a:p>
                    <a:p>
                      <a:pPr algn="l"/>
                      <a:r>
                        <a:rPr lang="de-DE" sz="1400" b="0" i="0" dirty="0">
                          <a:solidFill>
                            <a:srgbClr val="000000"/>
                          </a:solidFill>
                          <a:effectLst/>
                          <a:latin typeface="univers_light"/>
                        </a:rPr>
                        <a:t>Salzburg: 201</a:t>
                      </a:r>
                    </a:p>
                    <a:p>
                      <a:pPr algn="l"/>
                      <a:r>
                        <a:rPr lang="de-DE" sz="1400" b="0" i="0" dirty="0">
                          <a:solidFill>
                            <a:srgbClr val="000000"/>
                          </a:solidFill>
                          <a:effectLst/>
                          <a:latin typeface="univers_light"/>
                        </a:rPr>
                        <a:t>Steiermark: 443</a:t>
                      </a:r>
                    </a:p>
                    <a:p>
                      <a:pPr algn="l"/>
                      <a:r>
                        <a:rPr lang="de-DE" sz="1400" b="0" i="0" dirty="0">
                          <a:solidFill>
                            <a:srgbClr val="000000"/>
                          </a:solidFill>
                          <a:effectLst/>
                          <a:latin typeface="univers_light"/>
                        </a:rPr>
                        <a:t>Tirol: 166</a:t>
                      </a:r>
                    </a:p>
                    <a:p>
                      <a:pPr algn="l"/>
                      <a:r>
                        <a:rPr lang="de-DE" sz="1400" b="0" i="0" dirty="0">
                          <a:solidFill>
                            <a:srgbClr val="000000"/>
                          </a:solidFill>
                          <a:effectLst/>
                          <a:latin typeface="univers_light"/>
                        </a:rPr>
                        <a:t>Vorarlberg: 104</a:t>
                      </a:r>
                    </a:p>
                    <a:p>
                      <a:pPr algn="l"/>
                      <a:r>
                        <a:rPr lang="de-DE" sz="1400" b="0" i="0" dirty="0">
                          <a:solidFill>
                            <a:srgbClr val="000000"/>
                          </a:solidFill>
                          <a:effectLst/>
                          <a:latin typeface="univers_light"/>
                        </a:rPr>
                        <a:t>Wien: 546</a:t>
                      </a:r>
                    </a:p>
                    <a:p>
                      <a:pPr algn="l"/>
                      <a:endParaRPr lang="de-DE" sz="1400" b="0" i="0" dirty="0">
                        <a:solidFill>
                          <a:srgbClr val="000000"/>
                        </a:solidFill>
                        <a:effectLst/>
                        <a:latin typeface="univers_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cs-CZ" sz="1000" dirty="0">
                          <a:solidFill>
                            <a:schemeClr val="tx1"/>
                          </a:solidFill>
                          <a:latin typeface="Calibri" panose="020F0502020204030204" pitchFamily="34" charset="0"/>
                          <a:cs typeface="Calibri" panose="020F0502020204030204" pitchFamily="34" charset="0"/>
                        </a:rPr>
                        <a:t>Výskyt lokalizovaný, navázáno na známá ohniska, doporučeno sledovat vývoj ve Vídni, Horních a v Dolních Rakousech v návaznosti příhraničí a s tím související pendlerství a rovněž i v turisticky navštěvovaných oblastech (Tyrolsko, Salcbursko)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3733512"/>
                  </a:ext>
                </a:extLst>
              </a:tr>
            </a:tbl>
          </a:graphicData>
        </a:graphic>
      </p:graphicFrame>
      <p:sp>
        <p:nvSpPr>
          <p:cNvPr id="6" name="TextovéPole 1">
            <a:extLst>
              <a:ext uri="{FF2B5EF4-FFF2-40B4-BE49-F238E27FC236}">
                <a16:creationId xmlns:a16="http://schemas.microsoft.com/office/drawing/2014/main" id="{353ECE7D-8965-4490-B988-BB1C0C0E9EC5}"/>
              </a:ext>
            </a:extLst>
          </p:cNvPr>
          <p:cNvSpPr txBox="1"/>
          <p:nvPr/>
        </p:nvSpPr>
        <p:spPr>
          <a:xfrm>
            <a:off x="86686" y="6486928"/>
            <a:ext cx="77402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RKI</a:t>
            </a:r>
          </a:p>
        </p:txBody>
      </p:sp>
    </p:spTree>
    <p:extLst>
      <p:ext uri="{BB962C8B-B14F-4D97-AF65-F5344CB8AC3E}">
        <p14:creationId xmlns:p14="http://schemas.microsoft.com/office/powerpoint/2010/main" val="1344316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CE5D73-6DFC-4698-AE44-A19B92DCE71D}"/>
              </a:ext>
            </a:extLst>
          </p:cNvPr>
          <p:cNvSpPr>
            <a:spLocks noGrp="1"/>
          </p:cNvSpPr>
          <p:nvPr>
            <p:ph type="title"/>
          </p:nvPr>
        </p:nvSpPr>
        <p:spPr/>
        <p:txBody>
          <a:bodyPr/>
          <a:lstStyle/>
          <a:p>
            <a:r>
              <a:rPr lang="cs-CZ" dirty="0"/>
              <a:t>Aktuální situace v Německu</a:t>
            </a:r>
          </a:p>
        </p:txBody>
      </p:sp>
      <p:sp>
        <p:nvSpPr>
          <p:cNvPr id="3" name="Obdélník 2">
            <a:extLst>
              <a:ext uri="{FF2B5EF4-FFF2-40B4-BE49-F238E27FC236}">
                <a16:creationId xmlns:a16="http://schemas.microsoft.com/office/drawing/2014/main" id="{8414FA7D-3EFF-4D81-A325-F2352DDE8A7C}"/>
              </a:ext>
            </a:extLst>
          </p:cNvPr>
          <p:cNvSpPr/>
          <p:nvPr/>
        </p:nvSpPr>
        <p:spPr>
          <a:xfrm>
            <a:off x="332819" y="6437747"/>
            <a:ext cx="1710725" cy="369332"/>
          </a:xfrm>
          <a:prstGeom prst="rect">
            <a:avLst/>
          </a:prstGeom>
        </p:spPr>
        <p:txBody>
          <a:bodyPr wrap="none">
            <a:spAutoFit/>
          </a:bodyPr>
          <a:lstStyle/>
          <a:p>
            <a:r>
              <a:rPr lang="cs-CZ" b="1" dirty="0">
                <a:solidFill>
                  <a:schemeClr val="bg1"/>
                </a:solidFill>
              </a:rPr>
              <a:t>Zdroj dat: RKI</a:t>
            </a:r>
            <a:endParaRPr lang="cs-CZ" dirty="0"/>
          </a:p>
        </p:txBody>
      </p:sp>
      <p:graphicFrame>
        <p:nvGraphicFramePr>
          <p:cNvPr id="4" name="Tabulka 3">
            <a:extLst>
              <a:ext uri="{FF2B5EF4-FFF2-40B4-BE49-F238E27FC236}">
                <a16:creationId xmlns:a16="http://schemas.microsoft.com/office/drawing/2014/main" id="{46055B6C-8419-4537-B4E5-11FD9CA54480}"/>
              </a:ext>
            </a:extLst>
          </p:cNvPr>
          <p:cNvGraphicFramePr>
            <a:graphicFrameLocks noGrp="1"/>
          </p:cNvGraphicFramePr>
          <p:nvPr>
            <p:extLst>
              <p:ext uri="{D42A27DB-BD31-4B8C-83A1-F6EECF244321}">
                <p14:modId xmlns:p14="http://schemas.microsoft.com/office/powerpoint/2010/main" val="1242482609"/>
              </p:ext>
            </p:extLst>
          </p:nvPr>
        </p:nvGraphicFramePr>
        <p:xfrm>
          <a:off x="1423874" y="1163121"/>
          <a:ext cx="8604546" cy="5066226"/>
        </p:xfrm>
        <a:graphic>
          <a:graphicData uri="http://schemas.openxmlformats.org/drawingml/2006/table">
            <a:tbl>
              <a:tblPr firstRow="1" bandRow="1">
                <a:tableStyleId>{9DCAF9ED-07DC-4A11-8D7F-57B35C25682E}</a:tableStyleId>
              </a:tblPr>
              <a:tblGrid>
                <a:gridCol w="3418804">
                  <a:extLst>
                    <a:ext uri="{9D8B030D-6E8A-4147-A177-3AD203B41FA5}">
                      <a16:colId xmlns:a16="http://schemas.microsoft.com/office/drawing/2014/main" val="170446132"/>
                    </a:ext>
                  </a:extLst>
                </a:gridCol>
                <a:gridCol w="1337791">
                  <a:extLst>
                    <a:ext uri="{9D8B030D-6E8A-4147-A177-3AD203B41FA5}">
                      <a16:colId xmlns:a16="http://schemas.microsoft.com/office/drawing/2014/main" val="1519225938"/>
                    </a:ext>
                  </a:extLst>
                </a:gridCol>
                <a:gridCol w="1281132">
                  <a:extLst>
                    <a:ext uri="{9D8B030D-6E8A-4147-A177-3AD203B41FA5}">
                      <a16:colId xmlns:a16="http://schemas.microsoft.com/office/drawing/2014/main" val="498884286"/>
                    </a:ext>
                  </a:extLst>
                </a:gridCol>
                <a:gridCol w="2566819">
                  <a:extLst>
                    <a:ext uri="{9D8B030D-6E8A-4147-A177-3AD203B41FA5}">
                      <a16:colId xmlns:a16="http://schemas.microsoft.com/office/drawing/2014/main" val="3705718938"/>
                    </a:ext>
                  </a:extLst>
                </a:gridCol>
              </a:tblGrid>
              <a:tr h="281457">
                <a:tc>
                  <a:txBody>
                    <a:bodyPr/>
                    <a:lstStyle/>
                    <a:p>
                      <a:pPr algn="ctr" fontAlgn="b"/>
                      <a:r>
                        <a:rPr lang="cs-CZ" sz="1400" b="1" u="none" strike="noStrike" kern="1200" dirty="0">
                          <a:solidFill>
                            <a:schemeClr val="bg1"/>
                          </a:solidFill>
                          <a:effectLst/>
                          <a:latin typeface="Calibri" panose="020F0502020204030204" pitchFamily="34" charset="0"/>
                          <a:ea typeface="+mn-ea"/>
                          <a:cs typeface="Calibri" panose="020F0502020204030204" pitchFamily="34" charset="0"/>
                        </a:rPr>
                        <a:t>Spolková země</a:t>
                      </a:r>
                    </a:p>
                  </a:txBody>
                  <a:tcPr marL="9525" marR="9525" marT="9525" marB="0" anchor="ctr"/>
                </a:tc>
                <a:tc>
                  <a:txBody>
                    <a:bodyPr/>
                    <a:lstStyle/>
                    <a:p>
                      <a:pPr algn="ctr" fontAlgn="b"/>
                      <a:r>
                        <a:rPr lang="cs-CZ" sz="1400" u="none" strike="noStrike" dirty="0">
                          <a:solidFill>
                            <a:schemeClr val="bg1"/>
                          </a:solidFill>
                          <a:effectLst/>
                          <a:latin typeface="Calibri" panose="020F0502020204030204" pitchFamily="34" charset="0"/>
                          <a:cs typeface="Calibri" panose="020F0502020204030204" pitchFamily="34" charset="0"/>
                        </a:rPr>
                        <a:t>24 hodin</a:t>
                      </a:r>
                      <a:endParaRPr lang="cs-CZ" sz="14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cs-CZ" sz="1400" u="none" strike="noStrike" dirty="0">
                          <a:solidFill>
                            <a:schemeClr val="bg1"/>
                          </a:solidFill>
                          <a:effectLst/>
                          <a:latin typeface="Calibri" panose="020F0502020204030204" pitchFamily="34" charset="0"/>
                          <a:cs typeface="Calibri" panose="020F0502020204030204" pitchFamily="34" charset="0"/>
                        </a:rPr>
                        <a:t>7 dní</a:t>
                      </a:r>
                      <a:endParaRPr lang="cs-CZ" sz="14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cs-CZ" sz="1400" u="none" strike="noStrike" dirty="0">
                          <a:solidFill>
                            <a:schemeClr val="bg1"/>
                          </a:solidFill>
                          <a:effectLst/>
                          <a:latin typeface="Calibri" panose="020F0502020204030204" pitchFamily="34" charset="0"/>
                          <a:cs typeface="Calibri" panose="020F0502020204030204" pitchFamily="34" charset="0"/>
                        </a:rPr>
                        <a:t>7 dní/100 tisíc obyvatel</a:t>
                      </a:r>
                      <a:endParaRPr lang="cs-CZ" sz="14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91023961"/>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Baden-Württem­berg</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2.639</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17 030</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153</a:t>
                      </a:r>
                    </a:p>
                  </a:txBody>
                  <a:tcPr marL="9525" marR="9525" marT="9525" marB="0"/>
                </a:tc>
                <a:extLst>
                  <a:ext uri="{0D108BD9-81ED-4DB2-BD59-A6C34878D82A}">
                    <a16:rowId xmlns:a16="http://schemas.microsoft.com/office/drawing/2014/main" val="3106504523"/>
                  </a:ext>
                </a:extLst>
              </a:tr>
              <a:tr h="281457">
                <a:tc>
                  <a:txBody>
                    <a:bodyPr/>
                    <a:lstStyle/>
                    <a:p>
                      <a:pPr algn="ctr" fontAlgn="t"/>
                      <a:r>
                        <a:rPr lang="de-DE" sz="1400" b="0" i="0" u="none" strike="noStrike" noProof="0" dirty="0">
                          <a:solidFill>
                            <a:srgbClr val="323232"/>
                          </a:solidFill>
                          <a:effectLst/>
                          <a:latin typeface="Calibri" panose="020F0502020204030204" pitchFamily="34" charset="0"/>
                          <a:cs typeface="Calibri" panose="020F0502020204030204" pitchFamily="34" charset="0"/>
                        </a:rPr>
                        <a:t>Bayern</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3.828</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23 485</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179</a:t>
                      </a:r>
                    </a:p>
                  </a:txBody>
                  <a:tcPr marL="9525" marR="9525" marT="9525" marB="0"/>
                </a:tc>
                <a:extLst>
                  <a:ext uri="{0D108BD9-81ED-4DB2-BD59-A6C34878D82A}">
                    <a16:rowId xmlns:a16="http://schemas.microsoft.com/office/drawing/2014/main" val="2533415513"/>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Berlin</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1.348</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6 471</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176</a:t>
                      </a:r>
                    </a:p>
                  </a:txBody>
                  <a:tcPr marL="9525" marR="9525" marT="9525" marB="0"/>
                </a:tc>
                <a:extLst>
                  <a:ext uri="{0D108BD9-81ED-4DB2-BD59-A6C34878D82A}">
                    <a16:rowId xmlns:a16="http://schemas.microsoft.com/office/drawing/2014/main" val="1952690684"/>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Branden­burg</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632</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2 746</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109</a:t>
                      </a:r>
                    </a:p>
                  </a:txBody>
                  <a:tcPr marL="9525" marR="9525" marT="9525" marB="0"/>
                </a:tc>
                <a:extLst>
                  <a:ext uri="{0D108BD9-81ED-4DB2-BD59-A6C34878D82A}">
                    <a16:rowId xmlns:a16="http://schemas.microsoft.com/office/drawing/2014/main" val="214791327"/>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Bremen</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114</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734</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108</a:t>
                      </a:r>
                    </a:p>
                  </a:txBody>
                  <a:tcPr marL="9525" marR="9525" marT="9525" marB="0"/>
                </a:tc>
                <a:extLst>
                  <a:ext uri="{0D108BD9-81ED-4DB2-BD59-A6C34878D82A}">
                    <a16:rowId xmlns:a16="http://schemas.microsoft.com/office/drawing/2014/main" val="1235439352"/>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Hamburg</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282</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1.884</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102</a:t>
                      </a:r>
                    </a:p>
                  </a:txBody>
                  <a:tcPr marL="9525" marR="9525" marT="9525" marB="0"/>
                </a:tc>
                <a:extLst>
                  <a:ext uri="{0D108BD9-81ED-4DB2-BD59-A6C34878D82A}">
                    <a16:rowId xmlns:a16="http://schemas.microsoft.com/office/drawing/2014/main" val="1687391529"/>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Hessen</a:t>
                      </a:r>
                    </a:p>
                  </a:txBody>
                  <a:tcPr marL="9525" marR="9525" marT="9525" marB="0" anchor="ctr"/>
                </a:tc>
                <a:tc>
                  <a:txBody>
                    <a:bodyPr/>
                    <a:lstStyle/>
                    <a:p>
                      <a:pPr algn="ctr" fontAlgn="t"/>
                      <a:r>
                        <a:rPr lang="cs-CZ" sz="1000" b="0" i="0" u="none" strike="noStrike" dirty="0">
                          <a:solidFill>
                            <a:srgbClr val="323232"/>
                          </a:solidFill>
                          <a:effectLst/>
                          <a:latin typeface="Arial" panose="020B0604020202020204" pitchFamily="34" charset="0"/>
                        </a:rPr>
                        <a:t>1 661</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9.890</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157</a:t>
                      </a:r>
                    </a:p>
                  </a:txBody>
                  <a:tcPr marL="9525" marR="9525" marT="9525" marB="0"/>
                </a:tc>
                <a:extLst>
                  <a:ext uri="{0D108BD9-81ED-4DB2-BD59-A6C34878D82A}">
                    <a16:rowId xmlns:a16="http://schemas.microsoft.com/office/drawing/2014/main" val="2273553015"/>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Meck­lenburg-</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223</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919</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57</a:t>
                      </a:r>
                    </a:p>
                  </a:txBody>
                  <a:tcPr marL="9525" marR="9525" marT="9525" marB="0"/>
                </a:tc>
                <a:extLst>
                  <a:ext uri="{0D108BD9-81ED-4DB2-BD59-A6C34878D82A}">
                    <a16:rowId xmlns:a16="http://schemas.microsoft.com/office/drawing/2014/main" val="4071885143"/>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Nieder­sachsen</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891</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5.931</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74</a:t>
                      </a:r>
                    </a:p>
                  </a:txBody>
                  <a:tcPr marL="9525" marR="9525" marT="9525" marB="0"/>
                </a:tc>
                <a:extLst>
                  <a:ext uri="{0D108BD9-81ED-4DB2-BD59-A6C34878D82A}">
                    <a16:rowId xmlns:a16="http://schemas.microsoft.com/office/drawing/2014/main" val="2771345304"/>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Nord­rhein-West­falen</a:t>
                      </a:r>
                    </a:p>
                  </a:txBody>
                  <a:tcPr marL="9525" marR="9525" marT="9525" marB="0" anchor="ctr"/>
                </a:tc>
                <a:tc>
                  <a:txBody>
                    <a:bodyPr/>
                    <a:lstStyle/>
                    <a:p>
                      <a:pPr algn="ctr" fontAlgn="t"/>
                      <a:r>
                        <a:rPr lang="cs-CZ" sz="1000" b="0" i="0" u="none" strike="noStrike" dirty="0">
                          <a:solidFill>
                            <a:srgbClr val="323232"/>
                          </a:solidFill>
                          <a:effectLst/>
                          <a:latin typeface="Arial" panose="020B0604020202020204" pitchFamily="34" charset="0"/>
                        </a:rPr>
                        <a:t>4 072</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26 478</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148</a:t>
                      </a:r>
                    </a:p>
                  </a:txBody>
                  <a:tcPr marL="9525" marR="9525" marT="9525" marB="0"/>
                </a:tc>
                <a:extLst>
                  <a:ext uri="{0D108BD9-81ED-4DB2-BD59-A6C34878D82A}">
                    <a16:rowId xmlns:a16="http://schemas.microsoft.com/office/drawing/2014/main" val="1961694199"/>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Rhein­land-Pfalz</a:t>
                      </a:r>
                    </a:p>
                  </a:txBody>
                  <a:tcPr marL="9525" marR="9525" marT="9525" marB="0" anchor="ctr"/>
                </a:tc>
                <a:tc>
                  <a:txBody>
                    <a:bodyPr/>
                    <a:lstStyle/>
                    <a:p>
                      <a:pPr algn="ctr" fontAlgn="t"/>
                      <a:r>
                        <a:rPr lang="cs-CZ" sz="1000" b="0" i="0" u="none" strike="noStrike" dirty="0">
                          <a:solidFill>
                            <a:srgbClr val="323232"/>
                          </a:solidFill>
                          <a:effectLst/>
                          <a:latin typeface="Arial" panose="020B0604020202020204" pitchFamily="34" charset="0"/>
                        </a:rPr>
                        <a:t>1 423</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5 660</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138</a:t>
                      </a:r>
                    </a:p>
                  </a:txBody>
                  <a:tcPr marL="9525" marR="9525" marT="9525" marB="0"/>
                </a:tc>
                <a:extLst>
                  <a:ext uri="{0D108BD9-81ED-4DB2-BD59-A6C34878D82A}">
                    <a16:rowId xmlns:a16="http://schemas.microsoft.com/office/drawing/2014/main" val="3880965820"/>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Saarland</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239</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1 346</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136</a:t>
                      </a:r>
                    </a:p>
                  </a:txBody>
                  <a:tcPr marL="9525" marR="9525" marT="9525" marB="0"/>
                </a:tc>
                <a:extLst>
                  <a:ext uri="{0D108BD9-81ED-4DB2-BD59-A6C34878D82A}">
                    <a16:rowId xmlns:a16="http://schemas.microsoft.com/office/drawing/2014/main" val="2754698374"/>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Sachsen</a:t>
                      </a:r>
                    </a:p>
                  </a:txBody>
                  <a:tcPr marL="9525" marR="9525" marT="9525" marB="0" anchor="ctr"/>
                </a:tc>
                <a:tc>
                  <a:txBody>
                    <a:bodyPr/>
                    <a:lstStyle/>
                    <a:p>
                      <a:pPr algn="ctr" fontAlgn="t"/>
                      <a:r>
                        <a:rPr lang="cs-CZ" sz="1000" b="0" i="0" u="none" strike="noStrike" dirty="0">
                          <a:solidFill>
                            <a:srgbClr val="323232"/>
                          </a:solidFill>
                          <a:effectLst/>
                          <a:latin typeface="Arial" panose="020B0604020202020204" pitchFamily="34" charset="0"/>
                        </a:rPr>
                        <a:t>2 131</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12 835</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315</a:t>
                      </a:r>
                    </a:p>
                  </a:txBody>
                  <a:tcPr marL="9525" marR="9525" marT="9525" marB="0"/>
                </a:tc>
                <a:extLst>
                  <a:ext uri="{0D108BD9-81ED-4DB2-BD59-A6C34878D82A}">
                    <a16:rowId xmlns:a16="http://schemas.microsoft.com/office/drawing/2014/main" val="3287936611"/>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Sachsen-Anhalt</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436</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2.711</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124</a:t>
                      </a:r>
                    </a:p>
                  </a:txBody>
                  <a:tcPr marL="9525" marR="9525" marT="9525" marB="0"/>
                </a:tc>
                <a:extLst>
                  <a:ext uri="{0D108BD9-81ED-4DB2-BD59-A6C34878D82A}">
                    <a16:rowId xmlns:a16="http://schemas.microsoft.com/office/drawing/2014/main" val="1669794838"/>
                  </a:ext>
                </a:extLst>
              </a:tr>
              <a:tr h="281457">
                <a:tc>
                  <a:txBody>
                    <a:bodyPr/>
                    <a:lstStyle/>
                    <a:p>
                      <a:pPr algn="ctr" fontAlgn="t"/>
                      <a:r>
                        <a:rPr lang="de-DE" sz="1400" b="0" i="0" u="none" strike="noStrike" noProof="0">
                          <a:solidFill>
                            <a:srgbClr val="323232"/>
                          </a:solidFill>
                          <a:effectLst/>
                          <a:latin typeface="Calibri" panose="020F0502020204030204" pitchFamily="34" charset="0"/>
                          <a:cs typeface="Calibri" panose="020F0502020204030204" pitchFamily="34" charset="0"/>
                        </a:rPr>
                        <a:t>Schles­wig-Holstein</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313</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1 686</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58</a:t>
                      </a:r>
                    </a:p>
                  </a:txBody>
                  <a:tcPr marL="9525" marR="9525" marT="9525" marB="0"/>
                </a:tc>
                <a:extLst>
                  <a:ext uri="{0D108BD9-81ED-4DB2-BD59-A6C34878D82A}">
                    <a16:rowId xmlns:a16="http://schemas.microsoft.com/office/drawing/2014/main" val="3346149159"/>
                  </a:ext>
                </a:extLst>
              </a:tr>
              <a:tr h="281457">
                <a:tc>
                  <a:txBody>
                    <a:bodyPr/>
                    <a:lstStyle/>
                    <a:p>
                      <a:pPr algn="ctr" fontAlgn="t"/>
                      <a:r>
                        <a:rPr lang="de-DE" sz="1400" b="0" i="0" u="none" strike="noStrike" noProof="0" dirty="0">
                          <a:solidFill>
                            <a:srgbClr val="323232"/>
                          </a:solidFill>
                          <a:effectLst/>
                          <a:latin typeface="Calibri" panose="020F0502020204030204" pitchFamily="34" charset="0"/>
                          <a:cs typeface="Calibri" panose="020F0502020204030204" pitchFamily="34" charset="0"/>
                        </a:rPr>
                        <a:t>Thüringen</a:t>
                      </a:r>
                    </a:p>
                  </a:txBody>
                  <a:tcPr marL="9525" marR="9525" marT="9525" marB="0" anchor="ctr"/>
                </a:tc>
                <a:tc>
                  <a:txBody>
                    <a:bodyPr/>
                    <a:lstStyle/>
                    <a:p>
                      <a:pPr algn="ctr" fontAlgn="t"/>
                      <a:r>
                        <a:rPr lang="cs-CZ" sz="1000" b="0" i="0" u="none" strike="noStrike">
                          <a:solidFill>
                            <a:srgbClr val="323232"/>
                          </a:solidFill>
                          <a:effectLst/>
                          <a:latin typeface="Arial" panose="020B0604020202020204" pitchFamily="34" charset="0"/>
                        </a:rPr>
                        <a:t>583</a:t>
                      </a:r>
                    </a:p>
                  </a:txBody>
                  <a:tcPr marL="9525" marR="9525" marT="9525" marB="0"/>
                </a:tc>
                <a:tc>
                  <a:txBody>
                    <a:bodyPr/>
                    <a:lstStyle/>
                    <a:p>
                      <a:pPr algn="ctr" fontAlgn="t"/>
                      <a:r>
                        <a:rPr lang="cs-CZ" sz="1000" b="0" i="0" u="none" strike="noStrike" dirty="0">
                          <a:solidFill>
                            <a:srgbClr val="323232"/>
                          </a:solidFill>
                          <a:effectLst/>
                          <a:latin typeface="Arial" panose="020B0604020202020204" pitchFamily="34" charset="0"/>
                        </a:rPr>
                        <a:t>3 987</a:t>
                      </a:r>
                    </a:p>
                  </a:txBody>
                  <a:tcPr marL="9525" marR="9525" marT="9525" marB="0"/>
                </a:tc>
                <a:tc>
                  <a:txBody>
                    <a:bodyPr/>
                    <a:lstStyle/>
                    <a:p>
                      <a:pPr algn="ctr" fontAlgn="t"/>
                      <a:r>
                        <a:rPr lang="cs-CZ" sz="1000" b="0" i="0" u="none" strike="noStrike">
                          <a:solidFill>
                            <a:srgbClr val="323232"/>
                          </a:solidFill>
                          <a:effectLst/>
                          <a:latin typeface="Arial" panose="020B0604020202020204" pitchFamily="34" charset="0"/>
                        </a:rPr>
                        <a:t>187</a:t>
                      </a:r>
                    </a:p>
                  </a:txBody>
                  <a:tcPr marL="9525" marR="9525" marT="9525" marB="0"/>
                </a:tc>
                <a:extLst>
                  <a:ext uri="{0D108BD9-81ED-4DB2-BD59-A6C34878D82A}">
                    <a16:rowId xmlns:a16="http://schemas.microsoft.com/office/drawing/2014/main" val="1241876279"/>
                  </a:ext>
                </a:extLst>
              </a:tr>
              <a:tr h="281457">
                <a:tc>
                  <a:txBody>
                    <a:bodyPr/>
                    <a:lstStyle/>
                    <a:p>
                      <a:pPr algn="ctr" fontAlgn="t"/>
                      <a:r>
                        <a:rPr lang="cs-CZ" sz="1400" b="1" i="0" u="none" strike="noStrike" dirty="0">
                          <a:solidFill>
                            <a:srgbClr val="323232"/>
                          </a:solidFill>
                          <a:effectLst/>
                          <a:latin typeface="Calibri" panose="020F0502020204030204" pitchFamily="34" charset="0"/>
                          <a:cs typeface="Calibri" panose="020F0502020204030204" pitchFamily="34" charset="0"/>
                        </a:rPr>
                        <a:t>Celkem</a:t>
                      </a:r>
                    </a:p>
                  </a:txBody>
                  <a:tcPr marL="9525" marR="9525" marT="9525" marB="0" anchor="ctr"/>
                </a:tc>
                <a:tc>
                  <a:txBody>
                    <a:bodyPr/>
                    <a:lstStyle/>
                    <a:p>
                      <a:pPr algn="ctr" fontAlgn="t"/>
                      <a:r>
                        <a:rPr lang="cs-CZ" sz="1000" b="1" i="0" u="none" strike="noStrike" dirty="0">
                          <a:solidFill>
                            <a:srgbClr val="323232"/>
                          </a:solidFill>
                          <a:effectLst/>
                          <a:latin typeface="Arial" panose="020B0604020202020204" pitchFamily="34" charset="0"/>
                        </a:rPr>
                        <a:t>20.815</a:t>
                      </a:r>
                    </a:p>
                  </a:txBody>
                  <a:tcPr marL="9525" marR="9525" marT="9525" marB="0"/>
                </a:tc>
                <a:tc>
                  <a:txBody>
                    <a:bodyPr/>
                    <a:lstStyle/>
                    <a:p>
                      <a:pPr algn="ctr" fontAlgn="t"/>
                      <a:r>
                        <a:rPr lang="cs-CZ" sz="1000" b="1" i="0" u="none" strike="noStrike">
                          <a:solidFill>
                            <a:srgbClr val="323232"/>
                          </a:solidFill>
                          <a:effectLst/>
                          <a:latin typeface="Arial" panose="020B0604020202020204" pitchFamily="34" charset="0"/>
                        </a:rPr>
                        <a:t>123.793</a:t>
                      </a:r>
                    </a:p>
                  </a:txBody>
                  <a:tcPr marL="9525" marR="9525" marT="9525" marB="0"/>
                </a:tc>
                <a:tc>
                  <a:txBody>
                    <a:bodyPr/>
                    <a:lstStyle/>
                    <a:p>
                      <a:pPr algn="ctr" fontAlgn="t"/>
                      <a:r>
                        <a:rPr lang="cs-CZ" sz="1000" b="1" i="0" u="none" strike="noStrike" dirty="0">
                          <a:solidFill>
                            <a:srgbClr val="323232"/>
                          </a:solidFill>
                          <a:effectLst/>
                          <a:latin typeface="Arial" panose="020B0604020202020204" pitchFamily="34" charset="0"/>
                        </a:rPr>
                        <a:t>149</a:t>
                      </a:r>
                    </a:p>
                  </a:txBody>
                  <a:tcPr marL="9525" marR="9525" marT="9525" marB="0"/>
                </a:tc>
                <a:extLst>
                  <a:ext uri="{0D108BD9-81ED-4DB2-BD59-A6C34878D82A}">
                    <a16:rowId xmlns:a16="http://schemas.microsoft.com/office/drawing/2014/main" val="54928901"/>
                  </a:ext>
                </a:extLst>
              </a:tr>
            </a:tbl>
          </a:graphicData>
        </a:graphic>
      </p:graphicFrame>
    </p:spTree>
    <p:extLst>
      <p:ext uri="{BB962C8B-B14F-4D97-AF65-F5344CB8AC3E}">
        <p14:creationId xmlns:p14="http://schemas.microsoft.com/office/powerpoint/2010/main" val="1665374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F3B65E-61AA-4458-8C6E-17C9CE8F002A}"/>
              </a:ext>
            </a:extLst>
          </p:cNvPr>
          <p:cNvSpPr>
            <a:spLocks noGrp="1"/>
          </p:cNvSpPr>
          <p:nvPr>
            <p:ph type="title"/>
          </p:nvPr>
        </p:nvSpPr>
        <p:spPr/>
        <p:txBody>
          <a:bodyPr/>
          <a:lstStyle/>
          <a:p>
            <a:r>
              <a:rPr lang="cs-CZ" dirty="0"/>
              <a:t>7denní incidence na 100 tisíc případů - Německo</a:t>
            </a:r>
          </a:p>
        </p:txBody>
      </p:sp>
      <p:sp>
        <p:nvSpPr>
          <p:cNvPr id="3" name="Obdélník 2">
            <a:extLst>
              <a:ext uri="{FF2B5EF4-FFF2-40B4-BE49-F238E27FC236}">
                <a16:creationId xmlns:a16="http://schemas.microsoft.com/office/drawing/2014/main" id="{2A2DF85C-2978-4553-B7BA-E498B49BC0C4}"/>
              </a:ext>
            </a:extLst>
          </p:cNvPr>
          <p:cNvSpPr/>
          <p:nvPr/>
        </p:nvSpPr>
        <p:spPr>
          <a:xfrm>
            <a:off x="332819" y="6488667"/>
            <a:ext cx="17107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FFFFFF"/>
                </a:solidFill>
                <a:effectLst/>
                <a:uLnTx/>
                <a:uFillTx/>
                <a:latin typeface="Arial" panose="020B0604020202020204"/>
                <a:ea typeface="+mn-ea"/>
                <a:cs typeface="+mn-cs"/>
              </a:rPr>
              <a:t>Zdroj dat: RKI</a:t>
            </a:r>
            <a:endParaRPr kumimoji="0" lang="cs-CZ"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Obrázek 3">
            <a:extLst>
              <a:ext uri="{FF2B5EF4-FFF2-40B4-BE49-F238E27FC236}">
                <a16:creationId xmlns:a16="http://schemas.microsoft.com/office/drawing/2014/main" id="{E37AB406-2D0E-4D8F-A53F-CD33E5F7336F}"/>
              </a:ext>
            </a:extLst>
          </p:cNvPr>
          <p:cNvPicPr>
            <a:picLocks noChangeAspect="1"/>
          </p:cNvPicPr>
          <p:nvPr/>
        </p:nvPicPr>
        <p:blipFill>
          <a:blip r:embed="rId2"/>
          <a:stretch>
            <a:fillRect/>
          </a:stretch>
        </p:blipFill>
        <p:spPr>
          <a:xfrm>
            <a:off x="1828800" y="896493"/>
            <a:ext cx="7881777" cy="5522264"/>
          </a:xfrm>
          <a:prstGeom prst="rect">
            <a:avLst/>
          </a:prstGeom>
        </p:spPr>
      </p:pic>
    </p:spTree>
    <p:extLst>
      <p:ext uri="{BB962C8B-B14F-4D97-AF65-F5344CB8AC3E}">
        <p14:creationId xmlns:p14="http://schemas.microsoft.com/office/powerpoint/2010/main" val="583389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Obrázek 120" descr="Obsah obrázku text, mapa&#10;&#10;Popis byl vytvořen automaticky">
            <a:extLst>
              <a:ext uri="{FF2B5EF4-FFF2-40B4-BE49-F238E27FC236}">
                <a16:creationId xmlns:a16="http://schemas.microsoft.com/office/drawing/2014/main" id="{302EF2C6-6B34-41C0-B4BC-20F5027D6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766" y="934692"/>
            <a:ext cx="8936749" cy="5445948"/>
          </a:xfrm>
          <a:prstGeom prst="rect">
            <a:avLst/>
          </a:prstGeom>
        </p:spPr>
      </p:pic>
      <p:pic>
        <p:nvPicPr>
          <p:cNvPr id="109" name="Obrázek 108">
            <a:extLst>
              <a:ext uri="{FF2B5EF4-FFF2-40B4-BE49-F238E27FC236}">
                <a16:creationId xmlns:a16="http://schemas.microsoft.com/office/drawing/2014/main" id="{9C33061E-C962-4E86-99F7-E145430D0238}"/>
              </a:ext>
            </a:extLst>
          </p:cNvPr>
          <p:cNvPicPr>
            <a:picLocks noChangeAspect="1"/>
          </p:cNvPicPr>
          <p:nvPr/>
        </p:nvPicPr>
        <p:blipFill rotWithShape="1">
          <a:blip r:embed="rId3"/>
          <a:srcRect l="3213"/>
          <a:stretch/>
        </p:blipFill>
        <p:spPr>
          <a:xfrm>
            <a:off x="10312974" y="141407"/>
            <a:ext cx="1660507" cy="1510172"/>
          </a:xfrm>
          <a:prstGeom prst="rect">
            <a:avLst/>
          </a:prstGeom>
        </p:spPr>
      </p:pic>
      <p:graphicFrame>
        <p:nvGraphicFramePr>
          <p:cNvPr id="49" name="Tabulka 48">
            <a:extLst>
              <a:ext uri="{FF2B5EF4-FFF2-40B4-BE49-F238E27FC236}">
                <a16:creationId xmlns:a16="http://schemas.microsoft.com/office/drawing/2014/main" id="{B32ABC4B-95C1-488D-A44A-10715A9C55D9}"/>
              </a:ext>
            </a:extLst>
          </p:cNvPr>
          <p:cNvGraphicFramePr>
            <a:graphicFrameLocks noGrp="1"/>
          </p:cNvGraphicFramePr>
          <p:nvPr/>
        </p:nvGraphicFramePr>
        <p:xfrm>
          <a:off x="4067673" y="2907936"/>
          <a:ext cx="1319824" cy="309804"/>
        </p:xfrm>
        <a:graphic>
          <a:graphicData uri="http://schemas.openxmlformats.org/drawingml/2006/table">
            <a:tbl>
              <a:tblPr/>
              <a:tblGrid>
                <a:gridCol w="1319824">
                  <a:extLst>
                    <a:ext uri="{9D8B030D-6E8A-4147-A177-3AD203B41FA5}">
                      <a16:colId xmlns:a16="http://schemas.microsoft.com/office/drawing/2014/main" val="467318390"/>
                    </a:ext>
                  </a:extLst>
                </a:gridCol>
              </a:tblGrid>
              <a:tr h="309804">
                <a:tc>
                  <a:txBody>
                    <a:bodyPr/>
                    <a:lstStyle/>
                    <a:p>
                      <a:r>
                        <a:rPr lang="de-DE" sz="1200" b="1" kern="1200" noProof="0" dirty="0">
                          <a:solidFill>
                            <a:schemeClr val="tx1"/>
                          </a:solidFill>
                          <a:effectLst/>
                          <a:latin typeface="+mn-lt"/>
                          <a:ea typeface="+mn-ea"/>
                          <a:cs typeface="+mn-cs"/>
                        </a:rPr>
                        <a:t>Erzgebirgskreis</a:t>
                      </a:r>
                    </a:p>
                  </a:txBody>
                  <a:tcPr marL="19050" marR="19050" marT="19050" marB="47625">
                    <a:lnL>
                      <a:noFill/>
                    </a:lnL>
                    <a:lnR>
                      <a:noFill/>
                    </a:lnR>
                    <a:lnT>
                      <a:noFill/>
                    </a:lnT>
                    <a:lnB>
                      <a:noFill/>
                    </a:lnB>
                    <a:noFill/>
                  </a:tcPr>
                </a:tc>
                <a:extLst>
                  <a:ext uri="{0D108BD9-81ED-4DB2-BD59-A6C34878D82A}">
                    <a16:rowId xmlns:a16="http://schemas.microsoft.com/office/drawing/2014/main" val="2123861157"/>
                  </a:ext>
                </a:extLst>
              </a:tr>
            </a:tbl>
          </a:graphicData>
        </a:graphic>
      </p:graphicFrame>
      <p:graphicFrame>
        <p:nvGraphicFramePr>
          <p:cNvPr id="50" name="Tabulka 49">
            <a:extLst>
              <a:ext uri="{FF2B5EF4-FFF2-40B4-BE49-F238E27FC236}">
                <a16:creationId xmlns:a16="http://schemas.microsoft.com/office/drawing/2014/main" id="{4CFAF568-CAFD-49DB-84A1-6862BF1996B0}"/>
              </a:ext>
            </a:extLst>
          </p:cNvPr>
          <p:cNvGraphicFramePr>
            <a:graphicFrameLocks noGrp="1"/>
          </p:cNvGraphicFramePr>
          <p:nvPr/>
        </p:nvGraphicFramePr>
        <p:xfrm>
          <a:off x="8418610" y="908204"/>
          <a:ext cx="675825" cy="326767"/>
        </p:xfrm>
        <a:graphic>
          <a:graphicData uri="http://schemas.openxmlformats.org/drawingml/2006/table">
            <a:tbl>
              <a:tblPr/>
              <a:tblGrid>
                <a:gridCol w="675825">
                  <a:extLst>
                    <a:ext uri="{9D8B030D-6E8A-4147-A177-3AD203B41FA5}">
                      <a16:colId xmlns:a16="http://schemas.microsoft.com/office/drawing/2014/main" val="467318390"/>
                    </a:ext>
                  </a:extLst>
                </a:gridCol>
              </a:tblGrid>
              <a:tr h="326767">
                <a:tc>
                  <a:txBody>
                    <a:bodyPr/>
                    <a:lstStyle/>
                    <a:p>
                      <a:r>
                        <a:rPr lang="cs-CZ" sz="1200" b="1" kern="1200" dirty="0">
                          <a:solidFill>
                            <a:schemeClr val="tx1"/>
                          </a:solidFill>
                          <a:effectLst/>
                          <a:latin typeface="+mn-lt"/>
                          <a:ea typeface="+mn-ea"/>
                          <a:cs typeface="+mn-cs"/>
                        </a:rPr>
                        <a:t>Bautzen</a:t>
                      </a:r>
                    </a:p>
                  </a:txBody>
                  <a:tcPr marL="19050" marR="19050" marT="19050" marB="47625">
                    <a:lnL>
                      <a:noFill/>
                    </a:lnL>
                    <a:lnR>
                      <a:noFill/>
                    </a:lnR>
                    <a:lnT>
                      <a:noFill/>
                    </a:lnT>
                    <a:lnB>
                      <a:noFill/>
                    </a:lnB>
                    <a:noFill/>
                  </a:tcPr>
                </a:tc>
                <a:extLst>
                  <a:ext uri="{0D108BD9-81ED-4DB2-BD59-A6C34878D82A}">
                    <a16:rowId xmlns:a16="http://schemas.microsoft.com/office/drawing/2014/main" val="2123861157"/>
                  </a:ext>
                </a:extLst>
              </a:tr>
            </a:tbl>
          </a:graphicData>
        </a:graphic>
      </p:graphicFrame>
      <p:graphicFrame>
        <p:nvGraphicFramePr>
          <p:cNvPr id="51" name="Tabulka 50">
            <a:extLst>
              <a:ext uri="{FF2B5EF4-FFF2-40B4-BE49-F238E27FC236}">
                <a16:creationId xmlns:a16="http://schemas.microsoft.com/office/drawing/2014/main" id="{DEA18AE1-1D86-4697-89D8-047E7CDCB2A5}"/>
              </a:ext>
            </a:extLst>
          </p:cNvPr>
          <p:cNvGraphicFramePr>
            <a:graphicFrameLocks noGrp="1"/>
          </p:cNvGraphicFramePr>
          <p:nvPr/>
        </p:nvGraphicFramePr>
        <p:xfrm>
          <a:off x="6076742" y="1284348"/>
          <a:ext cx="1523458" cy="615315"/>
        </p:xfrm>
        <a:graphic>
          <a:graphicData uri="http://schemas.openxmlformats.org/drawingml/2006/table">
            <a:tbl>
              <a:tblPr/>
              <a:tblGrid>
                <a:gridCol w="1523458">
                  <a:extLst>
                    <a:ext uri="{9D8B030D-6E8A-4147-A177-3AD203B41FA5}">
                      <a16:colId xmlns:a16="http://schemas.microsoft.com/office/drawing/2014/main" val="467318390"/>
                    </a:ext>
                  </a:extLst>
                </a:gridCol>
              </a:tblGrid>
              <a:tr h="390496">
                <a:tc>
                  <a:txBody>
                    <a:bodyPr/>
                    <a:lstStyle/>
                    <a:p>
                      <a:r>
                        <a:rPr lang="de-DE" sz="1200" b="1" kern="1200" noProof="0" dirty="0">
                          <a:solidFill>
                            <a:schemeClr val="tx1"/>
                          </a:solidFill>
                          <a:effectLst/>
                          <a:latin typeface="+mn-lt"/>
                          <a:ea typeface="+mn-ea"/>
                          <a:cs typeface="+mn-cs"/>
                        </a:rPr>
                        <a:t>Sächsische Schweiz-Osterzgebirge</a:t>
                      </a:r>
                    </a:p>
                  </a:txBody>
                  <a:tcPr marL="19050" marR="19050" marT="19050" marB="47625">
                    <a:lnL>
                      <a:noFill/>
                    </a:lnL>
                    <a:lnR>
                      <a:noFill/>
                    </a:lnR>
                    <a:lnT>
                      <a:noFill/>
                    </a:lnT>
                    <a:lnB>
                      <a:noFill/>
                    </a:lnB>
                    <a:noFill/>
                  </a:tcPr>
                </a:tc>
                <a:extLst>
                  <a:ext uri="{0D108BD9-81ED-4DB2-BD59-A6C34878D82A}">
                    <a16:rowId xmlns:a16="http://schemas.microsoft.com/office/drawing/2014/main" val="2123861157"/>
                  </a:ext>
                </a:extLst>
              </a:tr>
            </a:tbl>
          </a:graphicData>
        </a:graphic>
      </p:graphicFrame>
      <p:graphicFrame>
        <p:nvGraphicFramePr>
          <p:cNvPr id="52" name="Tabulka 51">
            <a:extLst>
              <a:ext uri="{FF2B5EF4-FFF2-40B4-BE49-F238E27FC236}">
                <a16:creationId xmlns:a16="http://schemas.microsoft.com/office/drawing/2014/main" id="{C0CE65DB-3DF2-494B-AD00-EA23EB3C7D69}"/>
              </a:ext>
            </a:extLst>
          </p:cNvPr>
          <p:cNvGraphicFramePr>
            <a:graphicFrameLocks noGrp="1"/>
          </p:cNvGraphicFramePr>
          <p:nvPr/>
        </p:nvGraphicFramePr>
        <p:xfrm>
          <a:off x="5243911" y="1822018"/>
          <a:ext cx="1106457" cy="309804"/>
        </p:xfrm>
        <a:graphic>
          <a:graphicData uri="http://schemas.openxmlformats.org/drawingml/2006/table">
            <a:tbl>
              <a:tblPr/>
              <a:tblGrid>
                <a:gridCol w="1106457">
                  <a:extLst>
                    <a:ext uri="{9D8B030D-6E8A-4147-A177-3AD203B41FA5}">
                      <a16:colId xmlns:a16="http://schemas.microsoft.com/office/drawing/2014/main" val="467318390"/>
                    </a:ext>
                  </a:extLst>
                </a:gridCol>
              </a:tblGrid>
              <a:tr h="309804">
                <a:tc>
                  <a:txBody>
                    <a:bodyPr/>
                    <a:lstStyle/>
                    <a:p>
                      <a:r>
                        <a:rPr lang="de-DE" sz="1200" b="1" kern="1200" noProof="0" dirty="0">
                          <a:solidFill>
                            <a:schemeClr val="tx1"/>
                          </a:solidFill>
                          <a:effectLst/>
                          <a:latin typeface="+mn-lt"/>
                          <a:ea typeface="+mn-ea"/>
                          <a:cs typeface="+mn-cs"/>
                        </a:rPr>
                        <a:t>Mittelsachsen</a:t>
                      </a:r>
                      <a:endParaRPr lang="de-DE" sz="1200" b="1" noProof="0" dirty="0">
                        <a:solidFill>
                          <a:schemeClr val="bg1"/>
                        </a:solidFill>
                        <a:effectLst/>
                      </a:endParaRPr>
                    </a:p>
                  </a:txBody>
                  <a:tcPr marL="19050" marR="19050" marT="19050" marB="47625">
                    <a:lnL>
                      <a:noFill/>
                    </a:lnL>
                    <a:lnR>
                      <a:noFill/>
                    </a:lnR>
                    <a:lnT>
                      <a:noFill/>
                    </a:lnT>
                    <a:lnB>
                      <a:noFill/>
                    </a:lnB>
                    <a:noFill/>
                  </a:tcPr>
                </a:tc>
                <a:extLst>
                  <a:ext uri="{0D108BD9-81ED-4DB2-BD59-A6C34878D82A}">
                    <a16:rowId xmlns:a16="http://schemas.microsoft.com/office/drawing/2014/main" val="2123861157"/>
                  </a:ext>
                </a:extLst>
              </a:tr>
            </a:tbl>
          </a:graphicData>
        </a:graphic>
      </p:graphicFrame>
      <p:sp>
        <p:nvSpPr>
          <p:cNvPr id="53" name="TextovéPole 52">
            <a:extLst>
              <a:ext uri="{FF2B5EF4-FFF2-40B4-BE49-F238E27FC236}">
                <a16:creationId xmlns:a16="http://schemas.microsoft.com/office/drawing/2014/main" id="{150920C0-789F-4E64-98A6-9D5374250351}"/>
              </a:ext>
            </a:extLst>
          </p:cNvPr>
          <p:cNvSpPr txBox="1"/>
          <p:nvPr/>
        </p:nvSpPr>
        <p:spPr>
          <a:xfrm>
            <a:off x="7148884" y="1392899"/>
            <a:ext cx="964624" cy="261610"/>
          </a:xfrm>
          <a:prstGeom prst="rect">
            <a:avLst/>
          </a:prstGeom>
          <a:solidFill>
            <a:schemeClr val="bg1">
              <a:lumMod val="50000"/>
            </a:schemeClr>
          </a:solidFill>
        </p:spPr>
        <p:txBody>
          <a:bodyPr wrap="square" rIns="72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174/5 873</a:t>
            </a:r>
            <a:endParaRPr kumimoji="0" lang="cs-CZ" sz="12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54" name="TextovéPole 53">
            <a:extLst>
              <a:ext uri="{FF2B5EF4-FFF2-40B4-BE49-F238E27FC236}">
                <a16:creationId xmlns:a16="http://schemas.microsoft.com/office/drawing/2014/main" id="{2EB2B37D-BCE9-4ED1-B761-587533199250}"/>
              </a:ext>
            </a:extLst>
          </p:cNvPr>
          <p:cNvSpPr txBox="1"/>
          <p:nvPr/>
        </p:nvSpPr>
        <p:spPr>
          <a:xfrm>
            <a:off x="7148886" y="1642577"/>
            <a:ext cx="964622"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526,5</a:t>
            </a:r>
          </a:p>
        </p:txBody>
      </p:sp>
      <p:sp>
        <p:nvSpPr>
          <p:cNvPr id="55" name="TextovéPole 54">
            <a:extLst>
              <a:ext uri="{FF2B5EF4-FFF2-40B4-BE49-F238E27FC236}">
                <a16:creationId xmlns:a16="http://schemas.microsoft.com/office/drawing/2014/main" id="{609B406A-2BAD-4892-AC3F-98D641BED17E}"/>
              </a:ext>
            </a:extLst>
          </p:cNvPr>
          <p:cNvSpPr txBox="1"/>
          <p:nvPr/>
        </p:nvSpPr>
        <p:spPr>
          <a:xfrm>
            <a:off x="5504435" y="2064478"/>
            <a:ext cx="941217"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144/5 511</a:t>
            </a:r>
            <a:endParaRPr kumimoji="0" lang="cs-CZ" sz="12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56" name="TextovéPole 55">
            <a:extLst>
              <a:ext uri="{FF2B5EF4-FFF2-40B4-BE49-F238E27FC236}">
                <a16:creationId xmlns:a16="http://schemas.microsoft.com/office/drawing/2014/main" id="{CF4579D3-B880-41A6-98EB-31BDB60D58D8}"/>
              </a:ext>
            </a:extLst>
          </p:cNvPr>
          <p:cNvSpPr txBox="1"/>
          <p:nvPr/>
        </p:nvSpPr>
        <p:spPr>
          <a:xfrm>
            <a:off x="5504436" y="2314156"/>
            <a:ext cx="941216"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b="1" dirty="0">
                <a:solidFill>
                  <a:srgbClr val="C00000"/>
                </a:solidFill>
                <a:latin typeface="Segoe UI"/>
              </a:rPr>
              <a:t>344,3</a:t>
            </a:r>
            <a:endParaRPr kumimoji="0" lang="cs-CZ" sz="11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57" name="TextovéPole 56">
            <a:extLst>
              <a:ext uri="{FF2B5EF4-FFF2-40B4-BE49-F238E27FC236}">
                <a16:creationId xmlns:a16="http://schemas.microsoft.com/office/drawing/2014/main" id="{913270D1-08E9-4994-95E3-A2BAD517033B}"/>
              </a:ext>
            </a:extLst>
          </p:cNvPr>
          <p:cNvSpPr txBox="1"/>
          <p:nvPr/>
        </p:nvSpPr>
        <p:spPr>
          <a:xfrm>
            <a:off x="4386438" y="3127526"/>
            <a:ext cx="1021338"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190/10 172</a:t>
            </a:r>
          </a:p>
        </p:txBody>
      </p:sp>
      <p:sp>
        <p:nvSpPr>
          <p:cNvPr id="58" name="TextovéPole 57">
            <a:extLst>
              <a:ext uri="{FF2B5EF4-FFF2-40B4-BE49-F238E27FC236}">
                <a16:creationId xmlns:a16="http://schemas.microsoft.com/office/drawing/2014/main" id="{622B67D1-F9C6-4947-8714-BAF9E7B9AF69}"/>
              </a:ext>
            </a:extLst>
          </p:cNvPr>
          <p:cNvSpPr txBox="1"/>
          <p:nvPr/>
        </p:nvSpPr>
        <p:spPr>
          <a:xfrm>
            <a:off x="4386438" y="3383387"/>
            <a:ext cx="1021701"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401,0</a:t>
            </a:r>
          </a:p>
        </p:txBody>
      </p:sp>
      <p:sp>
        <p:nvSpPr>
          <p:cNvPr id="59" name="TextovéPole 58">
            <a:extLst>
              <a:ext uri="{FF2B5EF4-FFF2-40B4-BE49-F238E27FC236}">
                <a16:creationId xmlns:a16="http://schemas.microsoft.com/office/drawing/2014/main" id="{9F59B0AE-C7AF-48C3-A4C0-6EDEA3ECE765}"/>
              </a:ext>
            </a:extLst>
          </p:cNvPr>
          <p:cNvSpPr txBox="1"/>
          <p:nvPr/>
        </p:nvSpPr>
        <p:spPr>
          <a:xfrm>
            <a:off x="8360800" y="1141523"/>
            <a:ext cx="884714"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213/8 084</a:t>
            </a:r>
            <a:endParaRPr kumimoji="0" lang="cs-CZ" sz="12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60" name="TextovéPole 59">
            <a:extLst>
              <a:ext uri="{FF2B5EF4-FFF2-40B4-BE49-F238E27FC236}">
                <a16:creationId xmlns:a16="http://schemas.microsoft.com/office/drawing/2014/main" id="{C2CE99D5-6ED3-40B1-B52C-B2B1593BF55F}"/>
              </a:ext>
            </a:extLst>
          </p:cNvPr>
          <p:cNvSpPr txBox="1"/>
          <p:nvPr/>
        </p:nvSpPr>
        <p:spPr>
          <a:xfrm>
            <a:off x="8352094" y="1391201"/>
            <a:ext cx="893420"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b="1" dirty="0">
                <a:solidFill>
                  <a:srgbClr val="C00000"/>
                </a:solidFill>
                <a:latin typeface="Segoe UI"/>
              </a:rPr>
              <a:t>493,7</a:t>
            </a:r>
            <a:endParaRPr kumimoji="0" lang="cs-CZ" sz="1100" b="1" i="0" u="none" strike="noStrike" kern="1200" cap="none" spc="0" normalizeH="0" baseline="0" noProof="0" dirty="0">
              <a:ln>
                <a:noFill/>
              </a:ln>
              <a:solidFill>
                <a:srgbClr val="C00000"/>
              </a:solidFill>
              <a:effectLst/>
              <a:uLnTx/>
              <a:uFillTx/>
              <a:latin typeface="Segoe UI"/>
              <a:ea typeface="+mn-ea"/>
              <a:cs typeface="+mn-cs"/>
            </a:endParaRPr>
          </a:p>
        </p:txBody>
      </p:sp>
      <p:grpSp>
        <p:nvGrpSpPr>
          <p:cNvPr id="61" name="Skupina 60">
            <a:extLst>
              <a:ext uri="{FF2B5EF4-FFF2-40B4-BE49-F238E27FC236}">
                <a16:creationId xmlns:a16="http://schemas.microsoft.com/office/drawing/2014/main" id="{4F55EBCC-B69C-468F-BC83-490DFBFBAB9C}"/>
              </a:ext>
            </a:extLst>
          </p:cNvPr>
          <p:cNvGrpSpPr/>
          <p:nvPr/>
        </p:nvGrpSpPr>
        <p:grpSpPr>
          <a:xfrm>
            <a:off x="2010377" y="3444356"/>
            <a:ext cx="1857507" cy="820757"/>
            <a:chOff x="7024865" y="1130620"/>
            <a:chExt cx="2220138" cy="980063"/>
          </a:xfrm>
        </p:grpSpPr>
        <p:sp>
          <p:nvSpPr>
            <p:cNvPr id="62" name="TextovéPole 61">
              <a:extLst>
                <a:ext uri="{FF2B5EF4-FFF2-40B4-BE49-F238E27FC236}">
                  <a16:creationId xmlns:a16="http://schemas.microsoft.com/office/drawing/2014/main" id="{D9881CF7-4424-4519-8776-D88B443A5C95}"/>
                </a:ext>
              </a:extLst>
            </p:cNvPr>
            <p:cNvSpPr txBox="1"/>
            <p:nvPr/>
          </p:nvSpPr>
          <p:spPr>
            <a:xfrm>
              <a:off x="7539292" y="1790670"/>
              <a:ext cx="1171155" cy="320013"/>
            </a:xfrm>
            <a:prstGeom prst="rect">
              <a:avLst/>
            </a:prstGeom>
            <a:solidFill>
              <a:srgbClr val="FFFF0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205,3</a:t>
              </a:r>
            </a:p>
          </p:txBody>
        </p:sp>
        <p:sp>
          <p:nvSpPr>
            <p:cNvPr id="63" name="TextovéPole 62">
              <a:extLst>
                <a:ext uri="{FF2B5EF4-FFF2-40B4-BE49-F238E27FC236}">
                  <a16:creationId xmlns:a16="http://schemas.microsoft.com/office/drawing/2014/main" id="{6F5B768E-83FA-430F-B055-7E5BCAF1EE24}"/>
                </a:ext>
              </a:extLst>
            </p:cNvPr>
            <p:cNvSpPr txBox="1"/>
            <p:nvPr/>
          </p:nvSpPr>
          <p:spPr>
            <a:xfrm>
              <a:off x="7539695" y="1472841"/>
              <a:ext cx="1170752" cy="320013"/>
            </a:xfrm>
            <a:prstGeom prst="rect">
              <a:avLst/>
            </a:prstGeom>
            <a:solidFill>
              <a:schemeClr val="bg1">
                <a:lumMod val="50000"/>
              </a:schemeClr>
            </a:solidFill>
          </p:spPr>
          <p:txBody>
            <a:bodyPr wrap="square" rIns="3600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103/3 217</a:t>
              </a:r>
              <a:endParaRPr kumimoji="0" lang="cs-CZ" sz="18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64" name="TextovéPole 63">
              <a:extLst>
                <a:ext uri="{FF2B5EF4-FFF2-40B4-BE49-F238E27FC236}">
                  <a16:creationId xmlns:a16="http://schemas.microsoft.com/office/drawing/2014/main" id="{7A4CEBB9-50BB-4014-A785-98FC09BE39C2}"/>
                </a:ext>
              </a:extLst>
            </p:cNvPr>
            <p:cNvSpPr txBox="1"/>
            <p:nvPr/>
          </p:nvSpPr>
          <p:spPr>
            <a:xfrm>
              <a:off x="7024865" y="1130620"/>
              <a:ext cx="2220138" cy="384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panose="020B0604020202020204"/>
                  <a:ea typeface="+mn-ea"/>
                  <a:cs typeface="+mn-cs"/>
                </a:rPr>
                <a:t>Vogtlandkreis</a:t>
              </a:r>
            </a:p>
          </p:txBody>
        </p:sp>
      </p:grpSp>
      <p:grpSp>
        <p:nvGrpSpPr>
          <p:cNvPr id="65" name="Skupina 64">
            <a:extLst>
              <a:ext uri="{FF2B5EF4-FFF2-40B4-BE49-F238E27FC236}">
                <a16:creationId xmlns:a16="http://schemas.microsoft.com/office/drawing/2014/main" id="{71D473E5-D3D9-49D6-99D6-533FF2F9766D}"/>
              </a:ext>
            </a:extLst>
          </p:cNvPr>
          <p:cNvGrpSpPr/>
          <p:nvPr/>
        </p:nvGrpSpPr>
        <p:grpSpPr>
          <a:xfrm>
            <a:off x="1465049" y="4090348"/>
            <a:ext cx="874440" cy="766892"/>
            <a:chOff x="6465841" y="1875560"/>
            <a:chExt cx="952180" cy="1079345"/>
          </a:xfrm>
        </p:grpSpPr>
        <p:sp>
          <p:nvSpPr>
            <p:cNvPr id="66" name="TextovéPole 65">
              <a:extLst>
                <a:ext uri="{FF2B5EF4-FFF2-40B4-BE49-F238E27FC236}">
                  <a16:creationId xmlns:a16="http://schemas.microsoft.com/office/drawing/2014/main" id="{1C3DB62B-96FC-4025-B6E4-EBCFF22678F7}"/>
                </a:ext>
              </a:extLst>
            </p:cNvPr>
            <p:cNvSpPr txBox="1"/>
            <p:nvPr/>
          </p:nvSpPr>
          <p:spPr>
            <a:xfrm>
              <a:off x="6465841" y="2600232"/>
              <a:ext cx="937591" cy="354673"/>
            </a:xfrm>
            <a:prstGeom prst="rect">
              <a:avLst/>
            </a:prstGeom>
            <a:solidFill>
              <a:srgbClr val="FFFF00"/>
            </a:solidFill>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224,7</a:t>
              </a:r>
            </a:p>
          </p:txBody>
        </p:sp>
        <p:sp>
          <p:nvSpPr>
            <p:cNvPr id="67" name="TextovéPole 66">
              <a:extLst>
                <a:ext uri="{FF2B5EF4-FFF2-40B4-BE49-F238E27FC236}">
                  <a16:creationId xmlns:a16="http://schemas.microsoft.com/office/drawing/2014/main" id="{29D3111A-3AD3-4CD4-A2E5-91CBEF307303}"/>
                </a:ext>
              </a:extLst>
            </p:cNvPr>
            <p:cNvSpPr txBox="1"/>
            <p:nvPr/>
          </p:nvSpPr>
          <p:spPr>
            <a:xfrm>
              <a:off x="6465844" y="2215230"/>
              <a:ext cx="952177" cy="377811"/>
            </a:xfrm>
            <a:prstGeom prst="rect">
              <a:avLst/>
            </a:prstGeom>
            <a:solidFill>
              <a:schemeClr val="bg1">
                <a:lumMod val="50000"/>
              </a:schemeClr>
            </a:solidFill>
          </p:spPr>
          <p:txBody>
            <a:bodyPr wrap="square" rIns="3600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21/1 594</a:t>
              </a:r>
            </a:p>
          </p:txBody>
        </p:sp>
        <p:sp>
          <p:nvSpPr>
            <p:cNvPr id="68" name="TextovéPole 67">
              <a:extLst>
                <a:ext uri="{FF2B5EF4-FFF2-40B4-BE49-F238E27FC236}">
                  <a16:creationId xmlns:a16="http://schemas.microsoft.com/office/drawing/2014/main" id="{76C5B9AD-AA86-417F-8D41-91C54015278F}"/>
                </a:ext>
              </a:extLst>
            </p:cNvPr>
            <p:cNvSpPr txBox="1"/>
            <p:nvPr/>
          </p:nvSpPr>
          <p:spPr>
            <a:xfrm>
              <a:off x="6481397" y="1875560"/>
              <a:ext cx="914004" cy="38985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Hof</a:t>
              </a:r>
            </a:p>
          </p:txBody>
        </p:sp>
      </p:grpSp>
      <p:grpSp>
        <p:nvGrpSpPr>
          <p:cNvPr id="69" name="Skupina 68">
            <a:extLst>
              <a:ext uri="{FF2B5EF4-FFF2-40B4-BE49-F238E27FC236}">
                <a16:creationId xmlns:a16="http://schemas.microsoft.com/office/drawing/2014/main" id="{9E64ABEC-7891-4D26-88EA-9219C54B1B9A}"/>
              </a:ext>
            </a:extLst>
          </p:cNvPr>
          <p:cNvGrpSpPr/>
          <p:nvPr/>
        </p:nvGrpSpPr>
        <p:grpSpPr>
          <a:xfrm>
            <a:off x="1357341" y="970368"/>
            <a:ext cx="2710332" cy="511405"/>
            <a:chOff x="9882977" y="1817582"/>
            <a:chExt cx="2066551" cy="479115"/>
          </a:xfrm>
        </p:grpSpPr>
        <p:sp>
          <p:nvSpPr>
            <p:cNvPr id="70" name="TextovéPole 69">
              <a:extLst>
                <a:ext uri="{FF2B5EF4-FFF2-40B4-BE49-F238E27FC236}">
                  <a16:creationId xmlns:a16="http://schemas.microsoft.com/office/drawing/2014/main" id="{FDD82E1F-FFA5-4EFA-B13F-7418AD3D7228}"/>
                </a:ext>
              </a:extLst>
            </p:cNvPr>
            <p:cNvSpPr txBox="1"/>
            <p:nvPr/>
          </p:nvSpPr>
          <p:spPr>
            <a:xfrm>
              <a:off x="9882977" y="1817582"/>
              <a:ext cx="2066549" cy="259509"/>
            </a:xfrm>
            <a:prstGeom prst="rect">
              <a:avLst/>
            </a:prstGeom>
            <a:solidFill>
              <a:schemeClr val="bg1">
                <a:lumMod val="5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white"/>
                  </a:solidFill>
                  <a:effectLst/>
                  <a:uLnTx/>
                  <a:uFillTx/>
                  <a:latin typeface="Segoe UI"/>
                  <a:ea typeface="+mn-ea"/>
                  <a:cs typeface="+mn-cs"/>
                </a:rPr>
                <a:t>přírůstek /celkem pozitivních</a:t>
              </a:r>
            </a:p>
          </p:txBody>
        </p:sp>
        <p:sp>
          <p:nvSpPr>
            <p:cNvPr id="71" name="TextovéPole 70">
              <a:extLst>
                <a:ext uri="{FF2B5EF4-FFF2-40B4-BE49-F238E27FC236}">
                  <a16:creationId xmlns:a16="http://schemas.microsoft.com/office/drawing/2014/main" id="{DC25180C-0701-4E76-8E5B-B3CEC92C443C}"/>
                </a:ext>
              </a:extLst>
            </p:cNvPr>
            <p:cNvSpPr txBox="1"/>
            <p:nvPr/>
          </p:nvSpPr>
          <p:spPr>
            <a:xfrm>
              <a:off x="9882977" y="2060607"/>
              <a:ext cx="2066551" cy="236090"/>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Segoe UI"/>
                  <a:ea typeface="+mn-ea"/>
                  <a:cs typeface="+mn-cs"/>
                </a:rPr>
                <a:t>incidence 7 dní/100 000 obyvatel</a:t>
              </a:r>
            </a:p>
          </p:txBody>
        </p:sp>
      </p:grpSp>
      <p:grpSp>
        <p:nvGrpSpPr>
          <p:cNvPr id="76" name="Skupina 75">
            <a:extLst>
              <a:ext uri="{FF2B5EF4-FFF2-40B4-BE49-F238E27FC236}">
                <a16:creationId xmlns:a16="http://schemas.microsoft.com/office/drawing/2014/main" id="{CDACBA7E-E4BD-46DF-B182-BB1700924456}"/>
              </a:ext>
            </a:extLst>
          </p:cNvPr>
          <p:cNvGrpSpPr/>
          <p:nvPr/>
        </p:nvGrpSpPr>
        <p:grpSpPr>
          <a:xfrm>
            <a:off x="3198439" y="4485068"/>
            <a:ext cx="1459925" cy="741334"/>
            <a:chOff x="9438593" y="2676521"/>
            <a:chExt cx="1366892" cy="875806"/>
          </a:xfrm>
        </p:grpSpPr>
        <p:sp>
          <p:nvSpPr>
            <p:cNvPr id="77" name="TextovéPole 76">
              <a:extLst>
                <a:ext uri="{FF2B5EF4-FFF2-40B4-BE49-F238E27FC236}">
                  <a16:creationId xmlns:a16="http://schemas.microsoft.com/office/drawing/2014/main" id="{C4C2398F-CD18-40EA-8498-3C98AAE1C684}"/>
                </a:ext>
              </a:extLst>
            </p:cNvPr>
            <p:cNvSpPr txBox="1"/>
            <p:nvPr/>
          </p:nvSpPr>
          <p:spPr>
            <a:xfrm>
              <a:off x="9676563" y="2676521"/>
              <a:ext cx="780833" cy="309064"/>
            </a:xfrm>
            <a:prstGeom prst="rect">
              <a:avLst/>
            </a:prstGeom>
            <a:solidFill>
              <a:schemeClr val="bg1">
                <a:lumMod val="50000"/>
              </a:schemeClr>
            </a:solidFill>
          </p:spPr>
          <p:txBody>
            <a:bodyPr wrap="square" rIns="36000" rtlCol="0">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t>4/3 782</a:t>
              </a:r>
              <a:endParaRPr kumimoji="0" lang="cs-CZ" b="0" i="0" u="none" strike="noStrike" kern="1200" cap="none" spc="0" normalizeH="0" baseline="0" noProof="0" dirty="0">
                <a:ln>
                  <a:noFill/>
                </a:ln>
                <a:solidFill>
                  <a:prstClr val="white">
                    <a:lumMod val="95000"/>
                  </a:prstClr>
                </a:solidFill>
                <a:effectLst/>
                <a:uLnTx/>
                <a:uFillTx/>
              </a:endParaRPr>
            </a:p>
          </p:txBody>
        </p:sp>
        <p:sp>
          <p:nvSpPr>
            <p:cNvPr id="78" name="TextovéPole 77">
              <a:extLst>
                <a:ext uri="{FF2B5EF4-FFF2-40B4-BE49-F238E27FC236}">
                  <a16:creationId xmlns:a16="http://schemas.microsoft.com/office/drawing/2014/main" id="{E673F6F3-08EC-414C-8C29-8A13DF94EB39}"/>
                </a:ext>
              </a:extLst>
            </p:cNvPr>
            <p:cNvSpPr txBox="1"/>
            <p:nvPr/>
          </p:nvSpPr>
          <p:spPr>
            <a:xfrm>
              <a:off x="9670238" y="2976404"/>
              <a:ext cx="787158" cy="309064"/>
            </a:xfrm>
            <a:prstGeom prst="rect">
              <a:avLst/>
            </a:prstGeom>
            <a:solidFill>
              <a:srgbClr val="FFFF00"/>
            </a:solidFill>
          </p:spPr>
          <p:txBody>
            <a:bodyPr wrap="square" rtlCol="0" anchor="ctr">
              <a:spAutoFit/>
            </a:bodyPr>
            <a:lstStyle>
              <a:defPPr>
                <a:defRPr lang="cs-CZ"/>
              </a:defPPr>
              <a:lvl1pPr marR="0" lvl="0" indent="0" algn="ctr" fontAlgn="auto">
                <a:lnSpc>
                  <a:spcPct val="100000"/>
                </a:lnSpc>
                <a:spcBef>
                  <a:spcPts val="0"/>
                </a:spcBef>
                <a:spcAft>
                  <a:spcPts val="0"/>
                </a:spcAft>
                <a:buClrTx/>
                <a:buSzTx/>
                <a:buFontTx/>
                <a:buNone/>
                <a:tabLst/>
                <a:defRPr sz="1100">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292,5</a:t>
              </a:r>
            </a:p>
          </p:txBody>
        </p:sp>
        <p:sp>
          <p:nvSpPr>
            <p:cNvPr id="79" name="TextovéPole 78">
              <a:extLst>
                <a:ext uri="{FF2B5EF4-FFF2-40B4-BE49-F238E27FC236}">
                  <a16:creationId xmlns:a16="http://schemas.microsoft.com/office/drawing/2014/main" id="{65C1508E-F8C6-4A25-9577-EFAF42A3050E}"/>
                </a:ext>
              </a:extLst>
            </p:cNvPr>
            <p:cNvSpPr txBox="1"/>
            <p:nvPr/>
          </p:nvSpPr>
          <p:spPr>
            <a:xfrm>
              <a:off x="9438593" y="3225081"/>
              <a:ext cx="1366892" cy="3272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Sokolov</a:t>
              </a:r>
            </a:p>
          </p:txBody>
        </p:sp>
      </p:grpSp>
      <p:grpSp>
        <p:nvGrpSpPr>
          <p:cNvPr id="80" name="Skupina 79">
            <a:extLst>
              <a:ext uri="{FF2B5EF4-FFF2-40B4-BE49-F238E27FC236}">
                <a16:creationId xmlns:a16="http://schemas.microsoft.com/office/drawing/2014/main" id="{00BB3E43-E1F6-4D09-AECF-1DC2FCB02C61}"/>
              </a:ext>
            </a:extLst>
          </p:cNvPr>
          <p:cNvGrpSpPr/>
          <p:nvPr/>
        </p:nvGrpSpPr>
        <p:grpSpPr>
          <a:xfrm>
            <a:off x="4381450" y="4595438"/>
            <a:ext cx="1503034" cy="794471"/>
            <a:chOff x="10414751" y="2044919"/>
            <a:chExt cx="1561504" cy="938583"/>
          </a:xfrm>
        </p:grpSpPr>
        <p:sp>
          <p:nvSpPr>
            <p:cNvPr id="81" name="TextovéPole 80">
              <a:extLst>
                <a:ext uri="{FF2B5EF4-FFF2-40B4-BE49-F238E27FC236}">
                  <a16:creationId xmlns:a16="http://schemas.microsoft.com/office/drawing/2014/main" id="{69928173-BE3A-4809-B6FF-F663B8DD88EC}"/>
                </a:ext>
              </a:extLst>
            </p:cNvPr>
            <p:cNvSpPr txBox="1"/>
            <p:nvPr/>
          </p:nvSpPr>
          <p:spPr>
            <a:xfrm>
              <a:off x="10751746" y="2044919"/>
              <a:ext cx="871477" cy="309064"/>
            </a:xfrm>
            <a:prstGeom prst="rect">
              <a:avLst/>
            </a:prstGeom>
            <a:solidFill>
              <a:schemeClr val="bg1">
                <a:lumMod val="50000"/>
              </a:schemeClr>
            </a:solidFill>
          </p:spPr>
          <p:txBody>
            <a:bodyPr wrap="square" rIns="36000" rtlCol="0">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8/4 521</a:t>
              </a:r>
            </a:p>
          </p:txBody>
        </p:sp>
        <p:sp>
          <p:nvSpPr>
            <p:cNvPr id="82" name="TextovéPole 81">
              <a:extLst>
                <a:ext uri="{FF2B5EF4-FFF2-40B4-BE49-F238E27FC236}">
                  <a16:creationId xmlns:a16="http://schemas.microsoft.com/office/drawing/2014/main" id="{A6A8E013-22E1-491C-9F00-6416C477175F}"/>
                </a:ext>
              </a:extLst>
            </p:cNvPr>
            <p:cNvSpPr txBox="1"/>
            <p:nvPr/>
          </p:nvSpPr>
          <p:spPr>
            <a:xfrm>
              <a:off x="10751744" y="2348860"/>
              <a:ext cx="876655" cy="309064"/>
            </a:xfrm>
            <a:prstGeom prst="rect">
              <a:avLst/>
            </a:prstGeom>
            <a:solidFill>
              <a:srgbClr val="FFFF00"/>
            </a:solidFill>
          </p:spPr>
          <p:txBody>
            <a:bodyPr wrap="square" rtlCol="0" anchor="ctr">
              <a:spAutoFit/>
            </a:bodyPr>
            <a:lstStyle>
              <a:defPPr>
                <a:defRPr lang="cs-CZ"/>
              </a:defPPr>
              <a:lvl1pPr marR="0" lvl="0" indent="0" algn="ctr" fontAlgn="auto">
                <a:lnSpc>
                  <a:spcPct val="100000"/>
                </a:lnSpc>
                <a:spcBef>
                  <a:spcPts val="0"/>
                </a:spcBef>
                <a:spcAft>
                  <a:spcPts val="0"/>
                </a:spcAft>
                <a:buClrTx/>
                <a:buSzTx/>
                <a:buFontTx/>
                <a:buNone/>
                <a:tabLst/>
                <a:defRPr sz="1100">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222,1</a:t>
              </a:r>
            </a:p>
          </p:txBody>
        </p:sp>
        <p:sp>
          <p:nvSpPr>
            <p:cNvPr id="83" name="TextovéPole 82">
              <a:extLst>
                <a:ext uri="{FF2B5EF4-FFF2-40B4-BE49-F238E27FC236}">
                  <a16:creationId xmlns:a16="http://schemas.microsoft.com/office/drawing/2014/main" id="{104BD132-9951-47E7-8178-2227698ECE6F}"/>
                </a:ext>
              </a:extLst>
            </p:cNvPr>
            <p:cNvSpPr txBox="1"/>
            <p:nvPr/>
          </p:nvSpPr>
          <p:spPr>
            <a:xfrm>
              <a:off x="10414751" y="2656257"/>
              <a:ext cx="1561504" cy="3272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Karlovy Vary</a:t>
              </a:r>
            </a:p>
          </p:txBody>
        </p:sp>
      </p:grpSp>
      <p:grpSp>
        <p:nvGrpSpPr>
          <p:cNvPr id="84" name="Skupina 83">
            <a:extLst>
              <a:ext uri="{FF2B5EF4-FFF2-40B4-BE49-F238E27FC236}">
                <a16:creationId xmlns:a16="http://schemas.microsoft.com/office/drawing/2014/main" id="{EBE63FA9-D70C-48F1-ABD2-A216414758CE}"/>
              </a:ext>
            </a:extLst>
          </p:cNvPr>
          <p:cNvGrpSpPr/>
          <p:nvPr/>
        </p:nvGrpSpPr>
        <p:grpSpPr>
          <a:xfrm>
            <a:off x="4871028" y="3690120"/>
            <a:ext cx="1718895" cy="746008"/>
            <a:chOff x="6895582" y="4828086"/>
            <a:chExt cx="1507295" cy="746008"/>
          </a:xfrm>
        </p:grpSpPr>
        <p:sp>
          <p:nvSpPr>
            <p:cNvPr id="85" name="TextovéPole 84">
              <a:extLst>
                <a:ext uri="{FF2B5EF4-FFF2-40B4-BE49-F238E27FC236}">
                  <a16:creationId xmlns:a16="http://schemas.microsoft.com/office/drawing/2014/main" id="{2F2469F5-C4FE-4A33-B320-02CFFF573ACA}"/>
                </a:ext>
              </a:extLst>
            </p:cNvPr>
            <p:cNvSpPr txBox="1"/>
            <p:nvPr/>
          </p:nvSpPr>
          <p:spPr>
            <a:xfrm>
              <a:off x="7173725" y="4828086"/>
              <a:ext cx="788257"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prstClr val="white">
                      <a:lumMod val="95000"/>
                    </a:prstClr>
                  </a:solidFill>
                  <a:latin typeface="Segoe UI"/>
                </a:rPr>
                <a:t>36/5 922</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86" name="TextovéPole 85">
              <a:extLst>
                <a:ext uri="{FF2B5EF4-FFF2-40B4-BE49-F238E27FC236}">
                  <a16:creationId xmlns:a16="http://schemas.microsoft.com/office/drawing/2014/main" id="{CE6BE441-51CF-4766-9681-34A4B6EF20BC}"/>
                </a:ext>
              </a:extLst>
            </p:cNvPr>
            <p:cNvSpPr txBox="1"/>
            <p:nvPr/>
          </p:nvSpPr>
          <p:spPr>
            <a:xfrm>
              <a:off x="7173725" y="5097014"/>
              <a:ext cx="788257" cy="230244"/>
            </a:xfrm>
            <a:prstGeom prst="rect">
              <a:avLst/>
            </a:prstGeom>
            <a:solidFill>
              <a:srgbClr val="FFFF0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185,7</a:t>
              </a:r>
            </a:p>
          </p:txBody>
        </p:sp>
        <p:sp>
          <p:nvSpPr>
            <p:cNvPr id="87" name="TextovéPole 86">
              <a:extLst>
                <a:ext uri="{FF2B5EF4-FFF2-40B4-BE49-F238E27FC236}">
                  <a16:creationId xmlns:a16="http://schemas.microsoft.com/office/drawing/2014/main" id="{D8AA33DF-B1B1-493B-8AF6-DA4BF90C5401}"/>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Chomutov</a:t>
              </a:r>
            </a:p>
          </p:txBody>
        </p:sp>
      </p:grpSp>
      <p:grpSp>
        <p:nvGrpSpPr>
          <p:cNvPr id="88" name="Skupina 87">
            <a:extLst>
              <a:ext uri="{FF2B5EF4-FFF2-40B4-BE49-F238E27FC236}">
                <a16:creationId xmlns:a16="http://schemas.microsoft.com/office/drawing/2014/main" id="{366A83FF-C023-4DED-940E-E6F94AB7874B}"/>
              </a:ext>
            </a:extLst>
          </p:cNvPr>
          <p:cNvGrpSpPr/>
          <p:nvPr/>
        </p:nvGrpSpPr>
        <p:grpSpPr>
          <a:xfrm>
            <a:off x="5690566" y="3366142"/>
            <a:ext cx="2043410" cy="750236"/>
            <a:chOff x="7952414" y="2045381"/>
            <a:chExt cx="1507295" cy="750236"/>
          </a:xfrm>
        </p:grpSpPr>
        <p:grpSp>
          <p:nvGrpSpPr>
            <p:cNvPr id="89" name="Skupina 88">
              <a:extLst>
                <a:ext uri="{FF2B5EF4-FFF2-40B4-BE49-F238E27FC236}">
                  <a16:creationId xmlns:a16="http://schemas.microsoft.com/office/drawing/2014/main" id="{E13EB885-F956-434C-8EF9-4563FE3967BC}"/>
                </a:ext>
              </a:extLst>
            </p:cNvPr>
            <p:cNvGrpSpPr/>
            <p:nvPr/>
          </p:nvGrpSpPr>
          <p:grpSpPr>
            <a:xfrm>
              <a:off x="8391406" y="2045381"/>
              <a:ext cx="629318" cy="523477"/>
              <a:chOff x="9944576" y="3519611"/>
              <a:chExt cx="600413" cy="434700"/>
            </a:xfrm>
          </p:grpSpPr>
          <p:sp>
            <p:nvSpPr>
              <p:cNvPr id="91" name="TextovéPole 90">
                <a:extLst>
                  <a:ext uri="{FF2B5EF4-FFF2-40B4-BE49-F238E27FC236}">
                    <a16:creationId xmlns:a16="http://schemas.microsoft.com/office/drawing/2014/main" id="{E91FE31E-DA98-4903-8084-E0BF8121019E}"/>
                  </a:ext>
                </a:extLst>
              </p:cNvPr>
              <p:cNvSpPr txBox="1"/>
              <p:nvPr/>
            </p:nvSpPr>
            <p:spPr>
              <a:xfrm>
                <a:off x="9944581" y="3519611"/>
                <a:ext cx="600408" cy="217243"/>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srgbClr val="FFFFFF"/>
                    </a:solidFill>
                    <a:latin typeface="Segoe UI"/>
                  </a:rPr>
                  <a:t>47/4 889</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92" name="TextovéPole 91">
                <a:extLst>
                  <a:ext uri="{FF2B5EF4-FFF2-40B4-BE49-F238E27FC236}">
                    <a16:creationId xmlns:a16="http://schemas.microsoft.com/office/drawing/2014/main" id="{DA76E804-0C7A-4260-9454-D6C79FA262CF}"/>
                  </a:ext>
                </a:extLst>
              </p:cNvPr>
              <p:cNvSpPr txBox="1"/>
              <p:nvPr/>
            </p:nvSpPr>
            <p:spPr>
              <a:xfrm>
                <a:off x="9944576" y="3737069"/>
                <a:ext cx="600408" cy="217242"/>
              </a:xfrm>
              <a:prstGeom prst="rect">
                <a:avLst/>
              </a:prstGeom>
              <a:solidFill>
                <a:srgbClr val="FFFF0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328,5</a:t>
                </a:r>
              </a:p>
            </p:txBody>
          </p:sp>
        </p:grpSp>
        <p:sp>
          <p:nvSpPr>
            <p:cNvPr id="90" name="TextovéPole 89">
              <a:extLst>
                <a:ext uri="{FF2B5EF4-FFF2-40B4-BE49-F238E27FC236}">
                  <a16:creationId xmlns:a16="http://schemas.microsoft.com/office/drawing/2014/main" id="{6781CD17-61B0-4C8C-BBF4-EBEDB47485BC}"/>
                </a:ext>
              </a:extLst>
            </p:cNvPr>
            <p:cNvSpPr txBox="1"/>
            <p:nvPr/>
          </p:nvSpPr>
          <p:spPr>
            <a:xfrm>
              <a:off x="7952414" y="2518618"/>
              <a:ext cx="1507295"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Most</a:t>
              </a:r>
            </a:p>
          </p:txBody>
        </p:sp>
      </p:grpSp>
      <p:grpSp>
        <p:nvGrpSpPr>
          <p:cNvPr id="2" name="Skupina 1">
            <a:extLst>
              <a:ext uri="{FF2B5EF4-FFF2-40B4-BE49-F238E27FC236}">
                <a16:creationId xmlns:a16="http://schemas.microsoft.com/office/drawing/2014/main" id="{5934780A-C2B9-4B4F-B28F-1AC0DB1AB885}"/>
              </a:ext>
            </a:extLst>
          </p:cNvPr>
          <p:cNvGrpSpPr/>
          <p:nvPr/>
        </p:nvGrpSpPr>
        <p:grpSpPr>
          <a:xfrm>
            <a:off x="6449809" y="2615417"/>
            <a:ext cx="976396" cy="773719"/>
            <a:chOff x="6693849" y="2787030"/>
            <a:chExt cx="976396" cy="773719"/>
          </a:xfrm>
        </p:grpSpPr>
        <p:sp>
          <p:nvSpPr>
            <p:cNvPr id="94" name="TextovéPole 93">
              <a:extLst>
                <a:ext uri="{FF2B5EF4-FFF2-40B4-BE49-F238E27FC236}">
                  <a16:creationId xmlns:a16="http://schemas.microsoft.com/office/drawing/2014/main" id="{26D36EA4-2167-4843-AC28-4FD580CE0095}"/>
                </a:ext>
              </a:extLst>
            </p:cNvPr>
            <p:cNvSpPr txBox="1"/>
            <p:nvPr/>
          </p:nvSpPr>
          <p:spPr>
            <a:xfrm>
              <a:off x="6732640" y="2787030"/>
              <a:ext cx="835110"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dirty="0">
                  <a:ln>
                    <a:noFill/>
                  </a:ln>
                  <a:solidFill>
                    <a:srgbClr val="FFFFFF"/>
                  </a:solidFill>
                  <a:effectLst/>
                  <a:uLnTx/>
                  <a:uFillTx/>
                  <a:latin typeface="Segoe UI"/>
                  <a:ea typeface="+mn-ea"/>
                  <a:cs typeface="+mn-cs"/>
                </a:rPr>
                <a:t>86/5 180</a:t>
              </a:r>
              <a:endParaRPr kumimoji="0" lang="cs-CZ"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95" name="TextovéPole 94">
              <a:extLst>
                <a:ext uri="{FF2B5EF4-FFF2-40B4-BE49-F238E27FC236}">
                  <a16:creationId xmlns:a16="http://schemas.microsoft.com/office/drawing/2014/main" id="{03E0E137-5364-4096-86A1-5415AB2F4AA4}"/>
                </a:ext>
              </a:extLst>
            </p:cNvPr>
            <p:cNvSpPr txBox="1"/>
            <p:nvPr/>
          </p:nvSpPr>
          <p:spPr>
            <a:xfrm>
              <a:off x="6732641" y="3047810"/>
              <a:ext cx="835110"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295,2</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96" name="TextovéPole 95">
              <a:extLst>
                <a:ext uri="{FF2B5EF4-FFF2-40B4-BE49-F238E27FC236}">
                  <a16:creationId xmlns:a16="http://schemas.microsoft.com/office/drawing/2014/main" id="{320FE6F6-5B60-4005-8579-4AEBFBC84BEF}"/>
                </a:ext>
              </a:extLst>
            </p:cNvPr>
            <p:cNvSpPr txBox="1"/>
            <p:nvPr/>
          </p:nvSpPr>
          <p:spPr>
            <a:xfrm>
              <a:off x="6693849" y="3283750"/>
              <a:ext cx="9763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Teplice</a:t>
              </a:r>
            </a:p>
          </p:txBody>
        </p:sp>
      </p:grpSp>
      <p:grpSp>
        <p:nvGrpSpPr>
          <p:cNvPr id="97" name="Skupina 96">
            <a:extLst>
              <a:ext uri="{FF2B5EF4-FFF2-40B4-BE49-F238E27FC236}">
                <a16:creationId xmlns:a16="http://schemas.microsoft.com/office/drawing/2014/main" id="{A8502A9C-45DE-4D40-A0D5-ED0344C5F53F}"/>
              </a:ext>
            </a:extLst>
          </p:cNvPr>
          <p:cNvGrpSpPr/>
          <p:nvPr/>
        </p:nvGrpSpPr>
        <p:grpSpPr>
          <a:xfrm>
            <a:off x="7079334" y="2361047"/>
            <a:ext cx="1413374" cy="964754"/>
            <a:chOff x="9603065" y="3451429"/>
            <a:chExt cx="1507295" cy="964754"/>
          </a:xfrm>
        </p:grpSpPr>
        <p:sp>
          <p:nvSpPr>
            <p:cNvPr id="98" name="TextovéPole 97">
              <a:extLst>
                <a:ext uri="{FF2B5EF4-FFF2-40B4-BE49-F238E27FC236}">
                  <a16:creationId xmlns:a16="http://schemas.microsoft.com/office/drawing/2014/main" id="{EF392729-D51E-43E9-B739-377A2FCAA17E}"/>
                </a:ext>
              </a:extLst>
            </p:cNvPr>
            <p:cNvSpPr txBox="1"/>
            <p:nvPr/>
          </p:nvSpPr>
          <p:spPr>
            <a:xfrm>
              <a:off x="9989546" y="3451429"/>
              <a:ext cx="865656"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FFFFFF"/>
                  </a:solidFill>
                  <a:effectLst/>
                  <a:uLnTx/>
                  <a:uFillTx/>
                  <a:latin typeface="Segoe UI"/>
                  <a:ea typeface="+mn-ea"/>
                  <a:cs typeface="+mn-cs"/>
                </a:rPr>
                <a:t>57/5 788</a:t>
              </a:r>
            </a:p>
          </p:txBody>
        </p:sp>
        <p:sp>
          <p:nvSpPr>
            <p:cNvPr id="99" name="TextovéPole 98">
              <a:extLst>
                <a:ext uri="{FF2B5EF4-FFF2-40B4-BE49-F238E27FC236}">
                  <a16:creationId xmlns:a16="http://schemas.microsoft.com/office/drawing/2014/main" id="{81E6DB8B-2291-49D8-832F-5ECB1AB385B8}"/>
                </a:ext>
              </a:extLst>
            </p:cNvPr>
            <p:cNvSpPr txBox="1"/>
            <p:nvPr/>
          </p:nvSpPr>
          <p:spPr>
            <a:xfrm>
              <a:off x="9989546" y="3713102"/>
              <a:ext cx="865656" cy="246221"/>
            </a:xfrm>
            <a:prstGeom prst="rect">
              <a:avLst/>
            </a:prstGeom>
            <a:solidFill>
              <a:srgbClr val="FFFF0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256,4</a:t>
              </a:r>
            </a:p>
          </p:txBody>
        </p:sp>
        <p:sp>
          <p:nvSpPr>
            <p:cNvPr id="100" name="TextovéPole 99">
              <a:extLst>
                <a:ext uri="{FF2B5EF4-FFF2-40B4-BE49-F238E27FC236}">
                  <a16:creationId xmlns:a16="http://schemas.microsoft.com/office/drawing/2014/main" id="{99C6C28B-67F8-420D-8853-4E9DE1D73112}"/>
                </a:ext>
              </a:extLst>
            </p:cNvPr>
            <p:cNvSpPr txBox="1"/>
            <p:nvPr/>
          </p:nvSpPr>
          <p:spPr>
            <a:xfrm>
              <a:off x="9603065" y="3954518"/>
              <a:ext cx="15072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Ústí</a:t>
              </a:r>
              <a:b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n/Labem</a:t>
              </a:r>
            </a:p>
          </p:txBody>
        </p:sp>
      </p:grpSp>
      <p:grpSp>
        <p:nvGrpSpPr>
          <p:cNvPr id="101" name="Skupina 100">
            <a:extLst>
              <a:ext uri="{FF2B5EF4-FFF2-40B4-BE49-F238E27FC236}">
                <a16:creationId xmlns:a16="http://schemas.microsoft.com/office/drawing/2014/main" id="{14010AD9-F23C-4D00-9089-F6532E49DD6D}"/>
              </a:ext>
            </a:extLst>
          </p:cNvPr>
          <p:cNvGrpSpPr/>
          <p:nvPr/>
        </p:nvGrpSpPr>
        <p:grpSpPr>
          <a:xfrm>
            <a:off x="8050842" y="1811611"/>
            <a:ext cx="950481" cy="752330"/>
            <a:chOff x="10772130" y="2818287"/>
            <a:chExt cx="771546" cy="752330"/>
          </a:xfrm>
        </p:grpSpPr>
        <p:sp>
          <p:nvSpPr>
            <p:cNvPr id="102" name="TextovéPole 101">
              <a:extLst>
                <a:ext uri="{FF2B5EF4-FFF2-40B4-BE49-F238E27FC236}">
                  <a16:creationId xmlns:a16="http://schemas.microsoft.com/office/drawing/2014/main" id="{93BE8060-A228-4E87-AD20-5B9618C710F5}"/>
                </a:ext>
              </a:extLst>
            </p:cNvPr>
            <p:cNvSpPr txBox="1"/>
            <p:nvPr/>
          </p:nvSpPr>
          <p:spPr>
            <a:xfrm>
              <a:off x="10849254" y="2818287"/>
              <a:ext cx="653092" cy="261610"/>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58/5 560</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03" name="TextovéPole 102">
              <a:extLst>
                <a:ext uri="{FF2B5EF4-FFF2-40B4-BE49-F238E27FC236}">
                  <a16:creationId xmlns:a16="http://schemas.microsoft.com/office/drawing/2014/main" id="{1F061207-6370-46C1-8098-1CEE2F418122}"/>
                </a:ext>
              </a:extLst>
            </p:cNvPr>
            <p:cNvSpPr txBox="1"/>
            <p:nvPr/>
          </p:nvSpPr>
          <p:spPr>
            <a:xfrm>
              <a:off x="10849254" y="3081897"/>
              <a:ext cx="653092" cy="246221"/>
            </a:xfrm>
            <a:prstGeom prst="rect">
              <a:avLst/>
            </a:prstGeom>
            <a:solidFill>
              <a:srgbClr val="FFFF0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270,2</a:t>
              </a:r>
            </a:p>
          </p:txBody>
        </p:sp>
        <p:sp>
          <p:nvSpPr>
            <p:cNvPr id="104" name="TextovéPole 103">
              <a:extLst>
                <a:ext uri="{FF2B5EF4-FFF2-40B4-BE49-F238E27FC236}">
                  <a16:creationId xmlns:a16="http://schemas.microsoft.com/office/drawing/2014/main" id="{62CCD16F-BE48-45CC-941A-68CC8A65AC1A}"/>
                </a:ext>
              </a:extLst>
            </p:cNvPr>
            <p:cNvSpPr txBox="1"/>
            <p:nvPr/>
          </p:nvSpPr>
          <p:spPr>
            <a:xfrm>
              <a:off x="10772130" y="3293618"/>
              <a:ext cx="7715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Děčín</a:t>
              </a:r>
            </a:p>
          </p:txBody>
        </p:sp>
      </p:grpSp>
      <p:graphicFrame>
        <p:nvGraphicFramePr>
          <p:cNvPr id="110" name="Tabulka 109">
            <a:extLst>
              <a:ext uri="{FF2B5EF4-FFF2-40B4-BE49-F238E27FC236}">
                <a16:creationId xmlns:a16="http://schemas.microsoft.com/office/drawing/2014/main" id="{BEE2F9EE-58B9-4E5D-B8FC-BFA8A1B2C828}"/>
              </a:ext>
            </a:extLst>
          </p:cNvPr>
          <p:cNvGraphicFramePr>
            <a:graphicFrameLocks noGrp="1"/>
          </p:cNvGraphicFramePr>
          <p:nvPr/>
        </p:nvGraphicFramePr>
        <p:xfrm>
          <a:off x="9459436" y="906090"/>
          <a:ext cx="564140" cy="261609"/>
        </p:xfrm>
        <a:graphic>
          <a:graphicData uri="http://schemas.openxmlformats.org/drawingml/2006/table">
            <a:tbl>
              <a:tblPr/>
              <a:tblGrid>
                <a:gridCol w="564140">
                  <a:extLst>
                    <a:ext uri="{9D8B030D-6E8A-4147-A177-3AD203B41FA5}">
                      <a16:colId xmlns:a16="http://schemas.microsoft.com/office/drawing/2014/main" val="467318390"/>
                    </a:ext>
                  </a:extLst>
                </a:gridCol>
              </a:tblGrid>
              <a:tr h="261609">
                <a:tc>
                  <a:txBody>
                    <a:bodyPr/>
                    <a:lstStyle/>
                    <a:p>
                      <a:r>
                        <a:rPr lang="de-DE" sz="1200" b="1" noProof="0" dirty="0">
                          <a:solidFill>
                            <a:schemeClr val="tx1"/>
                          </a:solidFill>
                          <a:effectLst/>
                        </a:rPr>
                        <a:t>Görlitz</a:t>
                      </a:r>
                    </a:p>
                  </a:txBody>
                  <a:tcPr marL="19050" marR="19050" marT="19050" marB="47625">
                    <a:lnL>
                      <a:noFill/>
                    </a:lnL>
                    <a:lnR>
                      <a:noFill/>
                    </a:lnR>
                    <a:lnT>
                      <a:noFill/>
                    </a:lnT>
                    <a:lnB>
                      <a:noFill/>
                    </a:lnB>
                    <a:noFill/>
                  </a:tcPr>
                </a:tc>
                <a:extLst>
                  <a:ext uri="{0D108BD9-81ED-4DB2-BD59-A6C34878D82A}">
                    <a16:rowId xmlns:a16="http://schemas.microsoft.com/office/drawing/2014/main" val="2123861157"/>
                  </a:ext>
                </a:extLst>
              </a:tr>
            </a:tbl>
          </a:graphicData>
        </a:graphic>
      </p:graphicFrame>
      <p:sp>
        <p:nvSpPr>
          <p:cNvPr id="111" name="TextovéPole 110">
            <a:extLst>
              <a:ext uri="{FF2B5EF4-FFF2-40B4-BE49-F238E27FC236}">
                <a16:creationId xmlns:a16="http://schemas.microsoft.com/office/drawing/2014/main" id="{13D0DF0C-332E-47DA-801B-D67C432E6756}"/>
              </a:ext>
            </a:extLst>
          </p:cNvPr>
          <p:cNvSpPr txBox="1"/>
          <p:nvPr/>
        </p:nvSpPr>
        <p:spPr>
          <a:xfrm>
            <a:off x="9330423" y="1168906"/>
            <a:ext cx="943798"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292/6 320</a:t>
            </a:r>
            <a:endParaRPr kumimoji="0" lang="cs-CZ" sz="12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112" name="TextovéPole 111">
            <a:extLst>
              <a:ext uri="{FF2B5EF4-FFF2-40B4-BE49-F238E27FC236}">
                <a16:creationId xmlns:a16="http://schemas.microsoft.com/office/drawing/2014/main" id="{A2589391-8426-45DC-81C7-5E0712C523A4}"/>
              </a:ext>
            </a:extLst>
          </p:cNvPr>
          <p:cNvSpPr txBox="1"/>
          <p:nvPr/>
        </p:nvSpPr>
        <p:spPr>
          <a:xfrm>
            <a:off x="9330423" y="1418584"/>
            <a:ext cx="935092"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u="none" strike="noStrike" kern="1200" cap="none" spc="0" normalizeH="0" baseline="0" noProof="0" dirty="0">
                <a:ln>
                  <a:noFill/>
                </a:ln>
                <a:solidFill>
                  <a:srgbClr val="C00000"/>
                </a:solidFill>
                <a:effectLst/>
                <a:uLnTx/>
                <a:uFillTx/>
                <a:latin typeface="Segoe UI"/>
                <a:ea typeface="+mn-ea"/>
                <a:cs typeface="+mn-cs"/>
              </a:rPr>
              <a:t>389,0</a:t>
            </a:r>
          </a:p>
        </p:txBody>
      </p:sp>
      <p:sp>
        <p:nvSpPr>
          <p:cNvPr id="113" name="Nadpis 1">
            <a:extLst>
              <a:ext uri="{FF2B5EF4-FFF2-40B4-BE49-F238E27FC236}">
                <a16:creationId xmlns:a16="http://schemas.microsoft.com/office/drawing/2014/main" id="{1BF73B9F-8A98-4F9F-A05C-028B549B6E93}"/>
              </a:ext>
            </a:extLst>
          </p:cNvPr>
          <p:cNvSpPr>
            <a:spLocks noGrp="1"/>
          </p:cNvSpPr>
          <p:nvPr>
            <p:ph type="title"/>
          </p:nvPr>
        </p:nvSpPr>
        <p:spPr>
          <a:xfrm>
            <a:off x="332819" y="1"/>
            <a:ext cx="9885238" cy="896492"/>
          </a:xfrm>
        </p:spPr>
        <p:txBody>
          <a:bodyPr/>
          <a:lstStyle/>
          <a:p>
            <a:r>
              <a:rPr lang="cs-CZ" altLang="cs-CZ" dirty="0"/>
              <a:t>Situace v příhraničí s Německem</a:t>
            </a:r>
            <a:endParaRPr lang="cs-CZ" dirty="0"/>
          </a:p>
        </p:txBody>
      </p:sp>
      <p:grpSp>
        <p:nvGrpSpPr>
          <p:cNvPr id="126" name="Skupina 125">
            <a:extLst>
              <a:ext uri="{FF2B5EF4-FFF2-40B4-BE49-F238E27FC236}">
                <a16:creationId xmlns:a16="http://schemas.microsoft.com/office/drawing/2014/main" id="{AF48EBF8-90E0-4C4B-8BF1-18F35B6D9577}"/>
              </a:ext>
            </a:extLst>
          </p:cNvPr>
          <p:cNvGrpSpPr/>
          <p:nvPr/>
        </p:nvGrpSpPr>
        <p:grpSpPr>
          <a:xfrm>
            <a:off x="8526086" y="2819523"/>
            <a:ext cx="1856864" cy="796433"/>
            <a:chOff x="10422152" y="2818287"/>
            <a:chExt cx="1507295" cy="796433"/>
          </a:xfrm>
        </p:grpSpPr>
        <p:sp>
          <p:nvSpPr>
            <p:cNvPr id="127" name="TextovéPole 126">
              <a:extLst>
                <a:ext uri="{FF2B5EF4-FFF2-40B4-BE49-F238E27FC236}">
                  <a16:creationId xmlns:a16="http://schemas.microsoft.com/office/drawing/2014/main" id="{62D85DFA-A277-4D30-8C9D-600AF79065CF}"/>
                </a:ext>
              </a:extLst>
            </p:cNvPr>
            <p:cNvSpPr txBox="1"/>
            <p:nvPr/>
          </p:nvSpPr>
          <p:spPr>
            <a:xfrm>
              <a:off x="10849254" y="2818287"/>
              <a:ext cx="653092" cy="261610"/>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prstClr val="white">
                      <a:lumMod val="95000"/>
                    </a:prstClr>
                  </a:solidFill>
                  <a:latin typeface="Segoe UI"/>
                </a:rPr>
                <a:t>58/4 549</a:t>
              </a:r>
            </a:p>
          </p:txBody>
        </p:sp>
        <p:sp>
          <p:nvSpPr>
            <p:cNvPr id="128" name="TextovéPole 127">
              <a:extLst>
                <a:ext uri="{FF2B5EF4-FFF2-40B4-BE49-F238E27FC236}">
                  <a16:creationId xmlns:a16="http://schemas.microsoft.com/office/drawing/2014/main" id="{5D8FE33A-8004-4F4F-B090-7DE1969DA242}"/>
                </a:ext>
              </a:extLst>
            </p:cNvPr>
            <p:cNvSpPr txBox="1"/>
            <p:nvPr/>
          </p:nvSpPr>
          <p:spPr>
            <a:xfrm>
              <a:off x="10849254" y="3081897"/>
              <a:ext cx="653092" cy="246221"/>
            </a:xfrm>
            <a:prstGeom prst="rect">
              <a:avLst/>
            </a:prstGeom>
            <a:solidFill>
              <a:srgbClr val="FFFF00"/>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246,9</a:t>
              </a:r>
            </a:p>
          </p:txBody>
        </p:sp>
        <p:sp>
          <p:nvSpPr>
            <p:cNvPr id="129" name="TextovéPole 128">
              <a:extLst>
                <a:ext uri="{FF2B5EF4-FFF2-40B4-BE49-F238E27FC236}">
                  <a16:creationId xmlns:a16="http://schemas.microsoft.com/office/drawing/2014/main" id="{82BFD3E5-A124-4C7A-A0D1-A8424BF4A357}"/>
                </a:ext>
              </a:extLst>
            </p:cNvPr>
            <p:cNvSpPr txBox="1"/>
            <p:nvPr/>
          </p:nvSpPr>
          <p:spPr>
            <a:xfrm>
              <a:off x="10422152" y="3337721"/>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Česká Lípa</a:t>
              </a:r>
            </a:p>
          </p:txBody>
        </p:sp>
      </p:grpSp>
      <p:sp>
        <p:nvSpPr>
          <p:cNvPr id="151" name="TextovéPole 1">
            <a:extLst>
              <a:ext uri="{FF2B5EF4-FFF2-40B4-BE49-F238E27FC236}">
                <a16:creationId xmlns:a16="http://schemas.microsoft.com/office/drawing/2014/main" id="{FC71C6AE-54AD-4D39-98EC-1C30B3570BA2}"/>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RKI, ÚZIS</a:t>
            </a:r>
          </a:p>
        </p:txBody>
      </p:sp>
      <p:grpSp>
        <p:nvGrpSpPr>
          <p:cNvPr id="93" name="Skupina 92">
            <a:extLst>
              <a:ext uri="{FF2B5EF4-FFF2-40B4-BE49-F238E27FC236}">
                <a16:creationId xmlns:a16="http://schemas.microsoft.com/office/drawing/2014/main" id="{A9AFD3B2-9A77-4001-9273-03C65ECB9B00}"/>
              </a:ext>
            </a:extLst>
          </p:cNvPr>
          <p:cNvGrpSpPr/>
          <p:nvPr/>
        </p:nvGrpSpPr>
        <p:grpSpPr>
          <a:xfrm>
            <a:off x="1573824" y="5028272"/>
            <a:ext cx="1357282" cy="878574"/>
            <a:chOff x="5218541" y="3224646"/>
            <a:chExt cx="1599571" cy="1197075"/>
          </a:xfrm>
        </p:grpSpPr>
        <p:sp>
          <p:nvSpPr>
            <p:cNvPr id="105" name="TextovéPole 104">
              <a:extLst>
                <a:ext uri="{FF2B5EF4-FFF2-40B4-BE49-F238E27FC236}">
                  <a16:creationId xmlns:a16="http://schemas.microsoft.com/office/drawing/2014/main" id="{A098442C-F3FD-46CF-A666-3D3F913D8CD1}"/>
                </a:ext>
              </a:extLst>
            </p:cNvPr>
            <p:cNvSpPr txBox="1"/>
            <p:nvPr/>
          </p:nvSpPr>
          <p:spPr>
            <a:xfrm>
              <a:off x="5476787" y="3224646"/>
              <a:ext cx="1064520" cy="377417"/>
            </a:xfrm>
            <a:prstGeom prst="rect">
              <a:avLst/>
            </a:prstGeom>
            <a:solidFill>
              <a:schemeClr val="bg1">
                <a:lumMod val="50000"/>
              </a:schemeClr>
            </a:solidFill>
          </p:spPr>
          <p:txBody>
            <a:bodyPr wrap="square" rIns="3600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17/1 538</a:t>
              </a:r>
              <a:endParaRPr kumimoji="0" lang="cs-CZ" sz="12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106" name="TextovéPole 105">
              <a:extLst>
                <a:ext uri="{FF2B5EF4-FFF2-40B4-BE49-F238E27FC236}">
                  <a16:creationId xmlns:a16="http://schemas.microsoft.com/office/drawing/2014/main" id="{0FE2E555-6C34-4A14-8338-BCD9811DCF5E}"/>
                </a:ext>
              </a:extLst>
            </p:cNvPr>
            <p:cNvSpPr txBox="1"/>
            <p:nvPr/>
          </p:nvSpPr>
          <p:spPr>
            <a:xfrm>
              <a:off x="5476787" y="3609024"/>
              <a:ext cx="1067578" cy="356449"/>
            </a:xfrm>
            <a:prstGeom prst="rect">
              <a:avLst/>
            </a:prstGeom>
            <a:solidFill>
              <a:srgbClr val="FFFF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216,1</a:t>
              </a:r>
              <a:endParaRPr kumimoji="0" lang="cs-CZ" sz="18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107" name="TextovéPole 106">
              <a:extLst>
                <a:ext uri="{FF2B5EF4-FFF2-40B4-BE49-F238E27FC236}">
                  <a16:creationId xmlns:a16="http://schemas.microsoft.com/office/drawing/2014/main" id="{A90C533A-60B6-4DC4-994F-70DE3DDC6C62}"/>
                </a:ext>
              </a:extLst>
            </p:cNvPr>
            <p:cNvSpPr txBox="1"/>
            <p:nvPr/>
          </p:nvSpPr>
          <p:spPr>
            <a:xfrm>
              <a:off x="5218541" y="4044304"/>
              <a:ext cx="1599571" cy="377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Segoe UI"/>
                  <a:ea typeface="+mn-ea"/>
                  <a:cs typeface="+mn-cs"/>
                </a:rPr>
                <a:t>Wunsiedel</a:t>
              </a:r>
            </a:p>
          </p:txBody>
        </p:sp>
      </p:grpSp>
      <p:grpSp>
        <p:nvGrpSpPr>
          <p:cNvPr id="72" name="Skupina 71">
            <a:extLst>
              <a:ext uri="{FF2B5EF4-FFF2-40B4-BE49-F238E27FC236}">
                <a16:creationId xmlns:a16="http://schemas.microsoft.com/office/drawing/2014/main" id="{1358359A-50D9-41CF-A9FC-F13B76356811}"/>
              </a:ext>
            </a:extLst>
          </p:cNvPr>
          <p:cNvGrpSpPr/>
          <p:nvPr/>
        </p:nvGrpSpPr>
        <p:grpSpPr>
          <a:xfrm>
            <a:off x="3205734" y="5497160"/>
            <a:ext cx="1510748" cy="745451"/>
            <a:chOff x="3084059" y="4160015"/>
            <a:chExt cx="1147387" cy="745451"/>
          </a:xfrm>
        </p:grpSpPr>
        <p:sp>
          <p:nvSpPr>
            <p:cNvPr id="73" name="TextovéPole 72">
              <a:extLst>
                <a:ext uri="{FF2B5EF4-FFF2-40B4-BE49-F238E27FC236}">
                  <a16:creationId xmlns:a16="http://schemas.microsoft.com/office/drawing/2014/main" id="{F9E3FB84-193C-4BEE-8CC2-6BE6EF90A654}"/>
                </a:ext>
              </a:extLst>
            </p:cNvPr>
            <p:cNvSpPr txBox="1"/>
            <p:nvPr/>
          </p:nvSpPr>
          <p:spPr>
            <a:xfrm>
              <a:off x="3084059" y="4628467"/>
              <a:ext cx="114738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Cheb</a:t>
              </a:r>
            </a:p>
          </p:txBody>
        </p:sp>
        <p:sp>
          <p:nvSpPr>
            <p:cNvPr id="74" name="TextovéPole 73">
              <a:extLst>
                <a:ext uri="{FF2B5EF4-FFF2-40B4-BE49-F238E27FC236}">
                  <a16:creationId xmlns:a16="http://schemas.microsoft.com/office/drawing/2014/main" id="{11198E5F-60F9-4C34-A7AA-55432D400E9A}"/>
                </a:ext>
              </a:extLst>
            </p:cNvPr>
            <p:cNvSpPr txBox="1"/>
            <p:nvPr/>
          </p:nvSpPr>
          <p:spPr>
            <a:xfrm>
              <a:off x="3387416" y="4160015"/>
              <a:ext cx="619593"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prstClr val="white">
                      <a:lumMod val="95000"/>
                    </a:prstClr>
                  </a:solidFill>
                  <a:latin typeface="Segoe UI"/>
                </a:rPr>
                <a:t>5/3 179</a:t>
              </a:r>
              <a:endPar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endParaRPr>
            </a:p>
          </p:txBody>
        </p:sp>
        <p:sp>
          <p:nvSpPr>
            <p:cNvPr id="75" name="TextovéPole 74">
              <a:extLst>
                <a:ext uri="{FF2B5EF4-FFF2-40B4-BE49-F238E27FC236}">
                  <a16:creationId xmlns:a16="http://schemas.microsoft.com/office/drawing/2014/main" id="{7C3F9CF5-49B6-4D1E-AE57-13B007B3F23C}"/>
                </a:ext>
              </a:extLst>
            </p:cNvPr>
            <p:cNvSpPr txBox="1"/>
            <p:nvPr/>
          </p:nvSpPr>
          <p:spPr>
            <a:xfrm>
              <a:off x="3379361" y="4419364"/>
              <a:ext cx="627647" cy="261610"/>
            </a:xfrm>
            <a:prstGeom prst="rect">
              <a:avLst/>
            </a:prstGeom>
            <a:solidFill>
              <a:srgbClr val="FFFF00"/>
            </a:solidFill>
          </p:spPr>
          <p:txBody>
            <a:bodyPr wrap="square" rtlCol="0" anchor="ctr">
              <a:spAutoFit/>
            </a:bodyPr>
            <a:lstStyle>
              <a:defPPr>
                <a:defRPr lang="cs-CZ"/>
              </a:defPPr>
              <a:lvl1pPr marR="0" lvl="0" indent="0" algn="ctr" fontAlgn="auto">
                <a:lnSpc>
                  <a:spcPct val="100000"/>
                </a:lnSpc>
                <a:spcBef>
                  <a:spcPts val="0"/>
                </a:spcBef>
                <a:spcAft>
                  <a:spcPts val="0"/>
                </a:spcAft>
                <a:buClrTx/>
                <a:buSzTx/>
                <a:buFontTx/>
                <a:buNone/>
                <a:tabLst/>
                <a:defRPr sz="1100">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159,3</a:t>
              </a:r>
            </a:p>
          </p:txBody>
        </p:sp>
      </p:grpSp>
      <p:sp>
        <p:nvSpPr>
          <p:cNvPr id="114" name="Obdélník 113">
            <a:extLst>
              <a:ext uri="{FF2B5EF4-FFF2-40B4-BE49-F238E27FC236}">
                <a16:creationId xmlns:a16="http://schemas.microsoft.com/office/drawing/2014/main" id="{A5A17CBF-6DAC-47E1-BA0E-C7F7B71C3914}"/>
              </a:ext>
            </a:extLst>
          </p:cNvPr>
          <p:cNvSpPr/>
          <p:nvPr/>
        </p:nvSpPr>
        <p:spPr>
          <a:xfrm>
            <a:off x="12807894" y="2116313"/>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16" name="Obdélník 115">
            <a:extLst>
              <a:ext uri="{FF2B5EF4-FFF2-40B4-BE49-F238E27FC236}">
                <a16:creationId xmlns:a16="http://schemas.microsoft.com/office/drawing/2014/main" id="{7414EC52-79CE-4461-9718-FD7FA09199E0}"/>
              </a:ext>
            </a:extLst>
          </p:cNvPr>
          <p:cNvSpPr/>
          <p:nvPr/>
        </p:nvSpPr>
        <p:spPr>
          <a:xfrm>
            <a:off x="12807894" y="2392222"/>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15" name="Obdélník 114">
            <a:extLst>
              <a:ext uri="{FF2B5EF4-FFF2-40B4-BE49-F238E27FC236}">
                <a16:creationId xmlns:a16="http://schemas.microsoft.com/office/drawing/2014/main" id="{0B39737B-93B4-4124-A39C-7D120284C156}"/>
              </a:ext>
            </a:extLst>
          </p:cNvPr>
          <p:cNvSpPr/>
          <p:nvPr/>
        </p:nvSpPr>
        <p:spPr>
          <a:xfrm>
            <a:off x="12955654" y="100124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17" name="Obdélník 116">
            <a:extLst>
              <a:ext uri="{FF2B5EF4-FFF2-40B4-BE49-F238E27FC236}">
                <a16:creationId xmlns:a16="http://schemas.microsoft.com/office/drawing/2014/main" id="{90446625-1857-458C-9949-89F8929695E9}"/>
              </a:ext>
            </a:extLst>
          </p:cNvPr>
          <p:cNvSpPr/>
          <p:nvPr/>
        </p:nvSpPr>
        <p:spPr>
          <a:xfrm>
            <a:off x="12901258" y="123391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20" name="Obdélník 119">
            <a:extLst>
              <a:ext uri="{FF2B5EF4-FFF2-40B4-BE49-F238E27FC236}">
                <a16:creationId xmlns:a16="http://schemas.microsoft.com/office/drawing/2014/main" id="{A3660DDA-BFF3-43BF-9F75-222D090E2A10}"/>
              </a:ext>
            </a:extLst>
          </p:cNvPr>
          <p:cNvSpPr/>
          <p:nvPr/>
        </p:nvSpPr>
        <p:spPr>
          <a:xfrm>
            <a:off x="12562616" y="369012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22" name="Obdélník 121">
            <a:extLst>
              <a:ext uri="{FF2B5EF4-FFF2-40B4-BE49-F238E27FC236}">
                <a16:creationId xmlns:a16="http://schemas.microsoft.com/office/drawing/2014/main" id="{E556BAD5-539C-4ACF-AFB2-6A809C44DC30}"/>
              </a:ext>
            </a:extLst>
          </p:cNvPr>
          <p:cNvSpPr/>
          <p:nvPr/>
        </p:nvSpPr>
        <p:spPr>
          <a:xfrm>
            <a:off x="12508202" y="3463721"/>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69" name="Obdélník 168">
            <a:extLst>
              <a:ext uri="{FF2B5EF4-FFF2-40B4-BE49-F238E27FC236}">
                <a16:creationId xmlns:a16="http://schemas.microsoft.com/office/drawing/2014/main" id="{3F018931-20D1-4389-B758-AF5DD4A57BD4}"/>
              </a:ext>
            </a:extLst>
          </p:cNvPr>
          <p:cNvSpPr/>
          <p:nvPr/>
        </p:nvSpPr>
        <p:spPr>
          <a:xfrm>
            <a:off x="13097768" y="567208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70" name="Obdélník 169">
            <a:extLst>
              <a:ext uri="{FF2B5EF4-FFF2-40B4-BE49-F238E27FC236}">
                <a16:creationId xmlns:a16="http://schemas.microsoft.com/office/drawing/2014/main" id="{D6B01782-757C-499F-930F-C24197FA8A4F}"/>
              </a:ext>
            </a:extLst>
          </p:cNvPr>
          <p:cNvSpPr/>
          <p:nvPr/>
        </p:nvSpPr>
        <p:spPr>
          <a:xfrm>
            <a:off x="13097768" y="541481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18" name="Obdélník 117">
            <a:extLst>
              <a:ext uri="{FF2B5EF4-FFF2-40B4-BE49-F238E27FC236}">
                <a16:creationId xmlns:a16="http://schemas.microsoft.com/office/drawing/2014/main" id="{B80B148B-23D2-44B0-8A3C-F2C12BC5C072}"/>
              </a:ext>
            </a:extLst>
          </p:cNvPr>
          <p:cNvSpPr/>
          <p:nvPr/>
        </p:nvSpPr>
        <p:spPr>
          <a:xfrm>
            <a:off x="9286700" y="1107651"/>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23" name="Obdélník 122">
            <a:extLst>
              <a:ext uri="{FF2B5EF4-FFF2-40B4-BE49-F238E27FC236}">
                <a16:creationId xmlns:a16="http://schemas.microsoft.com/office/drawing/2014/main" id="{5C027644-4084-47D4-ABBA-4967AD133A99}"/>
              </a:ext>
            </a:extLst>
          </p:cNvPr>
          <p:cNvSpPr/>
          <p:nvPr/>
        </p:nvSpPr>
        <p:spPr>
          <a:xfrm>
            <a:off x="9232304" y="1340324"/>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24" name="Obdélník 123">
            <a:extLst>
              <a:ext uri="{FF2B5EF4-FFF2-40B4-BE49-F238E27FC236}">
                <a16:creationId xmlns:a16="http://schemas.microsoft.com/office/drawing/2014/main" id="{DD88C846-E4AD-41A8-8810-1EF51276F279}"/>
              </a:ext>
            </a:extLst>
          </p:cNvPr>
          <p:cNvSpPr/>
          <p:nvPr/>
        </p:nvSpPr>
        <p:spPr>
          <a:xfrm>
            <a:off x="8308429" y="109074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25" name="Obdélník 124">
            <a:extLst>
              <a:ext uri="{FF2B5EF4-FFF2-40B4-BE49-F238E27FC236}">
                <a16:creationId xmlns:a16="http://schemas.microsoft.com/office/drawing/2014/main" id="{84616067-8FE1-4C93-B790-AA361B22B12F}"/>
              </a:ext>
            </a:extLst>
          </p:cNvPr>
          <p:cNvSpPr/>
          <p:nvPr/>
        </p:nvSpPr>
        <p:spPr>
          <a:xfrm>
            <a:off x="8254033" y="1323419"/>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30" name="Obdélník 129">
            <a:extLst>
              <a:ext uri="{FF2B5EF4-FFF2-40B4-BE49-F238E27FC236}">
                <a16:creationId xmlns:a16="http://schemas.microsoft.com/office/drawing/2014/main" id="{3F8AAAD1-3EE8-45D6-8498-8FD2A9FC8558}"/>
              </a:ext>
            </a:extLst>
          </p:cNvPr>
          <p:cNvSpPr/>
          <p:nvPr/>
        </p:nvSpPr>
        <p:spPr>
          <a:xfrm>
            <a:off x="7109594" y="156045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31" name="Obdélník 130">
            <a:extLst>
              <a:ext uri="{FF2B5EF4-FFF2-40B4-BE49-F238E27FC236}">
                <a16:creationId xmlns:a16="http://schemas.microsoft.com/office/drawing/2014/main" id="{34C74532-A663-438D-B20C-70181E1DD72B}"/>
              </a:ext>
            </a:extLst>
          </p:cNvPr>
          <p:cNvSpPr/>
          <p:nvPr/>
        </p:nvSpPr>
        <p:spPr>
          <a:xfrm>
            <a:off x="7055180" y="133405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32" name="Obdélník 131">
            <a:extLst>
              <a:ext uri="{FF2B5EF4-FFF2-40B4-BE49-F238E27FC236}">
                <a16:creationId xmlns:a16="http://schemas.microsoft.com/office/drawing/2014/main" id="{C3743B21-8250-4342-A4A7-B385A8295A23}"/>
              </a:ext>
            </a:extLst>
          </p:cNvPr>
          <p:cNvSpPr/>
          <p:nvPr/>
        </p:nvSpPr>
        <p:spPr>
          <a:xfrm>
            <a:off x="5469495" y="200529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36" name="Obdélník 135">
            <a:extLst>
              <a:ext uri="{FF2B5EF4-FFF2-40B4-BE49-F238E27FC236}">
                <a16:creationId xmlns:a16="http://schemas.microsoft.com/office/drawing/2014/main" id="{189E358D-E2A8-415D-9E9A-9B02644A0C39}"/>
              </a:ext>
            </a:extLst>
          </p:cNvPr>
          <p:cNvSpPr/>
          <p:nvPr/>
        </p:nvSpPr>
        <p:spPr>
          <a:xfrm>
            <a:off x="5415099" y="2237970"/>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39" name="Obdélník 138">
            <a:extLst>
              <a:ext uri="{FF2B5EF4-FFF2-40B4-BE49-F238E27FC236}">
                <a16:creationId xmlns:a16="http://schemas.microsoft.com/office/drawing/2014/main" id="{378DAA69-3C2A-4945-B12E-3D3F0DD0158B}"/>
              </a:ext>
            </a:extLst>
          </p:cNvPr>
          <p:cNvSpPr/>
          <p:nvPr/>
        </p:nvSpPr>
        <p:spPr>
          <a:xfrm>
            <a:off x="4352645" y="307480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40" name="Obdélník 139">
            <a:extLst>
              <a:ext uri="{FF2B5EF4-FFF2-40B4-BE49-F238E27FC236}">
                <a16:creationId xmlns:a16="http://schemas.microsoft.com/office/drawing/2014/main" id="{08E4EDEF-52F2-4D34-A6F7-EC8EA29706F7}"/>
              </a:ext>
            </a:extLst>
          </p:cNvPr>
          <p:cNvSpPr/>
          <p:nvPr/>
        </p:nvSpPr>
        <p:spPr>
          <a:xfrm>
            <a:off x="4298249" y="330747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41" name="Obdélník 140">
            <a:extLst>
              <a:ext uri="{FF2B5EF4-FFF2-40B4-BE49-F238E27FC236}">
                <a16:creationId xmlns:a16="http://schemas.microsoft.com/office/drawing/2014/main" id="{C031FB80-1EC3-40AA-8D0C-CFFEB244C5A4}"/>
              </a:ext>
            </a:extLst>
          </p:cNvPr>
          <p:cNvSpPr/>
          <p:nvPr/>
        </p:nvSpPr>
        <p:spPr>
          <a:xfrm>
            <a:off x="2393320" y="390644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45" name="Obdélník 144">
            <a:extLst>
              <a:ext uri="{FF2B5EF4-FFF2-40B4-BE49-F238E27FC236}">
                <a16:creationId xmlns:a16="http://schemas.microsoft.com/office/drawing/2014/main" id="{17F054E1-3A76-4C07-91CA-15478CEC88CF}"/>
              </a:ext>
            </a:extLst>
          </p:cNvPr>
          <p:cNvSpPr/>
          <p:nvPr/>
        </p:nvSpPr>
        <p:spPr>
          <a:xfrm>
            <a:off x="2338906" y="368004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46" name="Obdélník 145">
            <a:extLst>
              <a:ext uri="{FF2B5EF4-FFF2-40B4-BE49-F238E27FC236}">
                <a16:creationId xmlns:a16="http://schemas.microsoft.com/office/drawing/2014/main" id="{877EBF26-47D5-4E53-AB55-92AF213AE850}"/>
              </a:ext>
            </a:extLst>
          </p:cNvPr>
          <p:cNvSpPr/>
          <p:nvPr/>
        </p:nvSpPr>
        <p:spPr>
          <a:xfrm>
            <a:off x="1431710" y="453010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47" name="Obdélník 146">
            <a:extLst>
              <a:ext uri="{FF2B5EF4-FFF2-40B4-BE49-F238E27FC236}">
                <a16:creationId xmlns:a16="http://schemas.microsoft.com/office/drawing/2014/main" id="{322D756B-329F-4569-96BE-0C0E620445BD}"/>
              </a:ext>
            </a:extLst>
          </p:cNvPr>
          <p:cNvSpPr/>
          <p:nvPr/>
        </p:nvSpPr>
        <p:spPr>
          <a:xfrm>
            <a:off x="1431710" y="427283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48" name="Obdélník 147">
            <a:extLst>
              <a:ext uri="{FF2B5EF4-FFF2-40B4-BE49-F238E27FC236}">
                <a16:creationId xmlns:a16="http://schemas.microsoft.com/office/drawing/2014/main" id="{307509EA-104E-4A32-A7A9-FD67CF95C538}"/>
              </a:ext>
            </a:extLst>
          </p:cNvPr>
          <p:cNvSpPr/>
          <p:nvPr/>
        </p:nvSpPr>
        <p:spPr>
          <a:xfrm>
            <a:off x="1708589" y="498587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49" name="Obdélník 148">
            <a:extLst>
              <a:ext uri="{FF2B5EF4-FFF2-40B4-BE49-F238E27FC236}">
                <a16:creationId xmlns:a16="http://schemas.microsoft.com/office/drawing/2014/main" id="{54FE8EF1-5437-4BD0-9822-7C9C1613CB45}"/>
              </a:ext>
            </a:extLst>
          </p:cNvPr>
          <p:cNvSpPr/>
          <p:nvPr/>
        </p:nvSpPr>
        <p:spPr>
          <a:xfrm>
            <a:off x="1708589" y="5261787"/>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55" name="Obdélník 154">
            <a:extLst>
              <a:ext uri="{FF2B5EF4-FFF2-40B4-BE49-F238E27FC236}">
                <a16:creationId xmlns:a16="http://schemas.microsoft.com/office/drawing/2014/main" id="{62E0467E-E10B-4B95-8CE2-031814A06E0D}"/>
              </a:ext>
            </a:extLst>
          </p:cNvPr>
          <p:cNvSpPr/>
          <p:nvPr/>
        </p:nvSpPr>
        <p:spPr>
          <a:xfrm>
            <a:off x="9031847" y="300730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56" name="Obdélník 155">
            <a:extLst>
              <a:ext uri="{FF2B5EF4-FFF2-40B4-BE49-F238E27FC236}">
                <a16:creationId xmlns:a16="http://schemas.microsoft.com/office/drawing/2014/main" id="{6E8541A7-9511-44D0-8E2C-75AB330D4EDC}"/>
              </a:ext>
            </a:extLst>
          </p:cNvPr>
          <p:cNvSpPr/>
          <p:nvPr/>
        </p:nvSpPr>
        <p:spPr>
          <a:xfrm>
            <a:off x="9031847" y="2750032"/>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1" name="Obdélník 160">
            <a:extLst>
              <a:ext uri="{FF2B5EF4-FFF2-40B4-BE49-F238E27FC236}">
                <a16:creationId xmlns:a16="http://schemas.microsoft.com/office/drawing/2014/main" id="{36CBED94-D198-46A1-B971-D560FEC707DA}"/>
              </a:ext>
            </a:extLst>
          </p:cNvPr>
          <p:cNvSpPr/>
          <p:nvPr/>
        </p:nvSpPr>
        <p:spPr>
          <a:xfrm>
            <a:off x="8099022" y="199536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2" name="Obdélník 161">
            <a:extLst>
              <a:ext uri="{FF2B5EF4-FFF2-40B4-BE49-F238E27FC236}">
                <a16:creationId xmlns:a16="http://schemas.microsoft.com/office/drawing/2014/main" id="{2E33750A-1AD7-44DF-B301-0CE21E69C046}"/>
              </a:ext>
            </a:extLst>
          </p:cNvPr>
          <p:cNvSpPr/>
          <p:nvPr/>
        </p:nvSpPr>
        <p:spPr>
          <a:xfrm>
            <a:off x="8044608" y="1768961"/>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63" name="Obdélník 162">
            <a:extLst>
              <a:ext uri="{FF2B5EF4-FFF2-40B4-BE49-F238E27FC236}">
                <a16:creationId xmlns:a16="http://schemas.microsoft.com/office/drawing/2014/main" id="{F2336845-3BE7-4C71-A7E5-9D684A94CEA5}"/>
              </a:ext>
            </a:extLst>
          </p:cNvPr>
          <p:cNvSpPr/>
          <p:nvPr/>
        </p:nvSpPr>
        <p:spPr>
          <a:xfrm>
            <a:off x="7393471" y="255937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4" name="Obdélník 163">
            <a:extLst>
              <a:ext uri="{FF2B5EF4-FFF2-40B4-BE49-F238E27FC236}">
                <a16:creationId xmlns:a16="http://schemas.microsoft.com/office/drawing/2014/main" id="{3B50FFB0-1B73-4103-A9F3-383CF88F80C0}"/>
              </a:ext>
            </a:extLst>
          </p:cNvPr>
          <p:cNvSpPr/>
          <p:nvPr/>
        </p:nvSpPr>
        <p:spPr>
          <a:xfrm>
            <a:off x="7393471" y="2302104"/>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7" name="Obdélník 166">
            <a:extLst>
              <a:ext uri="{FF2B5EF4-FFF2-40B4-BE49-F238E27FC236}">
                <a16:creationId xmlns:a16="http://schemas.microsoft.com/office/drawing/2014/main" id="{F67EF113-11C9-4534-AFA7-56F3F902C523}"/>
              </a:ext>
            </a:extLst>
          </p:cNvPr>
          <p:cNvSpPr/>
          <p:nvPr/>
        </p:nvSpPr>
        <p:spPr>
          <a:xfrm>
            <a:off x="6458699" y="281869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8" name="Obdélník 167">
            <a:extLst>
              <a:ext uri="{FF2B5EF4-FFF2-40B4-BE49-F238E27FC236}">
                <a16:creationId xmlns:a16="http://schemas.microsoft.com/office/drawing/2014/main" id="{C1CCA9DA-5ED0-42FC-AE4D-ABEC83A8B33A}"/>
              </a:ext>
            </a:extLst>
          </p:cNvPr>
          <p:cNvSpPr/>
          <p:nvPr/>
        </p:nvSpPr>
        <p:spPr>
          <a:xfrm>
            <a:off x="6458699" y="256142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5" name="Obdélník 184">
            <a:extLst>
              <a:ext uri="{FF2B5EF4-FFF2-40B4-BE49-F238E27FC236}">
                <a16:creationId xmlns:a16="http://schemas.microsoft.com/office/drawing/2014/main" id="{06B2B668-2DD1-421B-9AFD-93EC1D9A7EE7}"/>
              </a:ext>
            </a:extLst>
          </p:cNvPr>
          <p:cNvSpPr/>
          <p:nvPr/>
        </p:nvSpPr>
        <p:spPr>
          <a:xfrm>
            <a:off x="6260236" y="357290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6" name="Obdélník 185">
            <a:extLst>
              <a:ext uri="{FF2B5EF4-FFF2-40B4-BE49-F238E27FC236}">
                <a16:creationId xmlns:a16="http://schemas.microsoft.com/office/drawing/2014/main" id="{EED95D20-3BD7-4EE4-9DA3-F7315C3AC7B9}"/>
              </a:ext>
            </a:extLst>
          </p:cNvPr>
          <p:cNvSpPr/>
          <p:nvPr/>
        </p:nvSpPr>
        <p:spPr>
          <a:xfrm>
            <a:off x="6260236" y="331563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7" name="Obdélník 186">
            <a:extLst>
              <a:ext uri="{FF2B5EF4-FFF2-40B4-BE49-F238E27FC236}">
                <a16:creationId xmlns:a16="http://schemas.microsoft.com/office/drawing/2014/main" id="{487F680C-1C45-4901-8D1E-169650A2B100}"/>
              </a:ext>
            </a:extLst>
          </p:cNvPr>
          <p:cNvSpPr/>
          <p:nvPr/>
        </p:nvSpPr>
        <p:spPr>
          <a:xfrm>
            <a:off x="5137317" y="388502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8" name="Obdélník 187">
            <a:extLst>
              <a:ext uri="{FF2B5EF4-FFF2-40B4-BE49-F238E27FC236}">
                <a16:creationId xmlns:a16="http://schemas.microsoft.com/office/drawing/2014/main" id="{3E1C7E91-C80F-48C3-BFAF-511E85C3D395}"/>
              </a:ext>
            </a:extLst>
          </p:cNvPr>
          <p:cNvSpPr/>
          <p:nvPr/>
        </p:nvSpPr>
        <p:spPr>
          <a:xfrm>
            <a:off x="5137317" y="3627752"/>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9" name="Obdélník 188">
            <a:extLst>
              <a:ext uri="{FF2B5EF4-FFF2-40B4-BE49-F238E27FC236}">
                <a16:creationId xmlns:a16="http://schemas.microsoft.com/office/drawing/2014/main" id="{E85B2FD0-D114-4291-970E-F90CBF7D0F80}"/>
              </a:ext>
            </a:extLst>
          </p:cNvPr>
          <p:cNvSpPr/>
          <p:nvPr/>
        </p:nvSpPr>
        <p:spPr>
          <a:xfrm>
            <a:off x="4632174" y="4523655"/>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90" name="Obdélník 189">
            <a:extLst>
              <a:ext uri="{FF2B5EF4-FFF2-40B4-BE49-F238E27FC236}">
                <a16:creationId xmlns:a16="http://schemas.microsoft.com/office/drawing/2014/main" id="{F2E267F8-37DB-49C8-ABE8-820882C70AF7}"/>
              </a:ext>
            </a:extLst>
          </p:cNvPr>
          <p:cNvSpPr/>
          <p:nvPr/>
        </p:nvSpPr>
        <p:spPr>
          <a:xfrm>
            <a:off x="4632174" y="4799564"/>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91" name="Obdélník 190">
            <a:extLst>
              <a:ext uri="{FF2B5EF4-FFF2-40B4-BE49-F238E27FC236}">
                <a16:creationId xmlns:a16="http://schemas.microsoft.com/office/drawing/2014/main" id="{B4E797D9-A717-4B72-9248-F702458EDD01}"/>
              </a:ext>
            </a:extLst>
          </p:cNvPr>
          <p:cNvSpPr/>
          <p:nvPr/>
        </p:nvSpPr>
        <p:spPr>
          <a:xfrm>
            <a:off x="3534256" y="5421225"/>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92" name="Obdélník 191">
            <a:extLst>
              <a:ext uri="{FF2B5EF4-FFF2-40B4-BE49-F238E27FC236}">
                <a16:creationId xmlns:a16="http://schemas.microsoft.com/office/drawing/2014/main" id="{2BC3D2AE-62A7-4425-9F95-F1A3AD702AEA}"/>
              </a:ext>
            </a:extLst>
          </p:cNvPr>
          <p:cNvSpPr/>
          <p:nvPr/>
        </p:nvSpPr>
        <p:spPr>
          <a:xfrm>
            <a:off x="3534256" y="5697134"/>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93" name="Obdélník 192">
            <a:extLst>
              <a:ext uri="{FF2B5EF4-FFF2-40B4-BE49-F238E27FC236}">
                <a16:creationId xmlns:a16="http://schemas.microsoft.com/office/drawing/2014/main" id="{57557671-2C47-491F-B279-221C50E466B9}"/>
              </a:ext>
            </a:extLst>
          </p:cNvPr>
          <p:cNvSpPr/>
          <p:nvPr/>
        </p:nvSpPr>
        <p:spPr>
          <a:xfrm>
            <a:off x="3421184" y="4656631"/>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94" name="Obdélník 193">
            <a:extLst>
              <a:ext uri="{FF2B5EF4-FFF2-40B4-BE49-F238E27FC236}">
                <a16:creationId xmlns:a16="http://schemas.microsoft.com/office/drawing/2014/main" id="{4ADB75CC-41D0-4431-B942-F8E769D42F03}"/>
              </a:ext>
            </a:extLst>
          </p:cNvPr>
          <p:cNvSpPr/>
          <p:nvPr/>
        </p:nvSpPr>
        <p:spPr>
          <a:xfrm>
            <a:off x="3366770" y="4430232"/>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Tree>
    <p:extLst>
      <p:ext uri="{BB962C8B-B14F-4D97-AF65-F5344CB8AC3E}">
        <p14:creationId xmlns:p14="http://schemas.microsoft.com/office/powerpoint/2010/main" val="226363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mapa&#10;&#10;Popis byl vytvořen automaticky">
            <a:extLst>
              <a:ext uri="{FF2B5EF4-FFF2-40B4-BE49-F238E27FC236}">
                <a16:creationId xmlns:a16="http://schemas.microsoft.com/office/drawing/2014/main" id="{B11B46C8-5E2E-4677-8968-F6C258E70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820" y="955508"/>
            <a:ext cx="4870361" cy="5348145"/>
          </a:xfrm>
          <a:prstGeom prst="rect">
            <a:avLst/>
          </a:prstGeom>
        </p:spPr>
      </p:pic>
      <p:pic>
        <p:nvPicPr>
          <p:cNvPr id="109" name="Obrázek 108">
            <a:extLst>
              <a:ext uri="{FF2B5EF4-FFF2-40B4-BE49-F238E27FC236}">
                <a16:creationId xmlns:a16="http://schemas.microsoft.com/office/drawing/2014/main" id="{9C33061E-C962-4E86-99F7-E145430D0238}"/>
              </a:ext>
            </a:extLst>
          </p:cNvPr>
          <p:cNvPicPr>
            <a:picLocks noChangeAspect="1"/>
          </p:cNvPicPr>
          <p:nvPr/>
        </p:nvPicPr>
        <p:blipFill rotWithShape="1">
          <a:blip r:embed="rId3"/>
          <a:srcRect l="3213"/>
          <a:stretch/>
        </p:blipFill>
        <p:spPr>
          <a:xfrm>
            <a:off x="10312974" y="141407"/>
            <a:ext cx="1660507" cy="1510172"/>
          </a:xfrm>
          <a:prstGeom prst="rect">
            <a:avLst/>
          </a:prstGeom>
        </p:spPr>
      </p:pic>
      <p:sp>
        <p:nvSpPr>
          <p:cNvPr id="4" name="Zástupný symbol pro číslo snímku 3">
            <a:extLst>
              <a:ext uri="{FF2B5EF4-FFF2-40B4-BE49-F238E27FC236}">
                <a16:creationId xmlns:a16="http://schemas.microsoft.com/office/drawing/2014/main" id="{3C5F7892-3253-4DA0-8421-57EA67AAEB8D}"/>
              </a:ext>
            </a:extLst>
          </p:cNvPr>
          <p:cNvSpPr>
            <a:spLocks noGrp="1"/>
          </p:cNvSpPr>
          <p:nvPr>
            <p:ph type="sldNum" sz="quarter" idx="4294967295"/>
          </p:nvPr>
        </p:nvSpPr>
        <p:spPr>
          <a:xfrm>
            <a:off x="8659741" y="6426000"/>
            <a:ext cx="432000" cy="432000"/>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10" name="Skupina 9">
            <a:extLst>
              <a:ext uri="{FF2B5EF4-FFF2-40B4-BE49-F238E27FC236}">
                <a16:creationId xmlns:a16="http://schemas.microsoft.com/office/drawing/2014/main" id="{8075C272-1DC5-47E1-9A2F-BBFBF589AC6F}"/>
              </a:ext>
            </a:extLst>
          </p:cNvPr>
          <p:cNvGrpSpPr/>
          <p:nvPr/>
        </p:nvGrpSpPr>
        <p:grpSpPr>
          <a:xfrm>
            <a:off x="4071410" y="3629188"/>
            <a:ext cx="1588959" cy="758301"/>
            <a:chOff x="544377" y="3647556"/>
            <a:chExt cx="1183565" cy="758301"/>
          </a:xfrm>
        </p:grpSpPr>
        <p:sp>
          <p:nvSpPr>
            <p:cNvPr id="11" name="TextovéPole 10">
              <a:extLst>
                <a:ext uri="{FF2B5EF4-FFF2-40B4-BE49-F238E27FC236}">
                  <a16:creationId xmlns:a16="http://schemas.microsoft.com/office/drawing/2014/main" id="{DDC260F5-9508-480B-8B05-8F2F8B301917}"/>
                </a:ext>
              </a:extLst>
            </p:cNvPr>
            <p:cNvSpPr txBox="1"/>
            <p:nvPr/>
          </p:nvSpPr>
          <p:spPr>
            <a:xfrm>
              <a:off x="544377" y="4128859"/>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Segoe UI"/>
                  <a:ea typeface="+mn-ea"/>
                  <a:cs typeface="+mn-cs"/>
                </a:rPr>
                <a:t>Schwandorf</a:t>
              </a:r>
            </a:p>
          </p:txBody>
        </p:sp>
        <p:sp>
          <p:nvSpPr>
            <p:cNvPr id="12" name="TextovéPole 11">
              <a:extLst>
                <a:ext uri="{FF2B5EF4-FFF2-40B4-BE49-F238E27FC236}">
                  <a16:creationId xmlns:a16="http://schemas.microsoft.com/office/drawing/2014/main" id="{EBA32EC8-0B27-4A99-9617-A6EA1A77D485}"/>
                </a:ext>
              </a:extLst>
            </p:cNvPr>
            <p:cNvSpPr txBox="1"/>
            <p:nvPr/>
          </p:nvSpPr>
          <p:spPr>
            <a:xfrm>
              <a:off x="792576" y="3905895"/>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108,9</a:t>
              </a:r>
            </a:p>
          </p:txBody>
        </p:sp>
        <p:sp>
          <p:nvSpPr>
            <p:cNvPr id="13" name="TextovéPole 12">
              <a:extLst>
                <a:ext uri="{FF2B5EF4-FFF2-40B4-BE49-F238E27FC236}">
                  <a16:creationId xmlns:a16="http://schemas.microsoft.com/office/drawing/2014/main" id="{AF745496-2C28-4C61-8143-B447957740FC}"/>
                </a:ext>
              </a:extLst>
            </p:cNvPr>
            <p:cNvSpPr txBox="1"/>
            <p:nvPr/>
          </p:nvSpPr>
          <p:spPr>
            <a:xfrm>
              <a:off x="793561" y="3647556"/>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24/2 558</a:t>
              </a:r>
            </a:p>
          </p:txBody>
        </p:sp>
      </p:grpSp>
      <p:grpSp>
        <p:nvGrpSpPr>
          <p:cNvPr id="18" name="Skupina 17">
            <a:extLst>
              <a:ext uri="{FF2B5EF4-FFF2-40B4-BE49-F238E27FC236}">
                <a16:creationId xmlns:a16="http://schemas.microsoft.com/office/drawing/2014/main" id="{F786CC53-FFEC-48CE-A3E8-1B75DB006BD6}"/>
              </a:ext>
            </a:extLst>
          </p:cNvPr>
          <p:cNvGrpSpPr/>
          <p:nvPr/>
        </p:nvGrpSpPr>
        <p:grpSpPr>
          <a:xfrm>
            <a:off x="5939148" y="4918252"/>
            <a:ext cx="1692404" cy="757481"/>
            <a:chOff x="9305202" y="5471184"/>
            <a:chExt cx="1183565" cy="757481"/>
          </a:xfrm>
        </p:grpSpPr>
        <p:sp>
          <p:nvSpPr>
            <p:cNvPr id="19" name="TextovéPole 18">
              <a:extLst>
                <a:ext uri="{FF2B5EF4-FFF2-40B4-BE49-F238E27FC236}">
                  <a16:creationId xmlns:a16="http://schemas.microsoft.com/office/drawing/2014/main" id="{280CE7CC-2546-43FC-BFFA-75CF78E78D3E}"/>
                </a:ext>
              </a:extLst>
            </p:cNvPr>
            <p:cNvSpPr txBox="1"/>
            <p:nvPr/>
          </p:nvSpPr>
          <p:spPr>
            <a:xfrm>
              <a:off x="9305202" y="5951667"/>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Segoe UI"/>
                  <a:ea typeface="+mn-ea"/>
                  <a:cs typeface="+mn-cs"/>
                </a:rPr>
                <a:t>Regen</a:t>
              </a:r>
            </a:p>
          </p:txBody>
        </p:sp>
        <p:sp>
          <p:nvSpPr>
            <p:cNvPr id="20" name="TextovéPole 19">
              <a:extLst>
                <a:ext uri="{FF2B5EF4-FFF2-40B4-BE49-F238E27FC236}">
                  <a16:creationId xmlns:a16="http://schemas.microsoft.com/office/drawing/2014/main" id="{2C2C174F-BD55-4D59-A67E-7F1FF62C26BC}"/>
                </a:ext>
              </a:extLst>
            </p:cNvPr>
            <p:cNvSpPr txBox="1"/>
            <p:nvPr/>
          </p:nvSpPr>
          <p:spPr>
            <a:xfrm>
              <a:off x="9582387" y="5730199"/>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569,7</a:t>
              </a:r>
            </a:p>
          </p:txBody>
        </p:sp>
        <p:sp>
          <p:nvSpPr>
            <p:cNvPr id="21" name="TextovéPole 20">
              <a:extLst>
                <a:ext uri="{FF2B5EF4-FFF2-40B4-BE49-F238E27FC236}">
                  <a16:creationId xmlns:a16="http://schemas.microsoft.com/office/drawing/2014/main" id="{396FDAAB-620F-44EB-8952-4FAAB387C368}"/>
                </a:ext>
              </a:extLst>
            </p:cNvPr>
            <p:cNvSpPr txBox="1"/>
            <p:nvPr/>
          </p:nvSpPr>
          <p:spPr>
            <a:xfrm>
              <a:off x="9574791" y="5471184"/>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b="1" dirty="0">
                  <a:solidFill>
                    <a:srgbClr val="C00000"/>
                  </a:solidFill>
                </a:rPr>
                <a:t>20/1 734</a:t>
              </a:r>
              <a:endParaRPr kumimoji="0" lang="cs-CZ" sz="1100" b="1" i="0" u="none" strike="noStrike" kern="1200" cap="none" spc="0" normalizeH="0" baseline="0" noProof="0" dirty="0">
                <a:ln>
                  <a:noFill/>
                </a:ln>
                <a:solidFill>
                  <a:srgbClr val="C00000"/>
                </a:solidFill>
                <a:effectLst/>
                <a:uLnTx/>
                <a:uFillTx/>
                <a:latin typeface="Segoe UI"/>
                <a:ea typeface="+mn-ea"/>
                <a:cs typeface="+mn-cs"/>
              </a:endParaRPr>
            </a:p>
          </p:txBody>
        </p:sp>
      </p:grpSp>
      <p:grpSp>
        <p:nvGrpSpPr>
          <p:cNvPr id="22" name="Skupina 21">
            <a:extLst>
              <a:ext uri="{FF2B5EF4-FFF2-40B4-BE49-F238E27FC236}">
                <a16:creationId xmlns:a16="http://schemas.microsoft.com/office/drawing/2014/main" id="{9EF5305B-3E1C-4849-9A70-B41FE2F54837}"/>
              </a:ext>
            </a:extLst>
          </p:cNvPr>
          <p:cNvGrpSpPr/>
          <p:nvPr/>
        </p:nvGrpSpPr>
        <p:grpSpPr>
          <a:xfrm>
            <a:off x="6978399" y="5394882"/>
            <a:ext cx="1619798" cy="914068"/>
            <a:chOff x="3823648" y="5766647"/>
            <a:chExt cx="1183565" cy="914068"/>
          </a:xfrm>
        </p:grpSpPr>
        <p:sp>
          <p:nvSpPr>
            <p:cNvPr id="23" name="TextovéPole 22">
              <a:extLst>
                <a:ext uri="{FF2B5EF4-FFF2-40B4-BE49-F238E27FC236}">
                  <a16:creationId xmlns:a16="http://schemas.microsoft.com/office/drawing/2014/main" id="{3A00B7A4-460A-47B6-AF51-619ABC14CD82}"/>
                </a:ext>
              </a:extLst>
            </p:cNvPr>
            <p:cNvSpPr txBox="1"/>
            <p:nvPr/>
          </p:nvSpPr>
          <p:spPr>
            <a:xfrm>
              <a:off x="3823648" y="6219050"/>
              <a:ext cx="11835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Segoe UI"/>
                  <a:ea typeface="+mn-ea"/>
                  <a:cs typeface="+mn-cs"/>
                </a:rPr>
                <a:t>Freyung-Grafenau</a:t>
              </a:r>
            </a:p>
          </p:txBody>
        </p:sp>
        <p:sp>
          <p:nvSpPr>
            <p:cNvPr id="24" name="TextovéPole 23">
              <a:extLst>
                <a:ext uri="{FF2B5EF4-FFF2-40B4-BE49-F238E27FC236}">
                  <a16:creationId xmlns:a16="http://schemas.microsoft.com/office/drawing/2014/main" id="{B890F99D-0E48-4096-BAC0-A4B831076B1E}"/>
                </a:ext>
              </a:extLst>
            </p:cNvPr>
            <p:cNvSpPr txBox="1"/>
            <p:nvPr/>
          </p:nvSpPr>
          <p:spPr>
            <a:xfrm>
              <a:off x="4051893" y="6023473"/>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334,3</a:t>
              </a:r>
            </a:p>
          </p:txBody>
        </p:sp>
        <p:sp>
          <p:nvSpPr>
            <p:cNvPr id="25" name="TextovéPole 24">
              <a:extLst>
                <a:ext uri="{FF2B5EF4-FFF2-40B4-BE49-F238E27FC236}">
                  <a16:creationId xmlns:a16="http://schemas.microsoft.com/office/drawing/2014/main" id="{EEBDF026-CDE0-4670-BCD4-28B38FAE525A}"/>
                </a:ext>
              </a:extLst>
            </p:cNvPr>
            <p:cNvSpPr txBox="1"/>
            <p:nvPr/>
          </p:nvSpPr>
          <p:spPr>
            <a:xfrm>
              <a:off x="4053350" y="5766647"/>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b="1" dirty="0">
                  <a:solidFill>
                    <a:srgbClr val="C00000"/>
                  </a:solidFill>
                </a:rPr>
                <a:t>34/1 767</a:t>
              </a:r>
              <a:endParaRPr kumimoji="0" lang="cs-CZ" sz="1100" b="1" i="0" u="none" strike="noStrike" kern="1200" cap="none" spc="0" normalizeH="0" baseline="0" noProof="0" dirty="0">
                <a:ln>
                  <a:noFill/>
                </a:ln>
                <a:solidFill>
                  <a:srgbClr val="C00000"/>
                </a:solidFill>
                <a:effectLst/>
                <a:uLnTx/>
                <a:uFillTx/>
                <a:latin typeface="Segoe UI"/>
                <a:ea typeface="+mn-ea"/>
                <a:cs typeface="+mn-cs"/>
              </a:endParaRPr>
            </a:p>
          </p:txBody>
        </p:sp>
      </p:grpSp>
      <p:grpSp>
        <p:nvGrpSpPr>
          <p:cNvPr id="26" name="Skupina 25">
            <a:extLst>
              <a:ext uri="{FF2B5EF4-FFF2-40B4-BE49-F238E27FC236}">
                <a16:creationId xmlns:a16="http://schemas.microsoft.com/office/drawing/2014/main" id="{81174226-542F-4F16-81D7-40ED2EBCEFF1}"/>
              </a:ext>
            </a:extLst>
          </p:cNvPr>
          <p:cNvGrpSpPr/>
          <p:nvPr/>
        </p:nvGrpSpPr>
        <p:grpSpPr>
          <a:xfrm>
            <a:off x="6612502" y="3813008"/>
            <a:ext cx="1838431" cy="745417"/>
            <a:chOff x="9879817" y="4519230"/>
            <a:chExt cx="1507295" cy="745417"/>
          </a:xfrm>
        </p:grpSpPr>
        <p:sp>
          <p:nvSpPr>
            <p:cNvPr id="27" name="TextovéPole 26">
              <a:extLst>
                <a:ext uri="{FF2B5EF4-FFF2-40B4-BE49-F238E27FC236}">
                  <a16:creationId xmlns:a16="http://schemas.microsoft.com/office/drawing/2014/main" id="{73265096-C92D-4D6B-9046-F144F149D202}"/>
                </a:ext>
              </a:extLst>
            </p:cNvPr>
            <p:cNvSpPr txBox="1"/>
            <p:nvPr/>
          </p:nvSpPr>
          <p:spPr>
            <a:xfrm>
              <a:off x="10305729" y="4778589"/>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239,6</a:t>
              </a:r>
            </a:p>
          </p:txBody>
        </p:sp>
        <p:sp>
          <p:nvSpPr>
            <p:cNvPr id="28" name="TextovéPole 27">
              <a:extLst>
                <a:ext uri="{FF2B5EF4-FFF2-40B4-BE49-F238E27FC236}">
                  <a16:creationId xmlns:a16="http://schemas.microsoft.com/office/drawing/2014/main" id="{C09BF8D3-784A-40C6-907E-8433603ADE7F}"/>
                </a:ext>
              </a:extLst>
            </p:cNvPr>
            <p:cNvSpPr txBox="1"/>
            <p:nvPr/>
          </p:nvSpPr>
          <p:spPr>
            <a:xfrm>
              <a:off x="10306714" y="4519230"/>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solidFill>
                    <a:prstClr val="white"/>
                  </a:solidFill>
                </a:rPr>
                <a:t>38/4 444</a:t>
              </a:r>
              <a:endParaRPr kumimoji="0" lang="cs-CZ" sz="1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9" name="TextovéPole 28">
              <a:extLst>
                <a:ext uri="{FF2B5EF4-FFF2-40B4-BE49-F238E27FC236}">
                  <a16:creationId xmlns:a16="http://schemas.microsoft.com/office/drawing/2014/main" id="{742EDEA8-4099-48F6-8A13-4129BBF58104}"/>
                </a:ext>
              </a:extLst>
            </p:cNvPr>
            <p:cNvSpPr txBox="1"/>
            <p:nvPr/>
          </p:nvSpPr>
          <p:spPr>
            <a:xfrm>
              <a:off x="9879817" y="4987648"/>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Klatovy</a:t>
              </a:r>
            </a:p>
          </p:txBody>
        </p:sp>
      </p:grpSp>
      <p:grpSp>
        <p:nvGrpSpPr>
          <p:cNvPr id="30" name="Skupina 29">
            <a:extLst>
              <a:ext uri="{FF2B5EF4-FFF2-40B4-BE49-F238E27FC236}">
                <a16:creationId xmlns:a16="http://schemas.microsoft.com/office/drawing/2014/main" id="{F4D8E257-579F-4F2B-9F4C-C53B436764E1}"/>
              </a:ext>
            </a:extLst>
          </p:cNvPr>
          <p:cNvGrpSpPr/>
          <p:nvPr/>
        </p:nvGrpSpPr>
        <p:grpSpPr>
          <a:xfrm>
            <a:off x="5371006" y="3252605"/>
            <a:ext cx="2032118" cy="714530"/>
            <a:chOff x="8794927" y="3766330"/>
            <a:chExt cx="1507295" cy="714530"/>
          </a:xfrm>
        </p:grpSpPr>
        <p:sp>
          <p:nvSpPr>
            <p:cNvPr id="31" name="TextovéPole 30">
              <a:extLst>
                <a:ext uri="{FF2B5EF4-FFF2-40B4-BE49-F238E27FC236}">
                  <a16:creationId xmlns:a16="http://schemas.microsoft.com/office/drawing/2014/main" id="{AF88D893-A182-4FFE-88BB-2C67B392D32B}"/>
                </a:ext>
              </a:extLst>
            </p:cNvPr>
            <p:cNvSpPr txBox="1"/>
            <p:nvPr/>
          </p:nvSpPr>
          <p:spPr>
            <a:xfrm>
              <a:off x="9220839" y="4019424"/>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261,0</a:t>
              </a:r>
            </a:p>
          </p:txBody>
        </p:sp>
        <p:sp>
          <p:nvSpPr>
            <p:cNvPr id="32" name="TextovéPole 31">
              <a:extLst>
                <a:ext uri="{FF2B5EF4-FFF2-40B4-BE49-F238E27FC236}">
                  <a16:creationId xmlns:a16="http://schemas.microsoft.com/office/drawing/2014/main" id="{892C22A1-8FA0-402E-9A23-FC5D973CC9FE}"/>
                </a:ext>
              </a:extLst>
            </p:cNvPr>
            <p:cNvSpPr txBox="1"/>
            <p:nvPr/>
          </p:nvSpPr>
          <p:spPr>
            <a:xfrm>
              <a:off x="9221824" y="3766330"/>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10/3 259</a:t>
              </a:r>
            </a:p>
          </p:txBody>
        </p:sp>
        <p:sp>
          <p:nvSpPr>
            <p:cNvPr id="33" name="TextovéPole 32">
              <a:extLst>
                <a:ext uri="{FF2B5EF4-FFF2-40B4-BE49-F238E27FC236}">
                  <a16:creationId xmlns:a16="http://schemas.microsoft.com/office/drawing/2014/main" id="{C104C118-B154-4A0D-8288-90F85117E563}"/>
                </a:ext>
              </a:extLst>
            </p:cNvPr>
            <p:cNvSpPr txBox="1"/>
            <p:nvPr/>
          </p:nvSpPr>
          <p:spPr>
            <a:xfrm>
              <a:off x="8794927" y="4203861"/>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Domažlice</a:t>
              </a:r>
            </a:p>
          </p:txBody>
        </p:sp>
      </p:grpSp>
      <p:grpSp>
        <p:nvGrpSpPr>
          <p:cNvPr id="38" name="Skupina 37">
            <a:extLst>
              <a:ext uri="{FF2B5EF4-FFF2-40B4-BE49-F238E27FC236}">
                <a16:creationId xmlns:a16="http://schemas.microsoft.com/office/drawing/2014/main" id="{34F1DCBE-EBA7-4C44-9E12-4C0A1AA32E3A}"/>
              </a:ext>
            </a:extLst>
          </p:cNvPr>
          <p:cNvGrpSpPr/>
          <p:nvPr/>
        </p:nvGrpSpPr>
        <p:grpSpPr>
          <a:xfrm>
            <a:off x="3288235" y="1842400"/>
            <a:ext cx="2462407" cy="522776"/>
            <a:chOff x="4569334" y="4190492"/>
            <a:chExt cx="3029947" cy="812813"/>
          </a:xfrm>
        </p:grpSpPr>
        <p:sp>
          <p:nvSpPr>
            <p:cNvPr id="39" name="TextovéPole 38">
              <a:extLst>
                <a:ext uri="{FF2B5EF4-FFF2-40B4-BE49-F238E27FC236}">
                  <a16:creationId xmlns:a16="http://schemas.microsoft.com/office/drawing/2014/main" id="{69345F62-B5C0-455D-9C1B-2BC9B1A77F94}"/>
                </a:ext>
              </a:extLst>
            </p:cNvPr>
            <p:cNvSpPr txBox="1"/>
            <p:nvPr/>
          </p:nvSpPr>
          <p:spPr>
            <a:xfrm>
              <a:off x="6512914" y="4596553"/>
              <a:ext cx="1086365" cy="406752"/>
            </a:xfrm>
            <a:prstGeom prst="rect">
              <a:avLst/>
            </a:prstGeom>
            <a:solidFill>
              <a:srgbClr val="FFFF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155,5</a:t>
              </a:r>
              <a:endParaRPr kumimoji="0" lang="cs-CZ" sz="18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40" name="TextovéPole 39">
              <a:extLst>
                <a:ext uri="{FF2B5EF4-FFF2-40B4-BE49-F238E27FC236}">
                  <a16:creationId xmlns:a16="http://schemas.microsoft.com/office/drawing/2014/main" id="{693D73F5-3721-4F15-A509-7EAFDB6CAE5A}"/>
                </a:ext>
              </a:extLst>
            </p:cNvPr>
            <p:cNvSpPr txBox="1"/>
            <p:nvPr/>
          </p:nvSpPr>
          <p:spPr>
            <a:xfrm>
              <a:off x="6512916" y="4190492"/>
              <a:ext cx="1086365" cy="406752"/>
            </a:xfrm>
            <a:prstGeom prst="rect">
              <a:avLst/>
            </a:prstGeom>
            <a:solidFill>
              <a:schemeClr val="bg1">
                <a:lumMod val="50000"/>
              </a:schemeClr>
            </a:solidFill>
          </p:spPr>
          <p:txBody>
            <a:bodyPr wrap="square" rIns="3600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0/1 972</a:t>
              </a:r>
            </a:p>
          </p:txBody>
        </p:sp>
        <p:sp>
          <p:nvSpPr>
            <p:cNvPr id="41" name="TextovéPole 40">
              <a:extLst>
                <a:ext uri="{FF2B5EF4-FFF2-40B4-BE49-F238E27FC236}">
                  <a16:creationId xmlns:a16="http://schemas.microsoft.com/office/drawing/2014/main" id="{FB301A1E-166B-4244-A034-790974E35A6E}"/>
                </a:ext>
              </a:extLst>
            </p:cNvPr>
            <p:cNvSpPr txBox="1"/>
            <p:nvPr/>
          </p:nvSpPr>
          <p:spPr>
            <a:xfrm>
              <a:off x="4569334" y="4481431"/>
              <a:ext cx="2163071" cy="4306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Segoe UI"/>
                  <a:ea typeface="+mn-ea"/>
                  <a:cs typeface="+mn-cs"/>
                </a:rPr>
                <a:t>Tirschenreuth</a:t>
              </a:r>
            </a:p>
          </p:txBody>
        </p:sp>
      </p:grpSp>
      <p:grpSp>
        <p:nvGrpSpPr>
          <p:cNvPr id="5" name="Skupina 4">
            <a:extLst>
              <a:ext uri="{FF2B5EF4-FFF2-40B4-BE49-F238E27FC236}">
                <a16:creationId xmlns:a16="http://schemas.microsoft.com/office/drawing/2014/main" id="{CB8C7D43-E67B-4CAB-807D-69674F342C0E}"/>
              </a:ext>
            </a:extLst>
          </p:cNvPr>
          <p:cNvGrpSpPr/>
          <p:nvPr/>
        </p:nvGrpSpPr>
        <p:grpSpPr>
          <a:xfrm>
            <a:off x="3347429" y="2732539"/>
            <a:ext cx="2312940" cy="511269"/>
            <a:chOff x="3619987" y="2741331"/>
            <a:chExt cx="1729952" cy="511269"/>
          </a:xfrm>
        </p:grpSpPr>
        <p:sp>
          <p:nvSpPr>
            <p:cNvPr id="9" name="TextovéPole 8">
              <a:extLst>
                <a:ext uri="{FF2B5EF4-FFF2-40B4-BE49-F238E27FC236}">
                  <a16:creationId xmlns:a16="http://schemas.microsoft.com/office/drawing/2014/main" id="{FDCA8938-80B7-47CB-A9D7-31CEAE8263CE}"/>
                </a:ext>
              </a:extLst>
            </p:cNvPr>
            <p:cNvSpPr txBox="1"/>
            <p:nvPr/>
          </p:nvSpPr>
          <p:spPr>
            <a:xfrm>
              <a:off x="4729596" y="3000600"/>
              <a:ext cx="620135"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srgbClr val="C00000"/>
                  </a:solidFill>
                </a:rPr>
                <a:t>158,8</a:t>
              </a:r>
              <a:endParaRPr kumimoji="0" lang="cs-CZ" sz="11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42" name="TextovéPole 41">
              <a:extLst>
                <a:ext uri="{FF2B5EF4-FFF2-40B4-BE49-F238E27FC236}">
                  <a16:creationId xmlns:a16="http://schemas.microsoft.com/office/drawing/2014/main" id="{4EF2F562-66C2-43AF-8F69-C37813EFE7B7}"/>
                </a:ext>
              </a:extLst>
            </p:cNvPr>
            <p:cNvSpPr txBox="1"/>
            <p:nvPr/>
          </p:nvSpPr>
          <p:spPr>
            <a:xfrm>
              <a:off x="3619987" y="2741331"/>
              <a:ext cx="1183565" cy="461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Segoe UI"/>
                  <a:ea typeface="+mn-ea"/>
                  <a:cs typeface="+mn-cs"/>
                </a:rPr>
                <a:t>Neustadt a.d. Waldnaab</a:t>
              </a:r>
            </a:p>
          </p:txBody>
        </p:sp>
        <p:sp>
          <p:nvSpPr>
            <p:cNvPr id="43" name="TextovéPole 42">
              <a:extLst>
                <a:ext uri="{FF2B5EF4-FFF2-40B4-BE49-F238E27FC236}">
                  <a16:creationId xmlns:a16="http://schemas.microsoft.com/office/drawing/2014/main" id="{595739AF-C457-48DB-827D-D208B7E8E92D}"/>
                </a:ext>
              </a:extLst>
            </p:cNvPr>
            <p:cNvSpPr txBox="1"/>
            <p:nvPr/>
          </p:nvSpPr>
          <p:spPr>
            <a:xfrm>
              <a:off x="4724803" y="2742763"/>
              <a:ext cx="625136"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23/2 047</a:t>
              </a:r>
            </a:p>
          </p:txBody>
        </p:sp>
      </p:grpSp>
      <p:grpSp>
        <p:nvGrpSpPr>
          <p:cNvPr id="44" name="Skupina 43">
            <a:extLst>
              <a:ext uri="{FF2B5EF4-FFF2-40B4-BE49-F238E27FC236}">
                <a16:creationId xmlns:a16="http://schemas.microsoft.com/office/drawing/2014/main" id="{65A97258-8A7E-4A1F-8C82-DAB3C20A1DB4}"/>
              </a:ext>
            </a:extLst>
          </p:cNvPr>
          <p:cNvGrpSpPr/>
          <p:nvPr/>
        </p:nvGrpSpPr>
        <p:grpSpPr>
          <a:xfrm>
            <a:off x="5456603" y="2212148"/>
            <a:ext cx="1713024" cy="782615"/>
            <a:chOff x="4527558" y="6112302"/>
            <a:chExt cx="1147387" cy="782615"/>
          </a:xfrm>
        </p:grpSpPr>
        <p:sp>
          <p:nvSpPr>
            <p:cNvPr id="45" name="TextovéPole 44">
              <a:extLst>
                <a:ext uri="{FF2B5EF4-FFF2-40B4-BE49-F238E27FC236}">
                  <a16:creationId xmlns:a16="http://schemas.microsoft.com/office/drawing/2014/main" id="{C4F4C9C6-66B3-4FDE-AF1A-4371036CE658}"/>
                </a:ext>
              </a:extLst>
            </p:cNvPr>
            <p:cNvSpPr txBox="1"/>
            <p:nvPr/>
          </p:nvSpPr>
          <p:spPr>
            <a:xfrm>
              <a:off x="4763687" y="6112302"/>
              <a:ext cx="610027"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srgbClr val="FFFFFF"/>
                  </a:solidFill>
                  <a:latin typeface="Segoe UI"/>
                </a:rPr>
                <a:t>6/2 315</a:t>
              </a:r>
              <a:endParaRPr kumimoji="0" lang="cs-CZ"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6" name="TextovéPole 45">
              <a:extLst>
                <a:ext uri="{FF2B5EF4-FFF2-40B4-BE49-F238E27FC236}">
                  <a16:creationId xmlns:a16="http://schemas.microsoft.com/office/drawing/2014/main" id="{AF8E4D58-6C6A-4C41-B942-A18714DFA14E}"/>
                </a:ext>
              </a:extLst>
            </p:cNvPr>
            <p:cNvSpPr txBox="1"/>
            <p:nvPr/>
          </p:nvSpPr>
          <p:spPr>
            <a:xfrm>
              <a:off x="4755634" y="6371652"/>
              <a:ext cx="618080" cy="261610"/>
            </a:xfrm>
            <a:prstGeom prst="rect">
              <a:avLst/>
            </a:prstGeom>
            <a:solidFill>
              <a:srgbClr val="FFFF00"/>
            </a:solidFill>
          </p:spPr>
          <p:txBody>
            <a:bodyPr wrap="square" rtlCol="0" anchor="ctr">
              <a:spAutoFit/>
            </a:bodyPr>
            <a:lstStyle>
              <a:defPPr>
                <a:defRPr lang="cs-CZ"/>
              </a:defPPr>
              <a:lvl1pPr marR="0" lvl="0" indent="0" algn="ctr" fontAlgn="auto">
                <a:lnSpc>
                  <a:spcPct val="100000"/>
                </a:lnSpc>
                <a:spcBef>
                  <a:spcPts val="0"/>
                </a:spcBef>
                <a:spcAft>
                  <a:spcPts val="0"/>
                </a:spcAft>
                <a:buClrTx/>
                <a:buSzTx/>
                <a:buFontTx/>
                <a:buNone/>
                <a:tabLst/>
                <a:defRPr sz="1100">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00000"/>
                  </a:solidFill>
                  <a:effectLst/>
                  <a:uLnTx/>
                  <a:uFillTx/>
                  <a:latin typeface="Segoe UI"/>
                  <a:ea typeface="+mn-ea"/>
                  <a:cs typeface="+mn-cs"/>
                </a:rPr>
                <a:t>219,0</a:t>
              </a:r>
            </a:p>
          </p:txBody>
        </p:sp>
        <p:sp>
          <p:nvSpPr>
            <p:cNvPr id="47" name="TextovéPole 46">
              <a:extLst>
                <a:ext uri="{FF2B5EF4-FFF2-40B4-BE49-F238E27FC236}">
                  <a16:creationId xmlns:a16="http://schemas.microsoft.com/office/drawing/2014/main" id="{C13B32D7-8420-470D-B741-937359636988}"/>
                </a:ext>
              </a:extLst>
            </p:cNvPr>
            <p:cNvSpPr txBox="1"/>
            <p:nvPr/>
          </p:nvSpPr>
          <p:spPr>
            <a:xfrm>
              <a:off x="4527558" y="6617918"/>
              <a:ext cx="114738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Tachov</a:t>
              </a:r>
            </a:p>
          </p:txBody>
        </p:sp>
      </p:grpSp>
      <p:sp>
        <p:nvSpPr>
          <p:cNvPr id="113" name="Nadpis 1">
            <a:extLst>
              <a:ext uri="{FF2B5EF4-FFF2-40B4-BE49-F238E27FC236}">
                <a16:creationId xmlns:a16="http://schemas.microsoft.com/office/drawing/2014/main" id="{1BF73B9F-8A98-4F9F-A05C-028B549B6E93}"/>
              </a:ext>
            </a:extLst>
          </p:cNvPr>
          <p:cNvSpPr>
            <a:spLocks noGrp="1"/>
          </p:cNvSpPr>
          <p:nvPr>
            <p:ph type="title"/>
          </p:nvPr>
        </p:nvSpPr>
        <p:spPr>
          <a:xfrm>
            <a:off x="332819" y="1"/>
            <a:ext cx="9885238" cy="896492"/>
          </a:xfrm>
        </p:spPr>
        <p:txBody>
          <a:bodyPr/>
          <a:lstStyle/>
          <a:p>
            <a:r>
              <a:rPr lang="cs-CZ" altLang="cs-CZ" dirty="0"/>
              <a:t>Situace v příhraničí s Německem</a:t>
            </a:r>
            <a:endParaRPr lang="cs-CZ" dirty="0"/>
          </a:p>
        </p:txBody>
      </p:sp>
      <p:grpSp>
        <p:nvGrpSpPr>
          <p:cNvPr id="72" name="Skupina 71">
            <a:extLst>
              <a:ext uri="{FF2B5EF4-FFF2-40B4-BE49-F238E27FC236}">
                <a16:creationId xmlns:a16="http://schemas.microsoft.com/office/drawing/2014/main" id="{9E64ABEC-7891-4D26-88EA-9219C54B1B9A}"/>
              </a:ext>
            </a:extLst>
          </p:cNvPr>
          <p:cNvGrpSpPr/>
          <p:nvPr/>
        </p:nvGrpSpPr>
        <p:grpSpPr>
          <a:xfrm>
            <a:off x="3684772" y="5797345"/>
            <a:ext cx="2710332" cy="511405"/>
            <a:chOff x="9882977" y="1817582"/>
            <a:chExt cx="2066551" cy="479115"/>
          </a:xfrm>
        </p:grpSpPr>
        <p:sp>
          <p:nvSpPr>
            <p:cNvPr id="73" name="TextovéPole 72">
              <a:extLst>
                <a:ext uri="{FF2B5EF4-FFF2-40B4-BE49-F238E27FC236}">
                  <a16:creationId xmlns:a16="http://schemas.microsoft.com/office/drawing/2014/main" id="{FDD82E1F-FFA5-4EFA-B13F-7418AD3D7228}"/>
                </a:ext>
              </a:extLst>
            </p:cNvPr>
            <p:cNvSpPr txBox="1"/>
            <p:nvPr/>
          </p:nvSpPr>
          <p:spPr>
            <a:xfrm>
              <a:off x="9882977" y="1817582"/>
              <a:ext cx="2066549" cy="259509"/>
            </a:xfrm>
            <a:prstGeom prst="rect">
              <a:avLst/>
            </a:prstGeom>
            <a:solidFill>
              <a:schemeClr val="bg1">
                <a:lumMod val="5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white"/>
                  </a:solidFill>
                  <a:effectLst/>
                  <a:uLnTx/>
                  <a:uFillTx/>
                  <a:latin typeface="Segoe UI"/>
                  <a:ea typeface="+mn-ea"/>
                  <a:cs typeface="+mn-cs"/>
                </a:rPr>
                <a:t>přírůstek/celkem pozitivních</a:t>
              </a:r>
            </a:p>
          </p:txBody>
        </p:sp>
        <p:sp>
          <p:nvSpPr>
            <p:cNvPr id="74" name="TextovéPole 73">
              <a:extLst>
                <a:ext uri="{FF2B5EF4-FFF2-40B4-BE49-F238E27FC236}">
                  <a16:creationId xmlns:a16="http://schemas.microsoft.com/office/drawing/2014/main" id="{DC25180C-0701-4E76-8E5B-B3CEC92C443C}"/>
                </a:ext>
              </a:extLst>
            </p:cNvPr>
            <p:cNvSpPr txBox="1"/>
            <p:nvPr/>
          </p:nvSpPr>
          <p:spPr>
            <a:xfrm>
              <a:off x="9882977" y="2060607"/>
              <a:ext cx="2066551" cy="236090"/>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Segoe UI"/>
                  <a:ea typeface="+mn-ea"/>
                  <a:cs typeface="+mn-cs"/>
                </a:rPr>
                <a:t>incidence 7 dní/100 000 obyvatel</a:t>
              </a:r>
            </a:p>
          </p:txBody>
        </p:sp>
      </p:grpSp>
      <p:sp>
        <p:nvSpPr>
          <p:cNvPr id="122" name="TextovéPole 1">
            <a:extLst>
              <a:ext uri="{FF2B5EF4-FFF2-40B4-BE49-F238E27FC236}">
                <a16:creationId xmlns:a16="http://schemas.microsoft.com/office/drawing/2014/main" id="{C3AAD9DB-4093-43EF-80AD-47820CE6AC69}"/>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RKI, ÚZIS</a:t>
            </a:r>
          </a:p>
        </p:txBody>
      </p:sp>
      <p:grpSp>
        <p:nvGrpSpPr>
          <p:cNvPr id="105" name="Skupina 104">
            <a:extLst>
              <a:ext uri="{FF2B5EF4-FFF2-40B4-BE49-F238E27FC236}">
                <a16:creationId xmlns:a16="http://schemas.microsoft.com/office/drawing/2014/main" id="{FF251162-B98C-4DA3-B6C0-2288E98F4113}"/>
              </a:ext>
            </a:extLst>
          </p:cNvPr>
          <p:cNvGrpSpPr/>
          <p:nvPr/>
        </p:nvGrpSpPr>
        <p:grpSpPr>
          <a:xfrm>
            <a:off x="7225012" y="4562455"/>
            <a:ext cx="1838431" cy="768607"/>
            <a:chOff x="9905162" y="4515970"/>
            <a:chExt cx="1507295" cy="768607"/>
          </a:xfrm>
        </p:grpSpPr>
        <p:sp>
          <p:nvSpPr>
            <p:cNvPr id="106" name="TextovéPole 105">
              <a:extLst>
                <a:ext uri="{FF2B5EF4-FFF2-40B4-BE49-F238E27FC236}">
                  <a16:creationId xmlns:a16="http://schemas.microsoft.com/office/drawing/2014/main" id="{C44D5C7D-7543-47A9-BB48-A36840B22A5D}"/>
                </a:ext>
              </a:extLst>
            </p:cNvPr>
            <p:cNvSpPr txBox="1"/>
            <p:nvPr/>
          </p:nvSpPr>
          <p:spPr>
            <a:xfrm>
              <a:off x="10311766" y="4773856"/>
              <a:ext cx="638926"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202,0</a:t>
              </a:r>
            </a:p>
          </p:txBody>
        </p:sp>
        <p:sp>
          <p:nvSpPr>
            <p:cNvPr id="107" name="TextovéPole 106">
              <a:extLst>
                <a:ext uri="{FF2B5EF4-FFF2-40B4-BE49-F238E27FC236}">
                  <a16:creationId xmlns:a16="http://schemas.microsoft.com/office/drawing/2014/main" id="{3E2BB28B-358F-4A3E-A742-166722E46FF4}"/>
                </a:ext>
              </a:extLst>
            </p:cNvPr>
            <p:cNvSpPr txBox="1"/>
            <p:nvPr/>
          </p:nvSpPr>
          <p:spPr>
            <a:xfrm>
              <a:off x="10316239" y="4515970"/>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solidFill>
                    <a:prstClr val="white"/>
                  </a:solidFill>
                </a:rPr>
                <a:t>22/2 577</a:t>
              </a:r>
              <a:endParaRPr kumimoji="0" lang="cs-CZ" sz="1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8" name="TextovéPole 107">
              <a:extLst>
                <a:ext uri="{FF2B5EF4-FFF2-40B4-BE49-F238E27FC236}">
                  <a16:creationId xmlns:a16="http://schemas.microsoft.com/office/drawing/2014/main" id="{603644B2-B4C2-4B3E-ADE3-B37564B8ED05}"/>
                </a:ext>
              </a:extLst>
            </p:cNvPr>
            <p:cNvSpPr txBox="1"/>
            <p:nvPr/>
          </p:nvSpPr>
          <p:spPr>
            <a:xfrm>
              <a:off x="9905162" y="5007578"/>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Prachatice</a:t>
              </a:r>
            </a:p>
          </p:txBody>
        </p:sp>
      </p:grpSp>
      <p:sp>
        <p:nvSpPr>
          <p:cNvPr id="87" name="Obdélník 86">
            <a:extLst>
              <a:ext uri="{FF2B5EF4-FFF2-40B4-BE49-F238E27FC236}">
                <a16:creationId xmlns:a16="http://schemas.microsoft.com/office/drawing/2014/main" id="{9E489E0B-CCC5-4C1B-9E08-724E3D9CC49B}"/>
              </a:ext>
            </a:extLst>
          </p:cNvPr>
          <p:cNvSpPr/>
          <p:nvPr/>
        </p:nvSpPr>
        <p:spPr>
          <a:xfrm>
            <a:off x="12508897" y="387376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88" name="Obdélník 87">
            <a:extLst>
              <a:ext uri="{FF2B5EF4-FFF2-40B4-BE49-F238E27FC236}">
                <a16:creationId xmlns:a16="http://schemas.microsoft.com/office/drawing/2014/main" id="{C24E1FA4-0F3E-4885-A036-E1245C84C6DA}"/>
              </a:ext>
            </a:extLst>
          </p:cNvPr>
          <p:cNvSpPr/>
          <p:nvPr/>
        </p:nvSpPr>
        <p:spPr>
          <a:xfrm>
            <a:off x="12515653" y="361578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3" name="Obdélník 162">
            <a:extLst>
              <a:ext uri="{FF2B5EF4-FFF2-40B4-BE49-F238E27FC236}">
                <a16:creationId xmlns:a16="http://schemas.microsoft.com/office/drawing/2014/main" id="{AC81A161-2CEB-401A-A9E9-C63F21711818}"/>
              </a:ext>
            </a:extLst>
          </p:cNvPr>
          <p:cNvSpPr/>
          <p:nvPr/>
        </p:nvSpPr>
        <p:spPr>
          <a:xfrm>
            <a:off x="12807894" y="2098207"/>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64" name="Obdélník 163">
            <a:extLst>
              <a:ext uri="{FF2B5EF4-FFF2-40B4-BE49-F238E27FC236}">
                <a16:creationId xmlns:a16="http://schemas.microsoft.com/office/drawing/2014/main" id="{ABBCAA0A-D6FE-4956-895C-17C2470D3F06}"/>
              </a:ext>
            </a:extLst>
          </p:cNvPr>
          <p:cNvSpPr/>
          <p:nvPr/>
        </p:nvSpPr>
        <p:spPr>
          <a:xfrm>
            <a:off x="12807894" y="2374116"/>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grpSp>
        <p:nvGrpSpPr>
          <p:cNvPr id="63" name="Skupina 62">
            <a:extLst>
              <a:ext uri="{FF2B5EF4-FFF2-40B4-BE49-F238E27FC236}">
                <a16:creationId xmlns:a16="http://schemas.microsoft.com/office/drawing/2014/main" id="{8075C272-1DC5-47E1-9A2F-BBFBF589AC6F}"/>
              </a:ext>
            </a:extLst>
          </p:cNvPr>
          <p:cNvGrpSpPr/>
          <p:nvPr/>
        </p:nvGrpSpPr>
        <p:grpSpPr>
          <a:xfrm>
            <a:off x="5379336" y="4139527"/>
            <a:ext cx="1588959" cy="758301"/>
            <a:chOff x="544377" y="3647556"/>
            <a:chExt cx="1183565" cy="758301"/>
          </a:xfrm>
        </p:grpSpPr>
        <p:sp>
          <p:nvSpPr>
            <p:cNvPr id="64" name="TextovéPole 63">
              <a:extLst>
                <a:ext uri="{FF2B5EF4-FFF2-40B4-BE49-F238E27FC236}">
                  <a16:creationId xmlns:a16="http://schemas.microsoft.com/office/drawing/2014/main" id="{DDC260F5-9508-480B-8B05-8F2F8B301917}"/>
                </a:ext>
              </a:extLst>
            </p:cNvPr>
            <p:cNvSpPr txBox="1"/>
            <p:nvPr/>
          </p:nvSpPr>
          <p:spPr>
            <a:xfrm>
              <a:off x="544377" y="4128859"/>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dirty="0">
                  <a:ln>
                    <a:noFill/>
                  </a:ln>
                  <a:solidFill>
                    <a:srgbClr val="000000"/>
                  </a:solidFill>
                  <a:effectLst/>
                  <a:uLnTx/>
                  <a:uFillTx/>
                  <a:latin typeface="Segoe UI"/>
                  <a:ea typeface="+mn-ea"/>
                  <a:cs typeface="+mn-cs"/>
                </a:rPr>
                <a:t>Cham</a:t>
              </a:r>
            </a:p>
          </p:txBody>
        </p:sp>
        <p:sp>
          <p:nvSpPr>
            <p:cNvPr id="65" name="TextovéPole 64">
              <a:extLst>
                <a:ext uri="{FF2B5EF4-FFF2-40B4-BE49-F238E27FC236}">
                  <a16:creationId xmlns:a16="http://schemas.microsoft.com/office/drawing/2014/main" id="{EBA32EC8-0B27-4A99-9617-A6EA1A77D485}"/>
                </a:ext>
              </a:extLst>
            </p:cNvPr>
            <p:cNvSpPr txBox="1"/>
            <p:nvPr/>
          </p:nvSpPr>
          <p:spPr>
            <a:xfrm>
              <a:off x="792576" y="3905895"/>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95,3</a:t>
              </a:r>
            </a:p>
          </p:txBody>
        </p:sp>
        <p:sp>
          <p:nvSpPr>
            <p:cNvPr id="66" name="TextovéPole 65">
              <a:extLst>
                <a:ext uri="{FF2B5EF4-FFF2-40B4-BE49-F238E27FC236}">
                  <a16:creationId xmlns:a16="http://schemas.microsoft.com/office/drawing/2014/main" id="{AF745496-2C28-4C61-8143-B447957740FC}"/>
                </a:ext>
              </a:extLst>
            </p:cNvPr>
            <p:cNvSpPr txBox="1"/>
            <p:nvPr/>
          </p:nvSpPr>
          <p:spPr>
            <a:xfrm>
              <a:off x="793561" y="3647556"/>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16/1 891</a:t>
              </a:r>
            </a:p>
          </p:txBody>
        </p:sp>
      </p:grpSp>
      <p:sp>
        <p:nvSpPr>
          <p:cNvPr id="85" name="Obdélník 84">
            <a:extLst>
              <a:ext uri="{FF2B5EF4-FFF2-40B4-BE49-F238E27FC236}">
                <a16:creationId xmlns:a16="http://schemas.microsoft.com/office/drawing/2014/main" id="{DF887252-F5E9-41F6-8744-4C1579EC85A5}"/>
              </a:ext>
            </a:extLst>
          </p:cNvPr>
          <p:cNvSpPr/>
          <p:nvPr/>
        </p:nvSpPr>
        <p:spPr>
          <a:xfrm>
            <a:off x="12955654" y="100124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86" name="Obdélník 85">
            <a:extLst>
              <a:ext uri="{FF2B5EF4-FFF2-40B4-BE49-F238E27FC236}">
                <a16:creationId xmlns:a16="http://schemas.microsoft.com/office/drawing/2014/main" id="{7221AF8C-C60A-4E53-94A1-5C5310B5979D}"/>
              </a:ext>
            </a:extLst>
          </p:cNvPr>
          <p:cNvSpPr/>
          <p:nvPr/>
        </p:nvSpPr>
        <p:spPr>
          <a:xfrm>
            <a:off x="12901258" y="123391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89" name="Obdélník 88">
            <a:extLst>
              <a:ext uri="{FF2B5EF4-FFF2-40B4-BE49-F238E27FC236}">
                <a16:creationId xmlns:a16="http://schemas.microsoft.com/office/drawing/2014/main" id="{DED3CAAE-B105-404B-918E-AE4BEFA4E9F4}"/>
              </a:ext>
            </a:extLst>
          </p:cNvPr>
          <p:cNvSpPr/>
          <p:nvPr/>
        </p:nvSpPr>
        <p:spPr>
          <a:xfrm>
            <a:off x="13255346" y="318889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90" name="Obdélník 89">
            <a:extLst>
              <a:ext uri="{FF2B5EF4-FFF2-40B4-BE49-F238E27FC236}">
                <a16:creationId xmlns:a16="http://schemas.microsoft.com/office/drawing/2014/main" id="{C758BE60-521F-4383-99C5-AB8E6B6B8947}"/>
              </a:ext>
            </a:extLst>
          </p:cNvPr>
          <p:cNvSpPr/>
          <p:nvPr/>
        </p:nvSpPr>
        <p:spPr>
          <a:xfrm>
            <a:off x="13200932" y="2962496"/>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51" name="Obdélník 150">
            <a:extLst>
              <a:ext uri="{FF2B5EF4-FFF2-40B4-BE49-F238E27FC236}">
                <a16:creationId xmlns:a16="http://schemas.microsoft.com/office/drawing/2014/main" id="{BC47F3CE-6A10-46D6-A24D-22F3A47A7250}"/>
              </a:ext>
            </a:extLst>
          </p:cNvPr>
          <p:cNvSpPr/>
          <p:nvPr/>
        </p:nvSpPr>
        <p:spPr>
          <a:xfrm>
            <a:off x="7082897" y="400724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52" name="Obdélník 151">
            <a:extLst>
              <a:ext uri="{FF2B5EF4-FFF2-40B4-BE49-F238E27FC236}">
                <a16:creationId xmlns:a16="http://schemas.microsoft.com/office/drawing/2014/main" id="{B479FD3E-22F2-4896-B680-13D2128CEB29}"/>
              </a:ext>
            </a:extLst>
          </p:cNvPr>
          <p:cNvSpPr/>
          <p:nvPr/>
        </p:nvSpPr>
        <p:spPr>
          <a:xfrm>
            <a:off x="7089653" y="374926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92" name="Obdélník 91">
            <a:extLst>
              <a:ext uri="{FF2B5EF4-FFF2-40B4-BE49-F238E27FC236}">
                <a16:creationId xmlns:a16="http://schemas.microsoft.com/office/drawing/2014/main" id="{F3B9D476-F403-4F3E-9023-CB04B4971145}"/>
              </a:ext>
            </a:extLst>
          </p:cNvPr>
          <p:cNvSpPr/>
          <p:nvPr/>
        </p:nvSpPr>
        <p:spPr>
          <a:xfrm>
            <a:off x="4775325" y="1779519"/>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94" name="Obdélník 93">
            <a:extLst>
              <a:ext uri="{FF2B5EF4-FFF2-40B4-BE49-F238E27FC236}">
                <a16:creationId xmlns:a16="http://schemas.microsoft.com/office/drawing/2014/main" id="{E08F15EF-E6B2-4DE0-AFA5-2E283F632CB6}"/>
              </a:ext>
            </a:extLst>
          </p:cNvPr>
          <p:cNvSpPr/>
          <p:nvPr/>
        </p:nvSpPr>
        <p:spPr>
          <a:xfrm>
            <a:off x="4775325" y="205542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97" name="Obdélník 96">
            <a:extLst>
              <a:ext uri="{FF2B5EF4-FFF2-40B4-BE49-F238E27FC236}">
                <a16:creationId xmlns:a16="http://schemas.microsoft.com/office/drawing/2014/main" id="{64546679-A67A-4083-A3C4-BF0FDD5D147C}"/>
              </a:ext>
            </a:extLst>
          </p:cNvPr>
          <p:cNvSpPr/>
          <p:nvPr/>
        </p:nvSpPr>
        <p:spPr>
          <a:xfrm>
            <a:off x="4781791" y="2685431"/>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98" name="Obdélník 97">
            <a:extLst>
              <a:ext uri="{FF2B5EF4-FFF2-40B4-BE49-F238E27FC236}">
                <a16:creationId xmlns:a16="http://schemas.microsoft.com/office/drawing/2014/main" id="{86859854-9BBB-4031-AA61-95F2DDBC90AE}"/>
              </a:ext>
            </a:extLst>
          </p:cNvPr>
          <p:cNvSpPr/>
          <p:nvPr/>
        </p:nvSpPr>
        <p:spPr>
          <a:xfrm>
            <a:off x="4727395" y="2918104"/>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01" name="Obdélník 100">
            <a:extLst>
              <a:ext uri="{FF2B5EF4-FFF2-40B4-BE49-F238E27FC236}">
                <a16:creationId xmlns:a16="http://schemas.microsoft.com/office/drawing/2014/main" id="{64CFC9D6-1808-43FC-BB3F-71B31C7AFC6A}"/>
              </a:ext>
            </a:extLst>
          </p:cNvPr>
          <p:cNvSpPr/>
          <p:nvPr/>
        </p:nvSpPr>
        <p:spPr>
          <a:xfrm>
            <a:off x="4322646" y="3557467"/>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02" name="Obdélník 101">
            <a:extLst>
              <a:ext uri="{FF2B5EF4-FFF2-40B4-BE49-F238E27FC236}">
                <a16:creationId xmlns:a16="http://schemas.microsoft.com/office/drawing/2014/main" id="{EB53EF05-2611-43A8-BC01-766D62E9795F}"/>
              </a:ext>
            </a:extLst>
          </p:cNvPr>
          <p:cNvSpPr/>
          <p:nvPr/>
        </p:nvSpPr>
        <p:spPr>
          <a:xfrm>
            <a:off x="4322646" y="3833376"/>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03" name="Obdélník 102">
            <a:extLst>
              <a:ext uri="{FF2B5EF4-FFF2-40B4-BE49-F238E27FC236}">
                <a16:creationId xmlns:a16="http://schemas.microsoft.com/office/drawing/2014/main" id="{44073542-A784-43BB-B011-FF50A5F21D99}"/>
              </a:ext>
            </a:extLst>
          </p:cNvPr>
          <p:cNvSpPr/>
          <p:nvPr/>
        </p:nvSpPr>
        <p:spPr>
          <a:xfrm>
            <a:off x="5672220" y="434365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04" name="Obdélník 103">
            <a:extLst>
              <a:ext uri="{FF2B5EF4-FFF2-40B4-BE49-F238E27FC236}">
                <a16:creationId xmlns:a16="http://schemas.microsoft.com/office/drawing/2014/main" id="{BAEAD018-2BCF-438B-8686-62286AE4D103}"/>
              </a:ext>
            </a:extLst>
          </p:cNvPr>
          <p:cNvSpPr/>
          <p:nvPr/>
        </p:nvSpPr>
        <p:spPr>
          <a:xfrm>
            <a:off x="5678976" y="408566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17" name="Obdélník 116">
            <a:extLst>
              <a:ext uri="{FF2B5EF4-FFF2-40B4-BE49-F238E27FC236}">
                <a16:creationId xmlns:a16="http://schemas.microsoft.com/office/drawing/2014/main" id="{0D89510F-06EC-46E8-BCC5-DE3C4174A40B}"/>
              </a:ext>
            </a:extLst>
          </p:cNvPr>
          <p:cNvSpPr/>
          <p:nvPr/>
        </p:nvSpPr>
        <p:spPr>
          <a:xfrm>
            <a:off x="6233792" y="4850402"/>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18" name="Obdélník 117">
            <a:extLst>
              <a:ext uri="{FF2B5EF4-FFF2-40B4-BE49-F238E27FC236}">
                <a16:creationId xmlns:a16="http://schemas.microsoft.com/office/drawing/2014/main" id="{12BEB99D-4AD4-42BF-BA31-309085A58829}"/>
              </a:ext>
            </a:extLst>
          </p:cNvPr>
          <p:cNvSpPr/>
          <p:nvPr/>
        </p:nvSpPr>
        <p:spPr>
          <a:xfrm>
            <a:off x="6233792" y="5126311"/>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19" name="Obdélník 118">
            <a:extLst>
              <a:ext uri="{FF2B5EF4-FFF2-40B4-BE49-F238E27FC236}">
                <a16:creationId xmlns:a16="http://schemas.microsoft.com/office/drawing/2014/main" id="{FCC10BD8-1393-4AE1-AEA8-97EE400CEA0D}"/>
              </a:ext>
            </a:extLst>
          </p:cNvPr>
          <p:cNvSpPr/>
          <p:nvPr/>
        </p:nvSpPr>
        <p:spPr>
          <a:xfrm>
            <a:off x="7254254" y="5586231"/>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20" name="Obdélník 119">
            <a:extLst>
              <a:ext uri="{FF2B5EF4-FFF2-40B4-BE49-F238E27FC236}">
                <a16:creationId xmlns:a16="http://schemas.microsoft.com/office/drawing/2014/main" id="{CA9226EA-9EEF-4E2D-81F4-D330BB0BA4EA}"/>
              </a:ext>
            </a:extLst>
          </p:cNvPr>
          <p:cNvSpPr/>
          <p:nvPr/>
        </p:nvSpPr>
        <p:spPr>
          <a:xfrm>
            <a:off x="7261010" y="5328248"/>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grpSp>
        <p:nvGrpSpPr>
          <p:cNvPr id="121" name="Skupina 120">
            <a:extLst>
              <a:ext uri="{FF2B5EF4-FFF2-40B4-BE49-F238E27FC236}">
                <a16:creationId xmlns:a16="http://schemas.microsoft.com/office/drawing/2014/main" id="{DEE04182-5ABF-4696-AB54-EAC3685B86A3}"/>
              </a:ext>
            </a:extLst>
          </p:cNvPr>
          <p:cNvGrpSpPr/>
          <p:nvPr/>
        </p:nvGrpSpPr>
        <p:grpSpPr>
          <a:xfrm>
            <a:off x="3471590" y="1081867"/>
            <a:ext cx="1357282" cy="878574"/>
            <a:chOff x="5218541" y="3224646"/>
            <a:chExt cx="1599571" cy="1197075"/>
          </a:xfrm>
        </p:grpSpPr>
        <p:sp>
          <p:nvSpPr>
            <p:cNvPr id="123" name="TextovéPole 122">
              <a:extLst>
                <a:ext uri="{FF2B5EF4-FFF2-40B4-BE49-F238E27FC236}">
                  <a16:creationId xmlns:a16="http://schemas.microsoft.com/office/drawing/2014/main" id="{A2F61E94-85CA-42CC-A0B1-11EA3F3D0414}"/>
                </a:ext>
              </a:extLst>
            </p:cNvPr>
            <p:cNvSpPr txBox="1"/>
            <p:nvPr/>
          </p:nvSpPr>
          <p:spPr>
            <a:xfrm>
              <a:off x="5476787" y="3224646"/>
              <a:ext cx="1064520" cy="377417"/>
            </a:xfrm>
            <a:prstGeom prst="rect">
              <a:avLst/>
            </a:prstGeom>
            <a:solidFill>
              <a:schemeClr val="bg1">
                <a:lumMod val="50000"/>
              </a:schemeClr>
            </a:solidFill>
          </p:spPr>
          <p:txBody>
            <a:bodyPr wrap="square" rIns="3600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17/1 538</a:t>
              </a:r>
              <a:endParaRPr kumimoji="0" lang="cs-CZ" sz="12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124" name="TextovéPole 123">
              <a:extLst>
                <a:ext uri="{FF2B5EF4-FFF2-40B4-BE49-F238E27FC236}">
                  <a16:creationId xmlns:a16="http://schemas.microsoft.com/office/drawing/2014/main" id="{33E57FAD-E454-4890-8467-13D693E01B1A}"/>
                </a:ext>
              </a:extLst>
            </p:cNvPr>
            <p:cNvSpPr txBox="1"/>
            <p:nvPr/>
          </p:nvSpPr>
          <p:spPr>
            <a:xfrm>
              <a:off x="5476787" y="3609024"/>
              <a:ext cx="1067578" cy="356449"/>
            </a:xfrm>
            <a:prstGeom prst="rect">
              <a:avLst/>
            </a:prstGeom>
            <a:solidFill>
              <a:srgbClr val="FFFF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C00000"/>
                  </a:solidFill>
                  <a:effectLst/>
                  <a:uLnTx/>
                  <a:uFillTx/>
                  <a:latin typeface="Segoe UI"/>
                  <a:ea typeface="+mn-ea"/>
                  <a:cs typeface="+mn-cs"/>
                </a:rPr>
                <a:t>216,1</a:t>
              </a:r>
              <a:endParaRPr kumimoji="0" lang="cs-CZ" sz="1800" b="1" i="0" u="none" strike="noStrike" kern="1200" cap="none" spc="0" normalizeH="0" baseline="0" noProof="0" dirty="0">
                <a:ln>
                  <a:noFill/>
                </a:ln>
                <a:solidFill>
                  <a:srgbClr val="C00000"/>
                </a:solidFill>
                <a:effectLst/>
                <a:uLnTx/>
                <a:uFillTx/>
                <a:latin typeface="Segoe UI"/>
                <a:ea typeface="+mn-ea"/>
                <a:cs typeface="+mn-cs"/>
              </a:endParaRPr>
            </a:p>
          </p:txBody>
        </p:sp>
        <p:sp>
          <p:nvSpPr>
            <p:cNvPr id="125" name="TextovéPole 124">
              <a:extLst>
                <a:ext uri="{FF2B5EF4-FFF2-40B4-BE49-F238E27FC236}">
                  <a16:creationId xmlns:a16="http://schemas.microsoft.com/office/drawing/2014/main" id="{D3CAF925-7943-4630-88CB-6504F15EB2E5}"/>
                </a:ext>
              </a:extLst>
            </p:cNvPr>
            <p:cNvSpPr txBox="1"/>
            <p:nvPr/>
          </p:nvSpPr>
          <p:spPr>
            <a:xfrm>
              <a:off x="5218541" y="4044304"/>
              <a:ext cx="1599571" cy="377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Segoe UI"/>
                  <a:ea typeface="+mn-ea"/>
                  <a:cs typeface="+mn-cs"/>
                </a:rPr>
                <a:t>Wunsiedel</a:t>
              </a:r>
            </a:p>
          </p:txBody>
        </p:sp>
      </p:grpSp>
      <p:grpSp>
        <p:nvGrpSpPr>
          <p:cNvPr id="126" name="Skupina 125">
            <a:extLst>
              <a:ext uri="{FF2B5EF4-FFF2-40B4-BE49-F238E27FC236}">
                <a16:creationId xmlns:a16="http://schemas.microsoft.com/office/drawing/2014/main" id="{0B4440EF-A6C3-4F20-A018-D3B71C19EA3F}"/>
              </a:ext>
            </a:extLst>
          </p:cNvPr>
          <p:cNvGrpSpPr/>
          <p:nvPr/>
        </p:nvGrpSpPr>
        <p:grpSpPr>
          <a:xfrm>
            <a:off x="4452456" y="1078660"/>
            <a:ext cx="1510748" cy="745451"/>
            <a:chOff x="3084059" y="4160015"/>
            <a:chExt cx="1147387" cy="745451"/>
          </a:xfrm>
        </p:grpSpPr>
        <p:sp>
          <p:nvSpPr>
            <p:cNvPr id="127" name="TextovéPole 126">
              <a:extLst>
                <a:ext uri="{FF2B5EF4-FFF2-40B4-BE49-F238E27FC236}">
                  <a16:creationId xmlns:a16="http://schemas.microsoft.com/office/drawing/2014/main" id="{49B08114-2877-448A-9C3F-366181344DFE}"/>
                </a:ext>
              </a:extLst>
            </p:cNvPr>
            <p:cNvSpPr txBox="1"/>
            <p:nvPr/>
          </p:nvSpPr>
          <p:spPr>
            <a:xfrm>
              <a:off x="3084059" y="4628467"/>
              <a:ext cx="114738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Cheb</a:t>
              </a:r>
            </a:p>
          </p:txBody>
        </p:sp>
        <p:sp>
          <p:nvSpPr>
            <p:cNvPr id="128" name="TextovéPole 127">
              <a:extLst>
                <a:ext uri="{FF2B5EF4-FFF2-40B4-BE49-F238E27FC236}">
                  <a16:creationId xmlns:a16="http://schemas.microsoft.com/office/drawing/2014/main" id="{ADF48368-C68D-43D7-B857-D594CC4E1194}"/>
                </a:ext>
              </a:extLst>
            </p:cNvPr>
            <p:cNvSpPr txBox="1"/>
            <p:nvPr/>
          </p:nvSpPr>
          <p:spPr>
            <a:xfrm>
              <a:off x="3387416" y="4160015"/>
              <a:ext cx="619593" cy="261610"/>
            </a:xfrm>
            <a:prstGeom prst="rect">
              <a:avLst/>
            </a:prstGeom>
            <a:solidFill>
              <a:schemeClr val="bg1">
                <a:lumMod val="50000"/>
              </a:schemeClr>
            </a:solidFill>
          </p:spPr>
          <p:txBody>
            <a:bodyPr wrap="square" r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prstClr val="white">
                      <a:lumMod val="95000"/>
                    </a:prstClr>
                  </a:solidFill>
                  <a:latin typeface="Segoe UI"/>
                </a:rPr>
                <a:t>5/3 179</a:t>
              </a:r>
              <a:endPar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endParaRPr>
            </a:p>
          </p:txBody>
        </p:sp>
        <p:sp>
          <p:nvSpPr>
            <p:cNvPr id="129" name="TextovéPole 128">
              <a:extLst>
                <a:ext uri="{FF2B5EF4-FFF2-40B4-BE49-F238E27FC236}">
                  <a16:creationId xmlns:a16="http://schemas.microsoft.com/office/drawing/2014/main" id="{F453C446-BAF7-4F4B-A833-8CF862FA95B4}"/>
                </a:ext>
              </a:extLst>
            </p:cNvPr>
            <p:cNvSpPr txBox="1"/>
            <p:nvPr/>
          </p:nvSpPr>
          <p:spPr>
            <a:xfrm>
              <a:off x="3379361" y="4419364"/>
              <a:ext cx="627647" cy="261610"/>
            </a:xfrm>
            <a:prstGeom prst="rect">
              <a:avLst/>
            </a:prstGeom>
            <a:solidFill>
              <a:srgbClr val="FFFF00"/>
            </a:solidFill>
          </p:spPr>
          <p:txBody>
            <a:bodyPr wrap="square" rtlCol="0" anchor="ctr">
              <a:spAutoFit/>
            </a:bodyPr>
            <a:lstStyle>
              <a:defPPr>
                <a:defRPr lang="cs-CZ"/>
              </a:defPPr>
              <a:lvl1pPr marR="0" lvl="0" indent="0" algn="ctr" fontAlgn="auto">
                <a:lnSpc>
                  <a:spcPct val="100000"/>
                </a:lnSpc>
                <a:spcBef>
                  <a:spcPts val="0"/>
                </a:spcBef>
                <a:spcAft>
                  <a:spcPts val="0"/>
                </a:spcAft>
                <a:buClrTx/>
                <a:buSzTx/>
                <a:buFontTx/>
                <a:buNone/>
                <a:tabLst/>
                <a:defRPr sz="1100">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159,3</a:t>
              </a:r>
            </a:p>
          </p:txBody>
        </p:sp>
      </p:grpSp>
      <p:sp>
        <p:nvSpPr>
          <p:cNvPr id="130" name="Obdélník 129">
            <a:extLst>
              <a:ext uri="{FF2B5EF4-FFF2-40B4-BE49-F238E27FC236}">
                <a16:creationId xmlns:a16="http://schemas.microsoft.com/office/drawing/2014/main" id="{70F22F60-7E9C-4D76-99AC-70AE0B6C0E1E}"/>
              </a:ext>
            </a:extLst>
          </p:cNvPr>
          <p:cNvSpPr/>
          <p:nvPr/>
        </p:nvSpPr>
        <p:spPr>
          <a:xfrm>
            <a:off x="3606355" y="1039473"/>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31" name="Obdélník 130">
            <a:extLst>
              <a:ext uri="{FF2B5EF4-FFF2-40B4-BE49-F238E27FC236}">
                <a16:creationId xmlns:a16="http://schemas.microsoft.com/office/drawing/2014/main" id="{B78EE608-469A-45B1-8C16-64D8A12D7378}"/>
              </a:ext>
            </a:extLst>
          </p:cNvPr>
          <p:cNvSpPr/>
          <p:nvPr/>
        </p:nvSpPr>
        <p:spPr>
          <a:xfrm>
            <a:off x="3606355" y="1315382"/>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32" name="Obdélník 131">
            <a:extLst>
              <a:ext uri="{FF2B5EF4-FFF2-40B4-BE49-F238E27FC236}">
                <a16:creationId xmlns:a16="http://schemas.microsoft.com/office/drawing/2014/main" id="{A8323958-3355-490C-95BF-EE8274842505}"/>
              </a:ext>
            </a:extLst>
          </p:cNvPr>
          <p:cNvSpPr/>
          <p:nvPr/>
        </p:nvSpPr>
        <p:spPr>
          <a:xfrm>
            <a:off x="4780978" y="1002725"/>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33" name="Obdélník 132">
            <a:extLst>
              <a:ext uri="{FF2B5EF4-FFF2-40B4-BE49-F238E27FC236}">
                <a16:creationId xmlns:a16="http://schemas.microsoft.com/office/drawing/2014/main" id="{4CBAA9AD-DCD1-48D2-8D96-D0E26D9FC047}"/>
              </a:ext>
            </a:extLst>
          </p:cNvPr>
          <p:cNvSpPr/>
          <p:nvPr/>
        </p:nvSpPr>
        <p:spPr>
          <a:xfrm>
            <a:off x="4780978" y="1278634"/>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34" name="Obdélník 133">
            <a:extLst>
              <a:ext uri="{FF2B5EF4-FFF2-40B4-BE49-F238E27FC236}">
                <a16:creationId xmlns:a16="http://schemas.microsoft.com/office/drawing/2014/main" id="{E448F3FC-BC1E-4C53-938A-A3C0E3DA75F6}"/>
              </a:ext>
            </a:extLst>
          </p:cNvPr>
          <p:cNvSpPr/>
          <p:nvPr/>
        </p:nvSpPr>
        <p:spPr>
          <a:xfrm>
            <a:off x="5731243" y="214161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45" name="Obdélník 144">
            <a:extLst>
              <a:ext uri="{FF2B5EF4-FFF2-40B4-BE49-F238E27FC236}">
                <a16:creationId xmlns:a16="http://schemas.microsoft.com/office/drawing/2014/main" id="{FB937695-924D-45C7-A375-01927590B68C}"/>
              </a:ext>
            </a:extLst>
          </p:cNvPr>
          <p:cNvSpPr/>
          <p:nvPr/>
        </p:nvSpPr>
        <p:spPr>
          <a:xfrm>
            <a:off x="5731243" y="2417527"/>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46" name="Obdélník 145">
            <a:extLst>
              <a:ext uri="{FF2B5EF4-FFF2-40B4-BE49-F238E27FC236}">
                <a16:creationId xmlns:a16="http://schemas.microsoft.com/office/drawing/2014/main" id="{07B5071B-853C-49E2-90A9-97F38C359479}"/>
              </a:ext>
            </a:extLst>
          </p:cNvPr>
          <p:cNvSpPr/>
          <p:nvPr/>
        </p:nvSpPr>
        <p:spPr>
          <a:xfrm>
            <a:off x="5912886" y="3197561"/>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55" name="Obdélník 154">
            <a:extLst>
              <a:ext uri="{FF2B5EF4-FFF2-40B4-BE49-F238E27FC236}">
                <a16:creationId xmlns:a16="http://schemas.microsoft.com/office/drawing/2014/main" id="{F8F1B51A-C16F-492D-AB08-64ADFF171461}"/>
              </a:ext>
            </a:extLst>
          </p:cNvPr>
          <p:cNvSpPr/>
          <p:nvPr/>
        </p:nvSpPr>
        <p:spPr>
          <a:xfrm>
            <a:off x="5858490" y="3430234"/>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56" name="Obdélník 155">
            <a:extLst>
              <a:ext uri="{FF2B5EF4-FFF2-40B4-BE49-F238E27FC236}">
                <a16:creationId xmlns:a16="http://schemas.microsoft.com/office/drawing/2014/main" id="{0B4E884E-040F-4790-A552-E76A8EF2856E}"/>
              </a:ext>
            </a:extLst>
          </p:cNvPr>
          <p:cNvSpPr/>
          <p:nvPr/>
        </p:nvSpPr>
        <p:spPr>
          <a:xfrm>
            <a:off x="7671632" y="4513831"/>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57" name="Obdélník 156">
            <a:extLst>
              <a:ext uri="{FF2B5EF4-FFF2-40B4-BE49-F238E27FC236}">
                <a16:creationId xmlns:a16="http://schemas.microsoft.com/office/drawing/2014/main" id="{CE3DB11E-F040-4B98-8454-3B4F97B597E9}"/>
              </a:ext>
            </a:extLst>
          </p:cNvPr>
          <p:cNvSpPr/>
          <p:nvPr/>
        </p:nvSpPr>
        <p:spPr>
          <a:xfrm>
            <a:off x="7617236" y="4746504"/>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Tree>
    <p:extLst>
      <p:ext uri="{BB962C8B-B14F-4D97-AF65-F5344CB8AC3E}">
        <p14:creationId xmlns:p14="http://schemas.microsoft.com/office/powerpoint/2010/main" val="1712027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apa, text&#10;&#10;Popis byl vytvořen automaticky">
            <a:extLst>
              <a:ext uri="{FF2B5EF4-FFF2-40B4-BE49-F238E27FC236}">
                <a16:creationId xmlns:a16="http://schemas.microsoft.com/office/drawing/2014/main" id="{C35272B2-4A1B-46FA-817F-2F6C018F8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95" y="1657350"/>
            <a:ext cx="11401425" cy="3543300"/>
          </a:xfrm>
          <a:prstGeom prst="rect">
            <a:avLst/>
          </a:prstGeom>
        </p:spPr>
      </p:pic>
      <p:pic>
        <p:nvPicPr>
          <p:cNvPr id="109" name="Obrázek 108">
            <a:extLst>
              <a:ext uri="{FF2B5EF4-FFF2-40B4-BE49-F238E27FC236}">
                <a16:creationId xmlns:a16="http://schemas.microsoft.com/office/drawing/2014/main" id="{9C33061E-C962-4E86-99F7-E145430D0238}"/>
              </a:ext>
            </a:extLst>
          </p:cNvPr>
          <p:cNvPicPr>
            <a:picLocks noChangeAspect="1"/>
          </p:cNvPicPr>
          <p:nvPr/>
        </p:nvPicPr>
        <p:blipFill rotWithShape="1">
          <a:blip r:embed="rId3"/>
          <a:srcRect l="3213"/>
          <a:stretch/>
        </p:blipFill>
        <p:spPr>
          <a:xfrm>
            <a:off x="10312974" y="141407"/>
            <a:ext cx="1660507" cy="1510172"/>
          </a:xfrm>
          <a:prstGeom prst="rect">
            <a:avLst/>
          </a:prstGeom>
        </p:spPr>
      </p:pic>
      <p:sp>
        <p:nvSpPr>
          <p:cNvPr id="4" name="Zástupný symbol pro číslo snímku 3">
            <a:extLst>
              <a:ext uri="{FF2B5EF4-FFF2-40B4-BE49-F238E27FC236}">
                <a16:creationId xmlns:a16="http://schemas.microsoft.com/office/drawing/2014/main" id="{3C5F7892-3253-4DA0-8421-57EA67AAEB8D}"/>
              </a:ext>
            </a:extLst>
          </p:cNvPr>
          <p:cNvSpPr>
            <a:spLocks noGrp="1"/>
          </p:cNvSpPr>
          <p:nvPr>
            <p:ph type="sldNum" sz="quarter" idx="4294967295"/>
          </p:nvPr>
        </p:nvSpPr>
        <p:spPr>
          <a:xfrm>
            <a:off x="8659741" y="6426000"/>
            <a:ext cx="432000" cy="432000"/>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10" name="Skupina 9">
            <a:extLst>
              <a:ext uri="{FF2B5EF4-FFF2-40B4-BE49-F238E27FC236}">
                <a16:creationId xmlns:a16="http://schemas.microsoft.com/office/drawing/2014/main" id="{8075C272-1DC5-47E1-9A2F-BBFBF589AC6F}"/>
              </a:ext>
            </a:extLst>
          </p:cNvPr>
          <p:cNvGrpSpPr/>
          <p:nvPr/>
        </p:nvGrpSpPr>
        <p:grpSpPr>
          <a:xfrm>
            <a:off x="554183" y="3852365"/>
            <a:ext cx="1499332" cy="748776"/>
            <a:chOff x="544377" y="3657081"/>
            <a:chExt cx="1183565" cy="748776"/>
          </a:xfrm>
        </p:grpSpPr>
        <p:sp>
          <p:nvSpPr>
            <p:cNvPr id="11" name="TextovéPole 10">
              <a:extLst>
                <a:ext uri="{FF2B5EF4-FFF2-40B4-BE49-F238E27FC236}">
                  <a16:creationId xmlns:a16="http://schemas.microsoft.com/office/drawing/2014/main" id="{DDC260F5-9508-480B-8B05-8F2F8B301917}"/>
                </a:ext>
              </a:extLst>
            </p:cNvPr>
            <p:cNvSpPr txBox="1"/>
            <p:nvPr/>
          </p:nvSpPr>
          <p:spPr>
            <a:xfrm>
              <a:off x="544377" y="4128859"/>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a:ln>
                    <a:noFill/>
                  </a:ln>
                  <a:solidFill>
                    <a:srgbClr val="FFFFFF"/>
                  </a:solidFill>
                  <a:effectLst/>
                  <a:uLnTx/>
                  <a:uFillTx/>
                  <a:latin typeface="Segoe UI"/>
                  <a:ea typeface="+mn-ea"/>
                  <a:cs typeface="+mn-cs"/>
                </a:rPr>
                <a:t>Rohrbach</a:t>
              </a:r>
            </a:p>
          </p:txBody>
        </p:sp>
        <p:sp>
          <p:nvSpPr>
            <p:cNvPr id="12" name="TextovéPole 11">
              <a:extLst>
                <a:ext uri="{FF2B5EF4-FFF2-40B4-BE49-F238E27FC236}">
                  <a16:creationId xmlns:a16="http://schemas.microsoft.com/office/drawing/2014/main" id="{EBA32EC8-0B27-4A99-9617-A6EA1A77D485}"/>
                </a:ext>
              </a:extLst>
            </p:cNvPr>
            <p:cNvSpPr txBox="1"/>
            <p:nvPr/>
          </p:nvSpPr>
          <p:spPr>
            <a:xfrm>
              <a:off x="792576" y="3906098"/>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189,2</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3" name="TextovéPole 12">
              <a:extLst>
                <a:ext uri="{FF2B5EF4-FFF2-40B4-BE49-F238E27FC236}">
                  <a16:creationId xmlns:a16="http://schemas.microsoft.com/office/drawing/2014/main" id="{AF745496-2C28-4C61-8143-B447957740FC}"/>
                </a:ext>
              </a:extLst>
            </p:cNvPr>
            <p:cNvSpPr txBox="1"/>
            <p:nvPr/>
          </p:nvSpPr>
          <p:spPr>
            <a:xfrm>
              <a:off x="793561" y="3657081"/>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15/3 493</a:t>
              </a:r>
            </a:p>
          </p:txBody>
        </p:sp>
      </p:grpSp>
      <p:sp>
        <p:nvSpPr>
          <p:cNvPr id="113" name="Nadpis 1">
            <a:extLst>
              <a:ext uri="{FF2B5EF4-FFF2-40B4-BE49-F238E27FC236}">
                <a16:creationId xmlns:a16="http://schemas.microsoft.com/office/drawing/2014/main" id="{1BF73B9F-8A98-4F9F-A05C-028B549B6E93}"/>
              </a:ext>
            </a:extLst>
          </p:cNvPr>
          <p:cNvSpPr>
            <a:spLocks noGrp="1"/>
          </p:cNvSpPr>
          <p:nvPr>
            <p:ph type="title"/>
          </p:nvPr>
        </p:nvSpPr>
        <p:spPr>
          <a:xfrm>
            <a:off x="332819" y="1"/>
            <a:ext cx="9885238" cy="896492"/>
          </a:xfrm>
        </p:spPr>
        <p:txBody>
          <a:bodyPr/>
          <a:lstStyle/>
          <a:p>
            <a:r>
              <a:rPr lang="cs-CZ" altLang="cs-CZ" dirty="0"/>
              <a:t>Situace v příhraničí s Rakouskem</a:t>
            </a:r>
            <a:endParaRPr lang="cs-CZ" dirty="0"/>
          </a:p>
        </p:txBody>
      </p:sp>
      <p:grpSp>
        <p:nvGrpSpPr>
          <p:cNvPr id="122" name="Skupina 121">
            <a:extLst>
              <a:ext uri="{FF2B5EF4-FFF2-40B4-BE49-F238E27FC236}">
                <a16:creationId xmlns:a16="http://schemas.microsoft.com/office/drawing/2014/main" id="{278B5F4F-21D7-4B6E-84F2-8EBFDC8F725E}"/>
              </a:ext>
            </a:extLst>
          </p:cNvPr>
          <p:cNvGrpSpPr/>
          <p:nvPr/>
        </p:nvGrpSpPr>
        <p:grpSpPr>
          <a:xfrm>
            <a:off x="9340494" y="4657277"/>
            <a:ext cx="2407181" cy="511405"/>
            <a:chOff x="9882977" y="1817582"/>
            <a:chExt cx="2066551" cy="479115"/>
          </a:xfrm>
        </p:grpSpPr>
        <p:sp>
          <p:nvSpPr>
            <p:cNvPr id="123" name="TextovéPole 122">
              <a:extLst>
                <a:ext uri="{FF2B5EF4-FFF2-40B4-BE49-F238E27FC236}">
                  <a16:creationId xmlns:a16="http://schemas.microsoft.com/office/drawing/2014/main" id="{0706431A-3438-4438-84CC-435BA24B87A0}"/>
                </a:ext>
              </a:extLst>
            </p:cNvPr>
            <p:cNvSpPr txBox="1"/>
            <p:nvPr/>
          </p:nvSpPr>
          <p:spPr>
            <a:xfrm>
              <a:off x="9882977" y="1817582"/>
              <a:ext cx="2066549" cy="236090"/>
            </a:xfrm>
            <a:prstGeom prst="rect">
              <a:avLst/>
            </a:prstGeom>
            <a:solidFill>
              <a:schemeClr val="bg1">
                <a:lumMod val="5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white"/>
                  </a:solidFill>
                  <a:effectLst/>
                  <a:uLnTx/>
                  <a:uFillTx/>
                  <a:latin typeface="Segoe UI"/>
                  <a:ea typeface="+mn-ea"/>
                  <a:cs typeface="+mn-cs"/>
                </a:rPr>
                <a:t>přírůstek/celkem pozitivních</a:t>
              </a:r>
            </a:p>
          </p:txBody>
        </p:sp>
        <p:sp>
          <p:nvSpPr>
            <p:cNvPr id="124" name="TextovéPole 123">
              <a:extLst>
                <a:ext uri="{FF2B5EF4-FFF2-40B4-BE49-F238E27FC236}">
                  <a16:creationId xmlns:a16="http://schemas.microsoft.com/office/drawing/2014/main" id="{888C5F23-6E1F-411A-B2A7-826785FA3CB5}"/>
                </a:ext>
              </a:extLst>
            </p:cNvPr>
            <p:cNvSpPr txBox="1"/>
            <p:nvPr/>
          </p:nvSpPr>
          <p:spPr>
            <a:xfrm>
              <a:off x="9882977" y="2060607"/>
              <a:ext cx="2066551" cy="236090"/>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Segoe UI"/>
                  <a:ea typeface="+mn-ea"/>
                  <a:cs typeface="+mn-cs"/>
                </a:rPr>
                <a:t>incidence 7 dní/100 000 obyvatel</a:t>
              </a:r>
            </a:p>
          </p:txBody>
        </p:sp>
      </p:grpSp>
      <p:grpSp>
        <p:nvGrpSpPr>
          <p:cNvPr id="58" name="Skupina 57">
            <a:extLst>
              <a:ext uri="{FF2B5EF4-FFF2-40B4-BE49-F238E27FC236}">
                <a16:creationId xmlns:a16="http://schemas.microsoft.com/office/drawing/2014/main" id="{F27BB1BE-DE82-427E-BDB2-51F8B2FCA07F}"/>
              </a:ext>
            </a:extLst>
          </p:cNvPr>
          <p:cNvGrpSpPr/>
          <p:nvPr/>
        </p:nvGrpSpPr>
        <p:grpSpPr>
          <a:xfrm>
            <a:off x="1711971" y="4337998"/>
            <a:ext cx="1633483" cy="902665"/>
            <a:chOff x="544377" y="3657081"/>
            <a:chExt cx="1183565" cy="902665"/>
          </a:xfrm>
        </p:grpSpPr>
        <p:sp>
          <p:nvSpPr>
            <p:cNvPr id="59" name="TextovéPole 58">
              <a:extLst>
                <a:ext uri="{FF2B5EF4-FFF2-40B4-BE49-F238E27FC236}">
                  <a16:creationId xmlns:a16="http://schemas.microsoft.com/office/drawing/2014/main" id="{E4C056E0-F101-4F7E-A6C0-129A3C558B98}"/>
                </a:ext>
              </a:extLst>
            </p:cNvPr>
            <p:cNvSpPr txBox="1"/>
            <p:nvPr/>
          </p:nvSpPr>
          <p:spPr>
            <a:xfrm>
              <a:off x="544377" y="4128859"/>
              <a:ext cx="11835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1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Urfahr-Umgebung</a:t>
              </a:r>
            </a:p>
          </p:txBody>
        </p:sp>
        <p:sp>
          <p:nvSpPr>
            <p:cNvPr id="60" name="TextovéPole 59">
              <a:extLst>
                <a:ext uri="{FF2B5EF4-FFF2-40B4-BE49-F238E27FC236}">
                  <a16:creationId xmlns:a16="http://schemas.microsoft.com/office/drawing/2014/main" id="{F605A2D6-3C9B-40A4-B25B-E3A399EEFEB1}"/>
                </a:ext>
              </a:extLst>
            </p:cNvPr>
            <p:cNvSpPr txBox="1"/>
            <p:nvPr/>
          </p:nvSpPr>
          <p:spPr>
            <a:xfrm>
              <a:off x="792576" y="3906098"/>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277,9</a:t>
              </a:r>
            </a:p>
          </p:txBody>
        </p:sp>
        <p:sp>
          <p:nvSpPr>
            <p:cNvPr id="61" name="TextovéPole 60">
              <a:extLst>
                <a:ext uri="{FF2B5EF4-FFF2-40B4-BE49-F238E27FC236}">
                  <a16:creationId xmlns:a16="http://schemas.microsoft.com/office/drawing/2014/main" id="{C2FE971D-CA94-4E26-8EB2-14605EEFD820}"/>
                </a:ext>
              </a:extLst>
            </p:cNvPr>
            <p:cNvSpPr txBox="1"/>
            <p:nvPr/>
          </p:nvSpPr>
          <p:spPr>
            <a:xfrm>
              <a:off x="793561" y="3657081"/>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27/4 268</a:t>
              </a:r>
            </a:p>
          </p:txBody>
        </p:sp>
      </p:grpSp>
      <p:grpSp>
        <p:nvGrpSpPr>
          <p:cNvPr id="63" name="Skupina 62">
            <a:extLst>
              <a:ext uri="{FF2B5EF4-FFF2-40B4-BE49-F238E27FC236}">
                <a16:creationId xmlns:a16="http://schemas.microsoft.com/office/drawing/2014/main" id="{D2979798-45EF-4F06-8E14-1BAA2EEBDC63}"/>
              </a:ext>
            </a:extLst>
          </p:cNvPr>
          <p:cNvGrpSpPr/>
          <p:nvPr/>
        </p:nvGrpSpPr>
        <p:grpSpPr>
          <a:xfrm>
            <a:off x="2823152" y="4221991"/>
            <a:ext cx="1603913" cy="748776"/>
            <a:chOff x="544377" y="3657081"/>
            <a:chExt cx="1183565" cy="748776"/>
          </a:xfrm>
        </p:grpSpPr>
        <p:sp>
          <p:nvSpPr>
            <p:cNvPr id="64" name="TextovéPole 63">
              <a:extLst>
                <a:ext uri="{FF2B5EF4-FFF2-40B4-BE49-F238E27FC236}">
                  <a16:creationId xmlns:a16="http://schemas.microsoft.com/office/drawing/2014/main" id="{F34F4CA0-FF44-47E8-B33B-9FDB646C905C}"/>
                </a:ext>
              </a:extLst>
            </p:cNvPr>
            <p:cNvSpPr txBox="1"/>
            <p:nvPr/>
          </p:nvSpPr>
          <p:spPr>
            <a:xfrm>
              <a:off x="544377" y="4128859"/>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a:ln>
                    <a:noFill/>
                  </a:ln>
                  <a:solidFill>
                    <a:srgbClr val="FFFFFF"/>
                  </a:solidFill>
                  <a:effectLst/>
                  <a:uLnTx/>
                  <a:uFillTx/>
                  <a:latin typeface="Segoe UI"/>
                  <a:ea typeface="+mn-ea"/>
                  <a:cs typeface="+mn-cs"/>
                </a:rPr>
                <a:t>Freistadt</a:t>
              </a:r>
            </a:p>
          </p:txBody>
        </p:sp>
        <p:sp>
          <p:nvSpPr>
            <p:cNvPr id="65" name="TextovéPole 64">
              <a:extLst>
                <a:ext uri="{FF2B5EF4-FFF2-40B4-BE49-F238E27FC236}">
                  <a16:creationId xmlns:a16="http://schemas.microsoft.com/office/drawing/2014/main" id="{21368E88-59B8-44B7-8027-775D3A764447}"/>
                </a:ext>
              </a:extLst>
            </p:cNvPr>
            <p:cNvSpPr txBox="1"/>
            <p:nvPr/>
          </p:nvSpPr>
          <p:spPr>
            <a:xfrm>
              <a:off x="792576" y="3906098"/>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252,8</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6" name="TextovéPole 65">
              <a:extLst>
                <a:ext uri="{FF2B5EF4-FFF2-40B4-BE49-F238E27FC236}">
                  <a16:creationId xmlns:a16="http://schemas.microsoft.com/office/drawing/2014/main" id="{F57EC1D7-031C-48F2-BE5C-EE30E5DFF9F8}"/>
                </a:ext>
              </a:extLst>
            </p:cNvPr>
            <p:cNvSpPr txBox="1"/>
            <p:nvPr/>
          </p:nvSpPr>
          <p:spPr>
            <a:xfrm>
              <a:off x="793561" y="3657081"/>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20/3 142</a:t>
              </a:r>
            </a:p>
          </p:txBody>
        </p:sp>
      </p:grpSp>
      <p:grpSp>
        <p:nvGrpSpPr>
          <p:cNvPr id="67" name="Skupina 66">
            <a:extLst>
              <a:ext uri="{FF2B5EF4-FFF2-40B4-BE49-F238E27FC236}">
                <a16:creationId xmlns:a16="http://schemas.microsoft.com/office/drawing/2014/main" id="{D3E5C303-0699-4DEA-BB73-5E74D2C7AE4B}"/>
              </a:ext>
            </a:extLst>
          </p:cNvPr>
          <p:cNvGrpSpPr/>
          <p:nvPr/>
        </p:nvGrpSpPr>
        <p:grpSpPr>
          <a:xfrm>
            <a:off x="3587887" y="3406264"/>
            <a:ext cx="1593222" cy="748776"/>
            <a:chOff x="544377" y="3657081"/>
            <a:chExt cx="1183565" cy="748776"/>
          </a:xfrm>
        </p:grpSpPr>
        <p:sp>
          <p:nvSpPr>
            <p:cNvPr id="68" name="TextovéPole 67">
              <a:extLst>
                <a:ext uri="{FF2B5EF4-FFF2-40B4-BE49-F238E27FC236}">
                  <a16:creationId xmlns:a16="http://schemas.microsoft.com/office/drawing/2014/main" id="{8F7775A7-FF66-4204-8150-8B4C26510C13}"/>
                </a:ext>
              </a:extLst>
            </p:cNvPr>
            <p:cNvSpPr txBox="1"/>
            <p:nvPr/>
          </p:nvSpPr>
          <p:spPr>
            <a:xfrm>
              <a:off x="544377" y="4128859"/>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a:ln>
                    <a:noFill/>
                  </a:ln>
                  <a:solidFill>
                    <a:srgbClr val="FFFFFF"/>
                  </a:solidFill>
                  <a:effectLst/>
                  <a:uLnTx/>
                  <a:uFillTx/>
                  <a:latin typeface="Segoe UI"/>
                  <a:ea typeface="+mn-ea"/>
                  <a:cs typeface="+mn-cs"/>
                </a:rPr>
                <a:t>Gmünd</a:t>
              </a:r>
            </a:p>
          </p:txBody>
        </p:sp>
        <p:sp>
          <p:nvSpPr>
            <p:cNvPr id="69" name="TextovéPole 68">
              <a:extLst>
                <a:ext uri="{FF2B5EF4-FFF2-40B4-BE49-F238E27FC236}">
                  <a16:creationId xmlns:a16="http://schemas.microsoft.com/office/drawing/2014/main" id="{B08B2CA9-C83D-4F30-ADCF-161C2ED2F7C4}"/>
                </a:ext>
              </a:extLst>
            </p:cNvPr>
            <p:cNvSpPr txBox="1"/>
            <p:nvPr/>
          </p:nvSpPr>
          <p:spPr>
            <a:xfrm>
              <a:off x="792576" y="3906098"/>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314,6</a:t>
              </a:r>
            </a:p>
          </p:txBody>
        </p:sp>
        <p:sp>
          <p:nvSpPr>
            <p:cNvPr id="70" name="TextovéPole 69">
              <a:extLst>
                <a:ext uri="{FF2B5EF4-FFF2-40B4-BE49-F238E27FC236}">
                  <a16:creationId xmlns:a16="http://schemas.microsoft.com/office/drawing/2014/main" id="{B2C7227B-90A4-43BD-A790-5254607A82C6}"/>
                </a:ext>
              </a:extLst>
            </p:cNvPr>
            <p:cNvSpPr txBox="1"/>
            <p:nvPr/>
          </p:nvSpPr>
          <p:spPr>
            <a:xfrm>
              <a:off x="793561" y="3657081"/>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solidFill>
                    <a:prstClr val="white"/>
                  </a:solidFill>
                </a:rPr>
                <a:t>8/1 215</a:t>
              </a:r>
              <a:endParaRPr kumimoji="0" lang="cs-CZ" sz="1100"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71" name="Skupina 70">
            <a:extLst>
              <a:ext uri="{FF2B5EF4-FFF2-40B4-BE49-F238E27FC236}">
                <a16:creationId xmlns:a16="http://schemas.microsoft.com/office/drawing/2014/main" id="{BA8ACD29-2D9B-4465-AC9E-EC2812200C4B}"/>
              </a:ext>
            </a:extLst>
          </p:cNvPr>
          <p:cNvGrpSpPr/>
          <p:nvPr/>
        </p:nvGrpSpPr>
        <p:grpSpPr>
          <a:xfrm>
            <a:off x="5425088" y="2404068"/>
            <a:ext cx="1462675" cy="748776"/>
            <a:chOff x="544377" y="3657081"/>
            <a:chExt cx="1183565" cy="748776"/>
          </a:xfrm>
        </p:grpSpPr>
        <p:sp>
          <p:nvSpPr>
            <p:cNvPr id="72" name="TextovéPole 71">
              <a:extLst>
                <a:ext uri="{FF2B5EF4-FFF2-40B4-BE49-F238E27FC236}">
                  <a16:creationId xmlns:a16="http://schemas.microsoft.com/office/drawing/2014/main" id="{34D6B735-3C82-46DD-BE02-25EC96EFC80A}"/>
                </a:ext>
              </a:extLst>
            </p:cNvPr>
            <p:cNvSpPr txBox="1"/>
            <p:nvPr/>
          </p:nvSpPr>
          <p:spPr>
            <a:xfrm>
              <a:off x="544377" y="4128859"/>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a:ln>
                    <a:noFill/>
                  </a:ln>
                  <a:solidFill>
                    <a:srgbClr val="FFFFFF"/>
                  </a:solidFill>
                  <a:effectLst/>
                  <a:uLnTx/>
                  <a:uFillTx/>
                  <a:latin typeface="Segoe UI"/>
                  <a:ea typeface="+mn-ea"/>
                  <a:cs typeface="+mn-cs"/>
                </a:rPr>
                <a:t>Thaya</a:t>
              </a:r>
            </a:p>
          </p:txBody>
        </p:sp>
        <p:sp>
          <p:nvSpPr>
            <p:cNvPr id="73" name="TextovéPole 72">
              <a:extLst>
                <a:ext uri="{FF2B5EF4-FFF2-40B4-BE49-F238E27FC236}">
                  <a16:creationId xmlns:a16="http://schemas.microsoft.com/office/drawing/2014/main" id="{B6B5B372-AC2F-4A39-A59A-08954E90933A}"/>
                </a:ext>
              </a:extLst>
            </p:cNvPr>
            <p:cNvSpPr txBox="1"/>
            <p:nvPr/>
          </p:nvSpPr>
          <p:spPr>
            <a:xfrm>
              <a:off x="792576" y="3906098"/>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175,2</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4" name="TextovéPole 73">
              <a:extLst>
                <a:ext uri="{FF2B5EF4-FFF2-40B4-BE49-F238E27FC236}">
                  <a16:creationId xmlns:a16="http://schemas.microsoft.com/office/drawing/2014/main" id="{8D288A66-4F0B-4042-A594-2BB62BC49E63}"/>
                </a:ext>
              </a:extLst>
            </p:cNvPr>
            <p:cNvSpPr txBox="1"/>
            <p:nvPr/>
          </p:nvSpPr>
          <p:spPr>
            <a:xfrm>
              <a:off x="793561" y="3657081"/>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solidFill>
                    <a:prstClr val="white"/>
                  </a:solidFill>
                </a:rPr>
                <a:t>4/739</a:t>
              </a:r>
              <a:endParaRPr kumimoji="0" lang="cs-CZ" sz="1100"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75" name="Skupina 74">
            <a:extLst>
              <a:ext uri="{FF2B5EF4-FFF2-40B4-BE49-F238E27FC236}">
                <a16:creationId xmlns:a16="http://schemas.microsoft.com/office/drawing/2014/main" id="{5CEE5C3F-08C6-4F65-AC5B-9FB410CD605F}"/>
              </a:ext>
            </a:extLst>
          </p:cNvPr>
          <p:cNvGrpSpPr/>
          <p:nvPr/>
        </p:nvGrpSpPr>
        <p:grpSpPr>
          <a:xfrm>
            <a:off x="6585668" y="3141377"/>
            <a:ext cx="1350410" cy="748776"/>
            <a:chOff x="544377" y="3657081"/>
            <a:chExt cx="1183565" cy="748776"/>
          </a:xfrm>
        </p:grpSpPr>
        <p:sp>
          <p:nvSpPr>
            <p:cNvPr id="76" name="TextovéPole 75">
              <a:extLst>
                <a:ext uri="{FF2B5EF4-FFF2-40B4-BE49-F238E27FC236}">
                  <a16:creationId xmlns:a16="http://schemas.microsoft.com/office/drawing/2014/main" id="{BFB21FF1-32C3-4B30-88FF-1724AA761739}"/>
                </a:ext>
              </a:extLst>
            </p:cNvPr>
            <p:cNvSpPr txBox="1"/>
            <p:nvPr/>
          </p:nvSpPr>
          <p:spPr>
            <a:xfrm>
              <a:off x="544377" y="4128859"/>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FFFF"/>
                  </a:solidFill>
                  <a:effectLst/>
                  <a:uLnTx/>
                  <a:uFillTx/>
                  <a:latin typeface="Segoe UI"/>
                  <a:ea typeface="+mn-ea"/>
                  <a:cs typeface="+mn-cs"/>
                </a:rPr>
                <a:t>Horn</a:t>
              </a:r>
              <a:endParaRPr kumimoji="0" lang="de-AT" sz="12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77" name="TextovéPole 76">
              <a:extLst>
                <a:ext uri="{FF2B5EF4-FFF2-40B4-BE49-F238E27FC236}">
                  <a16:creationId xmlns:a16="http://schemas.microsoft.com/office/drawing/2014/main" id="{0C625086-AB5F-4FE4-BDAF-619F281B1FC2}"/>
                </a:ext>
              </a:extLst>
            </p:cNvPr>
            <p:cNvSpPr txBox="1"/>
            <p:nvPr/>
          </p:nvSpPr>
          <p:spPr>
            <a:xfrm>
              <a:off x="792576" y="3906098"/>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113,1</a:t>
              </a:r>
            </a:p>
          </p:txBody>
        </p:sp>
        <p:sp>
          <p:nvSpPr>
            <p:cNvPr id="78" name="TextovéPole 77">
              <a:extLst>
                <a:ext uri="{FF2B5EF4-FFF2-40B4-BE49-F238E27FC236}">
                  <a16:creationId xmlns:a16="http://schemas.microsoft.com/office/drawing/2014/main" id="{A403A453-F79A-4EEB-8B0F-8554F582798A}"/>
                </a:ext>
              </a:extLst>
            </p:cNvPr>
            <p:cNvSpPr txBox="1"/>
            <p:nvPr/>
          </p:nvSpPr>
          <p:spPr>
            <a:xfrm>
              <a:off x="793561" y="3657081"/>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6/513</a:t>
              </a:r>
            </a:p>
          </p:txBody>
        </p:sp>
      </p:grpSp>
      <p:grpSp>
        <p:nvGrpSpPr>
          <p:cNvPr id="79" name="Skupina 78">
            <a:extLst>
              <a:ext uri="{FF2B5EF4-FFF2-40B4-BE49-F238E27FC236}">
                <a16:creationId xmlns:a16="http://schemas.microsoft.com/office/drawing/2014/main" id="{F54B911B-819D-41D5-B0D6-0D90162D247F}"/>
              </a:ext>
            </a:extLst>
          </p:cNvPr>
          <p:cNvGrpSpPr/>
          <p:nvPr/>
        </p:nvGrpSpPr>
        <p:grpSpPr>
          <a:xfrm>
            <a:off x="7988830" y="3531635"/>
            <a:ext cx="1458554" cy="748776"/>
            <a:chOff x="544377" y="3657081"/>
            <a:chExt cx="1183565" cy="748776"/>
          </a:xfrm>
        </p:grpSpPr>
        <p:sp>
          <p:nvSpPr>
            <p:cNvPr id="80" name="TextovéPole 79">
              <a:extLst>
                <a:ext uri="{FF2B5EF4-FFF2-40B4-BE49-F238E27FC236}">
                  <a16:creationId xmlns:a16="http://schemas.microsoft.com/office/drawing/2014/main" id="{695D1E03-7EF1-4949-B384-A4E3933174A6}"/>
                </a:ext>
              </a:extLst>
            </p:cNvPr>
            <p:cNvSpPr txBox="1"/>
            <p:nvPr/>
          </p:nvSpPr>
          <p:spPr>
            <a:xfrm>
              <a:off x="544377" y="4128859"/>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a:ln>
                    <a:noFill/>
                  </a:ln>
                  <a:solidFill>
                    <a:srgbClr val="FFFFFF"/>
                  </a:solidFill>
                  <a:effectLst/>
                  <a:uLnTx/>
                  <a:uFillTx/>
                  <a:latin typeface="Segoe UI"/>
                  <a:ea typeface="+mn-ea"/>
                  <a:cs typeface="+mn-cs"/>
                </a:rPr>
                <a:t>Hollabrunn</a:t>
              </a:r>
            </a:p>
          </p:txBody>
        </p:sp>
        <p:sp>
          <p:nvSpPr>
            <p:cNvPr id="81" name="TextovéPole 80">
              <a:extLst>
                <a:ext uri="{FF2B5EF4-FFF2-40B4-BE49-F238E27FC236}">
                  <a16:creationId xmlns:a16="http://schemas.microsoft.com/office/drawing/2014/main" id="{DFF30980-4915-4472-A36A-F50BAB6513A6}"/>
                </a:ext>
              </a:extLst>
            </p:cNvPr>
            <p:cNvSpPr txBox="1"/>
            <p:nvPr/>
          </p:nvSpPr>
          <p:spPr>
            <a:xfrm>
              <a:off x="792576" y="3906098"/>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76,4</a:t>
              </a:r>
            </a:p>
          </p:txBody>
        </p:sp>
        <p:sp>
          <p:nvSpPr>
            <p:cNvPr id="82" name="TextovéPole 81">
              <a:extLst>
                <a:ext uri="{FF2B5EF4-FFF2-40B4-BE49-F238E27FC236}">
                  <a16:creationId xmlns:a16="http://schemas.microsoft.com/office/drawing/2014/main" id="{F3ED8F3D-A50B-406A-943A-18836C44F0C0}"/>
                </a:ext>
              </a:extLst>
            </p:cNvPr>
            <p:cNvSpPr txBox="1"/>
            <p:nvPr/>
          </p:nvSpPr>
          <p:spPr>
            <a:xfrm>
              <a:off x="793561" y="3657081"/>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8/1 045</a:t>
              </a:r>
            </a:p>
          </p:txBody>
        </p:sp>
      </p:grpSp>
      <p:grpSp>
        <p:nvGrpSpPr>
          <p:cNvPr id="87" name="Skupina 86">
            <a:extLst>
              <a:ext uri="{FF2B5EF4-FFF2-40B4-BE49-F238E27FC236}">
                <a16:creationId xmlns:a16="http://schemas.microsoft.com/office/drawing/2014/main" id="{1B241F32-470A-45B7-96BA-7E2FA22BBBF0}"/>
              </a:ext>
            </a:extLst>
          </p:cNvPr>
          <p:cNvGrpSpPr/>
          <p:nvPr/>
        </p:nvGrpSpPr>
        <p:grpSpPr>
          <a:xfrm>
            <a:off x="9606569" y="3468079"/>
            <a:ext cx="1545916" cy="750034"/>
            <a:chOff x="518148" y="3657081"/>
            <a:chExt cx="1183565" cy="750034"/>
          </a:xfrm>
        </p:grpSpPr>
        <p:sp>
          <p:nvSpPr>
            <p:cNvPr id="88" name="TextovéPole 87">
              <a:extLst>
                <a:ext uri="{FF2B5EF4-FFF2-40B4-BE49-F238E27FC236}">
                  <a16:creationId xmlns:a16="http://schemas.microsoft.com/office/drawing/2014/main" id="{23FAB266-779C-463B-927C-4CCDE93A2C05}"/>
                </a:ext>
              </a:extLst>
            </p:cNvPr>
            <p:cNvSpPr txBox="1"/>
            <p:nvPr/>
          </p:nvSpPr>
          <p:spPr>
            <a:xfrm>
              <a:off x="518148" y="4130117"/>
              <a:ext cx="1183565"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a:ln>
                    <a:noFill/>
                  </a:ln>
                  <a:solidFill>
                    <a:srgbClr val="FFFFFF"/>
                  </a:solidFill>
                  <a:effectLst/>
                  <a:uLnTx/>
                  <a:uFillTx/>
                  <a:latin typeface="Segoe UI"/>
                  <a:ea typeface="+mn-ea"/>
                  <a:cs typeface="+mn-cs"/>
                </a:rPr>
                <a:t>Mistelbach</a:t>
              </a:r>
            </a:p>
          </p:txBody>
        </p:sp>
        <p:sp>
          <p:nvSpPr>
            <p:cNvPr id="89" name="TextovéPole 88">
              <a:extLst>
                <a:ext uri="{FF2B5EF4-FFF2-40B4-BE49-F238E27FC236}">
                  <a16:creationId xmlns:a16="http://schemas.microsoft.com/office/drawing/2014/main" id="{CEED494E-98E5-402D-B563-EA0851AB8110}"/>
                </a:ext>
              </a:extLst>
            </p:cNvPr>
            <p:cNvSpPr txBox="1"/>
            <p:nvPr/>
          </p:nvSpPr>
          <p:spPr>
            <a:xfrm>
              <a:off x="792576" y="3906098"/>
              <a:ext cx="634710"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63,5</a:t>
              </a:r>
            </a:p>
          </p:txBody>
        </p:sp>
        <p:sp>
          <p:nvSpPr>
            <p:cNvPr id="90" name="TextovéPole 89">
              <a:extLst>
                <a:ext uri="{FF2B5EF4-FFF2-40B4-BE49-F238E27FC236}">
                  <a16:creationId xmlns:a16="http://schemas.microsoft.com/office/drawing/2014/main" id="{2AE47D1F-616E-478F-890D-53D652906597}"/>
                </a:ext>
              </a:extLst>
            </p:cNvPr>
            <p:cNvSpPr txBox="1"/>
            <p:nvPr/>
          </p:nvSpPr>
          <p:spPr>
            <a:xfrm>
              <a:off x="793561" y="3657081"/>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5/1 308</a:t>
              </a:r>
            </a:p>
          </p:txBody>
        </p:sp>
      </p:grpSp>
      <p:grpSp>
        <p:nvGrpSpPr>
          <p:cNvPr id="95" name="Skupina 94">
            <a:extLst>
              <a:ext uri="{FF2B5EF4-FFF2-40B4-BE49-F238E27FC236}">
                <a16:creationId xmlns:a16="http://schemas.microsoft.com/office/drawing/2014/main" id="{9F0CBD97-FA92-4D8B-BBE6-A30B5D8E110F}"/>
              </a:ext>
            </a:extLst>
          </p:cNvPr>
          <p:cNvGrpSpPr/>
          <p:nvPr/>
        </p:nvGrpSpPr>
        <p:grpSpPr>
          <a:xfrm>
            <a:off x="1512050" y="3096035"/>
            <a:ext cx="1982736" cy="768607"/>
            <a:chOff x="9875474" y="4515970"/>
            <a:chExt cx="1507295" cy="768607"/>
          </a:xfrm>
        </p:grpSpPr>
        <p:sp>
          <p:nvSpPr>
            <p:cNvPr id="96" name="TextovéPole 95">
              <a:extLst>
                <a:ext uri="{FF2B5EF4-FFF2-40B4-BE49-F238E27FC236}">
                  <a16:creationId xmlns:a16="http://schemas.microsoft.com/office/drawing/2014/main" id="{BE5656E8-220D-4536-8E08-DF40C375900D}"/>
                </a:ext>
              </a:extLst>
            </p:cNvPr>
            <p:cNvSpPr txBox="1"/>
            <p:nvPr/>
          </p:nvSpPr>
          <p:spPr>
            <a:xfrm>
              <a:off x="10311766" y="4765147"/>
              <a:ext cx="638926"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149,5</a:t>
              </a:r>
            </a:p>
          </p:txBody>
        </p:sp>
        <p:sp>
          <p:nvSpPr>
            <p:cNvPr id="97" name="TextovéPole 96">
              <a:extLst>
                <a:ext uri="{FF2B5EF4-FFF2-40B4-BE49-F238E27FC236}">
                  <a16:creationId xmlns:a16="http://schemas.microsoft.com/office/drawing/2014/main" id="{03878610-EC72-48C8-9CA7-05532DC7A154}"/>
                </a:ext>
              </a:extLst>
            </p:cNvPr>
            <p:cNvSpPr txBox="1"/>
            <p:nvPr/>
          </p:nvSpPr>
          <p:spPr>
            <a:xfrm>
              <a:off x="10316239" y="4515970"/>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16/2 324</a:t>
              </a:r>
            </a:p>
          </p:txBody>
        </p:sp>
        <p:sp>
          <p:nvSpPr>
            <p:cNvPr id="98" name="TextovéPole 97">
              <a:extLst>
                <a:ext uri="{FF2B5EF4-FFF2-40B4-BE49-F238E27FC236}">
                  <a16:creationId xmlns:a16="http://schemas.microsoft.com/office/drawing/2014/main" id="{41F79AD8-777A-42B0-8DAC-05C6B4E1A48D}"/>
                </a:ext>
              </a:extLst>
            </p:cNvPr>
            <p:cNvSpPr txBox="1"/>
            <p:nvPr/>
          </p:nvSpPr>
          <p:spPr>
            <a:xfrm>
              <a:off x="9875474" y="5007578"/>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Český Krumlov</a:t>
              </a:r>
            </a:p>
          </p:txBody>
        </p:sp>
      </p:grpSp>
      <p:grpSp>
        <p:nvGrpSpPr>
          <p:cNvPr id="99" name="Skupina 98">
            <a:extLst>
              <a:ext uri="{FF2B5EF4-FFF2-40B4-BE49-F238E27FC236}">
                <a16:creationId xmlns:a16="http://schemas.microsoft.com/office/drawing/2014/main" id="{E85148C7-E727-49D0-B8DB-AB709325E10C}"/>
              </a:ext>
            </a:extLst>
          </p:cNvPr>
          <p:cNvGrpSpPr/>
          <p:nvPr/>
        </p:nvGrpSpPr>
        <p:grpSpPr>
          <a:xfrm>
            <a:off x="2770400" y="2143931"/>
            <a:ext cx="2208944" cy="768607"/>
            <a:chOff x="9875474" y="4515970"/>
            <a:chExt cx="1507295" cy="768607"/>
          </a:xfrm>
        </p:grpSpPr>
        <p:sp>
          <p:nvSpPr>
            <p:cNvPr id="100" name="TextovéPole 99">
              <a:extLst>
                <a:ext uri="{FF2B5EF4-FFF2-40B4-BE49-F238E27FC236}">
                  <a16:creationId xmlns:a16="http://schemas.microsoft.com/office/drawing/2014/main" id="{A1A3FFE4-C445-4BB8-9980-2AEBEE521C7D}"/>
                </a:ext>
              </a:extLst>
            </p:cNvPr>
            <p:cNvSpPr txBox="1"/>
            <p:nvPr/>
          </p:nvSpPr>
          <p:spPr>
            <a:xfrm>
              <a:off x="10311766" y="4765147"/>
              <a:ext cx="638926"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157,7</a:t>
              </a:r>
            </a:p>
          </p:txBody>
        </p:sp>
        <p:sp>
          <p:nvSpPr>
            <p:cNvPr id="101" name="TextovéPole 100">
              <a:extLst>
                <a:ext uri="{FF2B5EF4-FFF2-40B4-BE49-F238E27FC236}">
                  <a16:creationId xmlns:a16="http://schemas.microsoft.com/office/drawing/2014/main" id="{46375ECB-388A-4C8D-852C-6422D83032AF}"/>
                </a:ext>
              </a:extLst>
            </p:cNvPr>
            <p:cNvSpPr txBox="1"/>
            <p:nvPr/>
          </p:nvSpPr>
          <p:spPr>
            <a:xfrm>
              <a:off x="10316239" y="4515970"/>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83/10 977</a:t>
              </a:r>
            </a:p>
          </p:txBody>
        </p:sp>
        <p:sp>
          <p:nvSpPr>
            <p:cNvPr id="102" name="TextovéPole 101">
              <a:extLst>
                <a:ext uri="{FF2B5EF4-FFF2-40B4-BE49-F238E27FC236}">
                  <a16:creationId xmlns:a16="http://schemas.microsoft.com/office/drawing/2014/main" id="{DB5BBD72-2AE9-4BBA-B323-99DF99AB56BB}"/>
                </a:ext>
              </a:extLst>
            </p:cNvPr>
            <p:cNvSpPr txBox="1"/>
            <p:nvPr/>
          </p:nvSpPr>
          <p:spPr>
            <a:xfrm>
              <a:off x="9875474" y="5007578"/>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České Budějovice</a:t>
              </a:r>
            </a:p>
          </p:txBody>
        </p:sp>
      </p:grpSp>
      <p:grpSp>
        <p:nvGrpSpPr>
          <p:cNvPr id="103" name="Skupina 102">
            <a:extLst>
              <a:ext uri="{FF2B5EF4-FFF2-40B4-BE49-F238E27FC236}">
                <a16:creationId xmlns:a16="http://schemas.microsoft.com/office/drawing/2014/main" id="{B7DCFA40-9295-4A9D-B3B3-85C3DDD952FB}"/>
              </a:ext>
            </a:extLst>
          </p:cNvPr>
          <p:cNvGrpSpPr/>
          <p:nvPr/>
        </p:nvGrpSpPr>
        <p:grpSpPr>
          <a:xfrm>
            <a:off x="4590272" y="1649291"/>
            <a:ext cx="2705811" cy="501177"/>
            <a:chOff x="10311766" y="4515970"/>
            <a:chExt cx="2097508" cy="501177"/>
          </a:xfrm>
        </p:grpSpPr>
        <p:sp>
          <p:nvSpPr>
            <p:cNvPr id="104" name="TextovéPole 103">
              <a:extLst>
                <a:ext uri="{FF2B5EF4-FFF2-40B4-BE49-F238E27FC236}">
                  <a16:creationId xmlns:a16="http://schemas.microsoft.com/office/drawing/2014/main" id="{6BF8D150-6151-4A9E-BF6B-8397E940534C}"/>
                </a:ext>
              </a:extLst>
            </p:cNvPr>
            <p:cNvSpPr txBox="1"/>
            <p:nvPr/>
          </p:nvSpPr>
          <p:spPr>
            <a:xfrm>
              <a:off x="10311766" y="4765147"/>
              <a:ext cx="638926"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294,4</a:t>
              </a:r>
            </a:p>
          </p:txBody>
        </p:sp>
        <p:sp>
          <p:nvSpPr>
            <p:cNvPr id="110" name="TextovéPole 109">
              <a:extLst>
                <a:ext uri="{FF2B5EF4-FFF2-40B4-BE49-F238E27FC236}">
                  <a16:creationId xmlns:a16="http://schemas.microsoft.com/office/drawing/2014/main" id="{748C2419-8B8C-4932-8AFD-C9561D15904D}"/>
                </a:ext>
              </a:extLst>
            </p:cNvPr>
            <p:cNvSpPr txBox="1"/>
            <p:nvPr/>
          </p:nvSpPr>
          <p:spPr>
            <a:xfrm>
              <a:off x="10316239" y="4515970"/>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solidFill>
                  <a:effectLst/>
                  <a:uLnTx/>
                  <a:uFillTx/>
                  <a:latin typeface="Segoe UI"/>
                  <a:ea typeface="+mn-ea"/>
                  <a:cs typeface="+mn-cs"/>
                </a:rPr>
                <a:t>71/4 857</a:t>
              </a:r>
            </a:p>
          </p:txBody>
        </p:sp>
        <p:sp>
          <p:nvSpPr>
            <p:cNvPr id="111" name="TextovéPole 110">
              <a:extLst>
                <a:ext uri="{FF2B5EF4-FFF2-40B4-BE49-F238E27FC236}">
                  <a16:creationId xmlns:a16="http://schemas.microsoft.com/office/drawing/2014/main" id="{CEE05F7E-7694-47D7-8A3D-C52784C2E888}"/>
                </a:ext>
              </a:extLst>
            </p:cNvPr>
            <p:cNvSpPr txBox="1"/>
            <p:nvPr/>
          </p:nvSpPr>
          <p:spPr>
            <a:xfrm>
              <a:off x="10901979" y="4573732"/>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Jindřichův Hradec</a:t>
              </a:r>
            </a:p>
          </p:txBody>
        </p:sp>
      </p:grpSp>
      <p:grpSp>
        <p:nvGrpSpPr>
          <p:cNvPr id="112" name="Skupina 111">
            <a:extLst>
              <a:ext uri="{FF2B5EF4-FFF2-40B4-BE49-F238E27FC236}">
                <a16:creationId xmlns:a16="http://schemas.microsoft.com/office/drawing/2014/main" id="{16F30A36-EA1D-4D6A-9A96-D950F0912169}"/>
              </a:ext>
            </a:extLst>
          </p:cNvPr>
          <p:cNvGrpSpPr/>
          <p:nvPr/>
        </p:nvGrpSpPr>
        <p:grpSpPr>
          <a:xfrm>
            <a:off x="8002901" y="2187210"/>
            <a:ext cx="1944509" cy="767874"/>
            <a:chOff x="10256034" y="4515970"/>
            <a:chExt cx="1507295" cy="767874"/>
          </a:xfrm>
        </p:grpSpPr>
        <p:sp>
          <p:nvSpPr>
            <p:cNvPr id="125" name="TextovéPole 124">
              <a:extLst>
                <a:ext uri="{FF2B5EF4-FFF2-40B4-BE49-F238E27FC236}">
                  <a16:creationId xmlns:a16="http://schemas.microsoft.com/office/drawing/2014/main" id="{F6C0397E-C74F-4D23-9F9E-9A7C17D7DCCE}"/>
                </a:ext>
              </a:extLst>
            </p:cNvPr>
            <p:cNvSpPr txBox="1"/>
            <p:nvPr/>
          </p:nvSpPr>
          <p:spPr>
            <a:xfrm>
              <a:off x="10311766" y="4765147"/>
              <a:ext cx="638926"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232,6</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26" name="TextovéPole 125">
              <a:extLst>
                <a:ext uri="{FF2B5EF4-FFF2-40B4-BE49-F238E27FC236}">
                  <a16:creationId xmlns:a16="http://schemas.microsoft.com/office/drawing/2014/main" id="{4EDA2C1F-9C9A-468F-B4F8-BE34F6DB0CE9}"/>
                </a:ext>
              </a:extLst>
            </p:cNvPr>
            <p:cNvSpPr txBox="1"/>
            <p:nvPr/>
          </p:nvSpPr>
          <p:spPr>
            <a:xfrm>
              <a:off x="10316239" y="4515970"/>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solidFill>
                    <a:prstClr val="white"/>
                  </a:solidFill>
                </a:rPr>
                <a:t>49/4 500</a:t>
              </a:r>
              <a:endParaRPr kumimoji="0" lang="cs-CZ" sz="1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27" name="TextovéPole 126">
              <a:extLst>
                <a:ext uri="{FF2B5EF4-FFF2-40B4-BE49-F238E27FC236}">
                  <a16:creationId xmlns:a16="http://schemas.microsoft.com/office/drawing/2014/main" id="{CA811F70-B733-4C36-B30F-A99236669971}"/>
                </a:ext>
              </a:extLst>
            </p:cNvPr>
            <p:cNvSpPr txBox="1"/>
            <p:nvPr/>
          </p:nvSpPr>
          <p:spPr>
            <a:xfrm>
              <a:off x="10256034" y="500684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Znojmo</a:t>
              </a:r>
            </a:p>
          </p:txBody>
        </p:sp>
      </p:grpSp>
      <p:grpSp>
        <p:nvGrpSpPr>
          <p:cNvPr id="83" name="Skupina 82">
            <a:extLst>
              <a:ext uri="{FF2B5EF4-FFF2-40B4-BE49-F238E27FC236}">
                <a16:creationId xmlns:a16="http://schemas.microsoft.com/office/drawing/2014/main" id="{9EBB072C-CC68-4BE3-B9F0-77EC8046E590}"/>
              </a:ext>
            </a:extLst>
          </p:cNvPr>
          <p:cNvGrpSpPr/>
          <p:nvPr/>
        </p:nvGrpSpPr>
        <p:grpSpPr>
          <a:xfrm>
            <a:off x="10016075" y="2482954"/>
            <a:ext cx="1900397" cy="746008"/>
            <a:chOff x="6895582" y="4828086"/>
            <a:chExt cx="1507295" cy="746008"/>
          </a:xfrm>
        </p:grpSpPr>
        <p:sp>
          <p:nvSpPr>
            <p:cNvPr id="84" name="TextovéPole 83">
              <a:extLst>
                <a:ext uri="{FF2B5EF4-FFF2-40B4-BE49-F238E27FC236}">
                  <a16:creationId xmlns:a16="http://schemas.microsoft.com/office/drawing/2014/main" id="{D338B841-9BEB-4D33-A424-1DEC30C51295}"/>
                </a:ext>
              </a:extLst>
            </p:cNvPr>
            <p:cNvSpPr txBox="1"/>
            <p:nvPr/>
          </p:nvSpPr>
          <p:spPr>
            <a:xfrm>
              <a:off x="7322943" y="4828086"/>
              <a:ext cx="639039" cy="23695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44/4 227</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85" name="TextovéPole 84">
              <a:extLst>
                <a:ext uri="{FF2B5EF4-FFF2-40B4-BE49-F238E27FC236}">
                  <a16:creationId xmlns:a16="http://schemas.microsoft.com/office/drawing/2014/main" id="{D8C579A6-1794-4FC7-A623-E2A414312272}"/>
                </a:ext>
              </a:extLst>
            </p:cNvPr>
            <p:cNvSpPr txBox="1"/>
            <p:nvPr/>
          </p:nvSpPr>
          <p:spPr>
            <a:xfrm>
              <a:off x="7322943" y="5070886"/>
              <a:ext cx="639039" cy="230245"/>
            </a:xfrm>
            <a:prstGeom prst="rect">
              <a:avLst/>
            </a:prstGeom>
            <a:solidFill>
              <a:srgbClr val="FFFF0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253,7</a:t>
              </a:r>
            </a:p>
          </p:txBody>
        </p:sp>
        <p:sp>
          <p:nvSpPr>
            <p:cNvPr id="86" name="TextovéPole 85">
              <a:extLst>
                <a:ext uri="{FF2B5EF4-FFF2-40B4-BE49-F238E27FC236}">
                  <a16:creationId xmlns:a16="http://schemas.microsoft.com/office/drawing/2014/main" id="{B3F2C75F-7B3F-491E-9B84-E1D7CA445487}"/>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Břeclav</a:t>
              </a:r>
            </a:p>
          </p:txBody>
        </p:sp>
      </p:grpSp>
      <p:sp>
        <p:nvSpPr>
          <p:cNvPr id="161" name="TextovéPole 1">
            <a:extLst>
              <a:ext uri="{FF2B5EF4-FFF2-40B4-BE49-F238E27FC236}">
                <a16:creationId xmlns:a16="http://schemas.microsoft.com/office/drawing/2014/main" id="{8DF44463-D79F-49B2-863B-84A10C645A17}"/>
              </a:ext>
            </a:extLst>
          </p:cNvPr>
          <p:cNvSpPr txBox="1"/>
          <p:nvPr/>
        </p:nvSpPr>
        <p:spPr>
          <a:xfrm>
            <a:off x="186608" y="6500082"/>
            <a:ext cx="2275237"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AGES/EMS, ÚZIS</a:t>
            </a:r>
          </a:p>
        </p:txBody>
      </p:sp>
      <p:sp>
        <p:nvSpPr>
          <p:cNvPr id="114" name="Obdélník 113">
            <a:extLst>
              <a:ext uri="{FF2B5EF4-FFF2-40B4-BE49-F238E27FC236}">
                <a16:creationId xmlns:a16="http://schemas.microsoft.com/office/drawing/2014/main" id="{61E3A56B-7DA3-47A8-9D69-B44EAEDB0759}"/>
              </a:ext>
            </a:extLst>
          </p:cNvPr>
          <p:cNvSpPr/>
          <p:nvPr/>
        </p:nvSpPr>
        <p:spPr>
          <a:xfrm>
            <a:off x="12806784" y="407673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40" name="Obdélník 139">
            <a:extLst>
              <a:ext uri="{FF2B5EF4-FFF2-40B4-BE49-F238E27FC236}">
                <a16:creationId xmlns:a16="http://schemas.microsoft.com/office/drawing/2014/main" id="{55CE2192-21C4-41A2-BA93-92288689E2A8}"/>
              </a:ext>
            </a:extLst>
          </p:cNvPr>
          <p:cNvSpPr/>
          <p:nvPr/>
        </p:nvSpPr>
        <p:spPr>
          <a:xfrm>
            <a:off x="12813540" y="381874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21" name="Obdélník 120">
            <a:extLst>
              <a:ext uri="{FF2B5EF4-FFF2-40B4-BE49-F238E27FC236}">
                <a16:creationId xmlns:a16="http://schemas.microsoft.com/office/drawing/2014/main" id="{B541C0B0-E8BC-430D-A28B-0B120661C46D}"/>
              </a:ext>
            </a:extLst>
          </p:cNvPr>
          <p:cNvSpPr/>
          <p:nvPr/>
        </p:nvSpPr>
        <p:spPr>
          <a:xfrm>
            <a:off x="12955654" y="100124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28" name="Obdélník 127">
            <a:extLst>
              <a:ext uri="{FF2B5EF4-FFF2-40B4-BE49-F238E27FC236}">
                <a16:creationId xmlns:a16="http://schemas.microsoft.com/office/drawing/2014/main" id="{41AE3F4B-E983-497E-A3FB-BDBA631BF578}"/>
              </a:ext>
            </a:extLst>
          </p:cNvPr>
          <p:cNvSpPr/>
          <p:nvPr/>
        </p:nvSpPr>
        <p:spPr>
          <a:xfrm>
            <a:off x="12901258" y="123391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29" name="Obdélník 128">
            <a:extLst>
              <a:ext uri="{FF2B5EF4-FFF2-40B4-BE49-F238E27FC236}">
                <a16:creationId xmlns:a16="http://schemas.microsoft.com/office/drawing/2014/main" id="{AC631E9D-D1BD-4FB7-A26D-D77F75AD57E0}"/>
              </a:ext>
            </a:extLst>
          </p:cNvPr>
          <p:cNvSpPr/>
          <p:nvPr/>
        </p:nvSpPr>
        <p:spPr>
          <a:xfrm>
            <a:off x="13255346" y="318889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30" name="Obdélník 129">
            <a:extLst>
              <a:ext uri="{FF2B5EF4-FFF2-40B4-BE49-F238E27FC236}">
                <a16:creationId xmlns:a16="http://schemas.microsoft.com/office/drawing/2014/main" id="{059A892F-B579-4ED6-B4A1-B5CAD65A770A}"/>
              </a:ext>
            </a:extLst>
          </p:cNvPr>
          <p:cNvSpPr/>
          <p:nvPr/>
        </p:nvSpPr>
        <p:spPr>
          <a:xfrm>
            <a:off x="13200932" y="2962496"/>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52" name="Obdélník 151">
            <a:extLst>
              <a:ext uri="{FF2B5EF4-FFF2-40B4-BE49-F238E27FC236}">
                <a16:creationId xmlns:a16="http://schemas.microsoft.com/office/drawing/2014/main" id="{9322E187-A8DF-4ABC-87F2-33FA426F0A5B}"/>
              </a:ext>
            </a:extLst>
          </p:cNvPr>
          <p:cNvSpPr/>
          <p:nvPr/>
        </p:nvSpPr>
        <p:spPr>
          <a:xfrm>
            <a:off x="12642768" y="1910771"/>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53" name="Obdélník 152">
            <a:extLst>
              <a:ext uri="{FF2B5EF4-FFF2-40B4-BE49-F238E27FC236}">
                <a16:creationId xmlns:a16="http://schemas.microsoft.com/office/drawing/2014/main" id="{2DF6CD27-F744-4F31-BC32-0F7C730F0A83}"/>
              </a:ext>
            </a:extLst>
          </p:cNvPr>
          <p:cNvSpPr/>
          <p:nvPr/>
        </p:nvSpPr>
        <p:spPr>
          <a:xfrm>
            <a:off x="12642768" y="215046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71" name="Obdélník 170">
            <a:extLst>
              <a:ext uri="{FF2B5EF4-FFF2-40B4-BE49-F238E27FC236}">
                <a16:creationId xmlns:a16="http://schemas.microsoft.com/office/drawing/2014/main" id="{4D43605C-B1C3-44AC-94DB-793EB1D810EC}"/>
              </a:ext>
            </a:extLst>
          </p:cNvPr>
          <p:cNvSpPr/>
          <p:nvPr/>
        </p:nvSpPr>
        <p:spPr>
          <a:xfrm>
            <a:off x="12847218" y="505599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2" name="Obdélník 161">
            <a:extLst>
              <a:ext uri="{FF2B5EF4-FFF2-40B4-BE49-F238E27FC236}">
                <a16:creationId xmlns:a16="http://schemas.microsoft.com/office/drawing/2014/main" id="{EB8F04F8-08B2-4747-9891-0CCC8579ABB2}"/>
              </a:ext>
            </a:extLst>
          </p:cNvPr>
          <p:cNvSpPr/>
          <p:nvPr/>
        </p:nvSpPr>
        <p:spPr>
          <a:xfrm>
            <a:off x="6834431" y="3313694"/>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4" name="Obdélník 163">
            <a:extLst>
              <a:ext uri="{FF2B5EF4-FFF2-40B4-BE49-F238E27FC236}">
                <a16:creationId xmlns:a16="http://schemas.microsoft.com/office/drawing/2014/main" id="{F22B3DB6-761E-4D3D-AE33-836EB0EACDD3}"/>
              </a:ext>
            </a:extLst>
          </p:cNvPr>
          <p:cNvSpPr/>
          <p:nvPr/>
        </p:nvSpPr>
        <p:spPr>
          <a:xfrm>
            <a:off x="6780017" y="3087295"/>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65" name="Obdélník 164">
            <a:extLst>
              <a:ext uri="{FF2B5EF4-FFF2-40B4-BE49-F238E27FC236}">
                <a16:creationId xmlns:a16="http://schemas.microsoft.com/office/drawing/2014/main" id="{CE2BAF39-D3F1-48DE-8D92-1E1AB3A85C6D}"/>
              </a:ext>
            </a:extLst>
          </p:cNvPr>
          <p:cNvSpPr/>
          <p:nvPr/>
        </p:nvSpPr>
        <p:spPr>
          <a:xfrm>
            <a:off x="9878806" y="3402067"/>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66" name="Obdélník 165">
            <a:extLst>
              <a:ext uri="{FF2B5EF4-FFF2-40B4-BE49-F238E27FC236}">
                <a16:creationId xmlns:a16="http://schemas.microsoft.com/office/drawing/2014/main" id="{D693BB4E-C2EE-49BD-9D61-CAC8F5B78FE1}"/>
              </a:ext>
            </a:extLst>
          </p:cNvPr>
          <p:cNvSpPr/>
          <p:nvPr/>
        </p:nvSpPr>
        <p:spPr>
          <a:xfrm>
            <a:off x="9878806" y="3641764"/>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grpSp>
        <p:nvGrpSpPr>
          <p:cNvPr id="105" name="Skupina 104">
            <a:extLst>
              <a:ext uri="{FF2B5EF4-FFF2-40B4-BE49-F238E27FC236}">
                <a16:creationId xmlns:a16="http://schemas.microsoft.com/office/drawing/2014/main" id="{674AC3F5-6942-4F28-A1A5-1A527CB26D92}"/>
              </a:ext>
            </a:extLst>
          </p:cNvPr>
          <p:cNvGrpSpPr/>
          <p:nvPr/>
        </p:nvGrpSpPr>
        <p:grpSpPr>
          <a:xfrm>
            <a:off x="86337" y="1829577"/>
            <a:ext cx="1838431" cy="768607"/>
            <a:chOff x="9905162" y="4515970"/>
            <a:chExt cx="1507295" cy="768607"/>
          </a:xfrm>
        </p:grpSpPr>
        <p:sp>
          <p:nvSpPr>
            <p:cNvPr id="106" name="TextovéPole 105">
              <a:extLst>
                <a:ext uri="{FF2B5EF4-FFF2-40B4-BE49-F238E27FC236}">
                  <a16:creationId xmlns:a16="http://schemas.microsoft.com/office/drawing/2014/main" id="{A96C4E85-9E8F-4E7C-ADD8-839751867160}"/>
                </a:ext>
              </a:extLst>
            </p:cNvPr>
            <p:cNvSpPr txBox="1"/>
            <p:nvPr/>
          </p:nvSpPr>
          <p:spPr>
            <a:xfrm>
              <a:off x="10311766" y="4773856"/>
              <a:ext cx="638926" cy="252000"/>
            </a:xfrm>
            <a:prstGeom prst="rect">
              <a:avLst/>
            </a:prstGeom>
            <a:solidFill>
              <a:srgbClr val="FFFF00"/>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202,0</a:t>
              </a:r>
            </a:p>
          </p:txBody>
        </p:sp>
        <p:sp>
          <p:nvSpPr>
            <p:cNvPr id="107" name="TextovéPole 106">
              <a:extLst>
                <a:ext uri="{FF2B5EF4-FFF2-40B4-BE49-F238E27FC236}">
                  <a16:creationId xmlns:a16="http://schemas.microsoft.com/office/drawing/2014/main" id="{68080B65-746E-4D16-B501-C38B31A69F14}"/>
                </a:ext>
              </a:extLst>
            </p:cNvPr>
            <p:cNvSpPr txBox="1"/>
            <p:nvPr/>
          </p:nvSpPr>
          <p:spPr>
            <a:xfrm>
              <a:off x="10316239" y="4515970"/>
              <a:ext cx="634453" cy="252000"/>
            </a:xfrm>
            <a:prstGeom prst="rect">
              <a:avLst/>
            </a:prstGeom>
            <a:solidFill>
              <a:schemeClr val="bg1">
                <a:lumMod val="50000"/>
              </a:schemeClr>
            </a:solidFill>
          </p:spPr>
          <p:txBody>
            <a:bodyPr wrap="square" lIns="36000" tIns="0" rIns="36000" bIns="0" rtlCol="0" anchor="ctr">
              <a:noAutofit/>
            </a:bodyPr>
            <a:lstStyle>
              <a:defPPr>
                <a:defRPr lang="cs-CZ"/>
              </a:defPPr>
              <a:lvl1pPr marR="0" lvl="0" indent="0" algn="ctr" fontAlgn="auto">
                <a:lnSpc>
                  <a:spcPct val="100000"/>
                </a:lnSpc>
                <a:spcBef>
                  <a:spcPts val="0"/>
                </a:spcBef>
                <a:spcAft>
                  <a:spcPts val="0"/>
                </a:spcAft>
                <a:buClrTx/>
                <a:buSzTx/>
                <a:buFontTx/>
                <a:buNone/>
                <a:tabLst/>
                <a:defRPr kumimoji="0" sz="1100" i="0" u="none" strike="noStrike" cap="none" spc="0" normalizeH="0" baseline="0">
                  <a:ln>
                    <a:noFill/>
                  </a:ln>
                  <a:solidFill>
                    <a:prstClr val="black"/>
                  </a:solidFill>
                  <a:effectLst/>
                  <a:uLnTx/>
                  <a:uFillTx/>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solidFill>
                    <a:prstClr val="white"/>
                  </a:solidFill>
                </a:rPr>
                <a:t>22/2 577</a:t>
              </a:r>
              <a:endParaRPr kumimoji="0" lang="cs-CZ" sz="1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8" name="TextovéPole 107">
              <a:extLst>
                <a:ext uri="{FF2B5EF4-FFF2-40B4-BE49-F238E27FC236}">
                  <a16:creationId xmlns:a16="http://schemas.microsoft.com/office/drawing/2014/main" id="{EDF80465-9D15-4547-A0CC-B1ADB09BA365}"/>
                </a:ext>
              </a:extLst>
            </p:cNvPr>
            <p:cNvSpPr txBox="1"/>
            <p:nvPr/>
          </p:nvSpPr>
          <p:spPr>
            <a:xfrm>
              <a:off x="9905162" y="5007578"/>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Segoe UI"/>
                  <a:ea typeface="+mn-ea"/>
                  <a:cs typeface="+mn-cs"/>
                </a:rPr>
                <a:t>Prachatice</a:t>
              </a:r>
            </a:p>
          </p:txBody>
        </p:sp>
      </p:grpSp>
      <p:sp>
        <p:nvSpPr>
          <p:cNvPr id="115" name="Obdélník 114">
            <a:extLst>
              <a:ext uri="{FF2B5EF4-FFF2-40B4-BE49-F238E27FC236}">
                <a16:creationId xmlns:a16="http://schemas.microsoft.com/office/drawing/2014/main" id="{8722E602-E90F-442D-9585-7336DFF1D3DC}"/>
              </a:ext>
            </a:extLst>
          </p:cNvPr>
          <p:cNvSpPr/>
          <p:nvPr/>
        </p:nvSpPr>
        <p:spPr>
          <a:xfrm>
            <a:off x="532957" y="178095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16" name="Obdélník 115">
            <a:extLst>
              <a:ext uri="{FF2B5EF4-FFF2-40B4-BE49-F238E27FC236}">
                <a16:creationId xmlns:a16="http://schemas.microsoft.com/office/drawing/2014/main" id="{A8CABC8C-EF1B-4113-A5EE-C46984B2D54E}"/>
              </a:ext>
            </a:extLst>
          </p:cNvPr>
          <p:cNvSpPr/>
          <p:nvPr/>
        </p:nvSpPr>
        <p:spPr>
          <a:xfrm>
            <a:off x="478561" y="2013626"/>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17" name="Obdélník 116">
            <a:extLst>
              <a:ext uri="{FF2B5EF4-FFF2-40B4-BE49-F238E27FC236}">
                <a16:creationId xmlns:a16="http://schemas.microsoft.com/office/drawing/2014/main" id="{D0F25ACD-2641-454C-BAFE-8A3FC37CB3AA}"/>
              </a:ext>
            </a:extLst>
          </p:cNvPr>
          <p:cNvSpPr/>
          <p:nvPr/>
        </p:nvSpPr>
        <p:spPr>
          <a:xfrm>
            <a:off x="3835443" y="3349030"/>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18" name="Obdélník 117">
            <a:extLst>
              <a:ext uri="{FF2B5EF4-FFF2-40B4-BE49-F238E27FC236}">
                <a16:creationId xmlns:a16="http://schemas.microsoft.com/office/drawing/2014/main" id="{8C041537-3F55-43CD-9663-E943DD6894E3}"/>
              </a:ext>
            </a:extLst>
          </p:cNvPr>
          <p:cNvSpPr/>
          <p:nvPr/>
        </p:nvSpPr>
        <p:spPr>
          <a:xfrm>
            <a:off x="3835443" y="3588727"/>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19" name="Obdélník 118">
            <a:extLst>
              <a:ext uri="{FF2B5EF4-FFF2-40B4-BE49-F238E27FC236}">
                <a16:creationId xmlns:a16="http://schemas.microsoft.com/office/drawing/2014/main" id="{53CAB69E-8E7B-4A31-99F3-15A5EC1C6F0F}"/>
              </a:ext>
            </a:extLst>
          </p:cNvPr>
          <p:cNvSpPr/>
          <p:nvPr/>
        </p:nvSpPr>
        <p:spPr>
          <a:xfrm>
            <a:off x="8240281" y="372219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20" name="Obdélník 119">
            <a:extLst>
              <a:ext uri="{FF2B5EF4-FFF2-40B4-BE49-F238E27FC236}">
                <a16:creationId xmlns:a16="http://schemas.microsoft.com/office/drawing/2014/main" id="{FB7A0A02-CE98-411B-81E1-2516F722AF19}"/>
              </a:ext>
            </a:extLst>
          </p:cNvPr>
          <p:cNvSpPr/>
          <p:nvPr/>
        </p:nvSpPr>
        <p:spPr>
          <a:xfrm>
            <a:off x="8247037" y="3464212"/>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41" name="Obdélník 140">
            <a:extLst>
              <a:ext uri="{FF2B5EF4-FFF2-40B4-BE49-F238E27FC236}">
                <a16:creationId xmlns:a16="http://schemas.microsoft.com/office/drawing/2014/main" id="{E62BC82B-4D6F-407A-AEF8-14FC4785FE9B}"/>
              </a:ext>
            </a:extLst>
          </p:cNvPr>
          <p:cNvSpPr/>
          <p:nvPr/>
        </p:nvSpPr>
        <p:spPr>
          <a:xfrm>
            <a:off x="5636301" y="2347393"/>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42" name="Obdélník 141">
            <a:extLst>
              <a:ext uri="{FF2B5EF4-FFF2-40B4-BE49-F238E27FC236}">
                <a16:creationId xmlns:a16="http://schemas.microsoft.com/office/drawing/2014/main" id="{8728AF8D-1B12-4199-B7A5-170A2519BD0B}"/>
              </a:ext>
            </a:extLst>
          </p:cNvPr>
          <p:cNvSpPr/>
          <p:nvPr/>
        </p:nvSpPr>
        <p:spPr>
          <a:xfrm>
            <a:off x="5636301" y="2587090"/>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45" name="Obdélník 144">
            <a:extLst>
              <a:ext uri="{FF2B5EF4-FFF2-40B4-BE49-F238E27FC236}">
                <a16:creationId xmlns:a16="http://schemas.microsoft.com/office/drawing/2014/main" id="{5D29405D-AEF0-4F5C-8057-9A1959D1D606}"/>
              </a:ext>
            </a:extLst>
          </p:cNvPr>
          <p:cNvSpPr/>
          <p:nvPr/>
        </p:nvSpPr>
        <p:spPr>
          <a:xfrm>
            <a:off x="3136793" y="441041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46" name="Obdélník 145">
            <a:extLst>
              <a:ext uri="{FF2B5EF4-FFF2-40B4-BE49-F238E27FC236}">
                <a16:creationId xmlns:a16="http://schemas.microsoft.com/office/drawing/2014/main" id="{E9326EF9-69F2-404B-A6E3-52E9D99B0B66}"/>
              </a:ext>
            </a:extLst>
          </p:cNvPr>
          <p:cNvSpPr/>
          <p:nvPr/>
        </p:nvSpPr>
        <p:spPr>
          <a:xfrm>
            <a:off x="3143549" y="415242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47" name="Obdélník 146">
            <a:extLst>
              <a:ext uri="{FF2B5EF4-FFF2-40B4-BE49-F238E27FC236}">
                <a16:creationId xmlns:a16="http://schemas.microsoft.com/office/drawing/2014/main" id="{02CF8217-2425-4598-B6C5-983118B9B380}"/>
              </a:ext>
            </a:extLst>
          </p:cNvPr>
          <p:cNvSpPr/>
          <p:nvPr/>
        </p:nvSpPr>
        <p:spPr>
          <a:xfrm>
            <a:off x="838879" y="379997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54" name="Obdélník 153">
            <a:extLst>
              <a:ext uri="{FF2B5EF4-FFF2-40B4-BE49-F238E27FC236}">
                <a16:creationId xmlns:a16="http://schemas.microsoft.com/office/drawing/2014/main" id="{44896D2B-08DE-4B0D-B855-FCBFA731A0FB}"/>
              </a:ext>
            </a:extLst>
          </p:cNvPr>
          <p:cNvSpPr/>
          <p:nvPr/>
        </p:nvSpPr>
        <p:spPr>
          <a:xfrm>
            <a:off x="784483" y="4032652"/>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55" name="Obdélník 154">
            <a:extLst>
              <a:ext uri="{FF2B5EF4-FFF2-40B4-BE49-F238E27FC236}">
                <a16:creationId xmlns:a16="http://schemas.microsoft.com/office/drawing/2014/main" id="{4CD1A44A-5B1A-44F3-A2CC-31F3414B39BD}"/>
              </a:ext>
            </a:extLst>
          </p:cNvPr>
          <p:cNvSpPr/>
          <p:nvPr/>
        </p:nvSpPr>
        <p:spPr>
          <a:xfrm>
            <a:off x="2013462" y="4527312"/>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0" name="Obdélník 159">
            <a:extLst>
              <a:ext uri="{FF2B5EF4-FFF2-40B4-BE49-F238E27FC236}">
                <a16:creationId xmlns:a16="http://schemas.microsoft.com/office/drawing/2014/main" id="{BDE1AD14-5272-422F-9E2B-83A8714B199E}"/>
              </a:ext>
            </a:extLst>
          </p:cNvPr>
          <p:cNvSpPr/>
          <p:nvPr/>
        </p:nvSpPr>
        <p:spPr>
          <a:xfrm>
            <a:off x="2020218" y="426932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3" name="Obdélník 162">
            <a:extLst>
              <a:ext uri="{FF2B5EF4-FFF2-40B4-BE49-F238E27FC236}">
                <a16:creationId xmlns:a16="http://schemas.microsoft.com/office/drawing/2014/main" id="{4AE1B05F-71FA-451B-BAA0-6D2FAD117E36}"/>
              </a:ext>
            </a:extLst>
          </p:cNvPr>
          <p:cNvSpPr/>
          <p:nvPr/>
        </p:nvSpPr>
        <p:spPr>
          <a:xfrm>
            <a:off x="2050921" y="304687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69" name="Obdélník 168">
            <a:extLst>
              <a:ext uri="{FF2B5EF4-FFF2-40B4-BE49-F238E27FC236}">
                <a16:creationId xmlns:a16="http://schemas.microsoft.com/office/drawing/2014/main" id="{CDEC04A1-C37D-466A-86EF-4459CB5BFEE8}"/>
              </a:ext>
            </a:extLst>
          </p:cNvPr>
          <p:cNvSpPr/>
          <p:nvPr/>
        </p:nvSpPr>
        <p:spPr>
          <a:xfrm>
            <a:off x="1996525" y="3279546"/>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70" name="Obdélník 169">
            <a:extLst>
              <a:ext uri="{FF2B5EF4-FFF2-40B4-BE49-F238E27FC236}">
                <a16:creationId xmlns:a16="http://schemas.microsoft.com/office/drawing/2014/main" id="{8C73AF2E-8A32-4E1E-AE8D-DEEE59001186}"/>
              </a:ext>
            </a:extLst>
          </p:cNvPr>
          <p:cNvSpPr/>
          <p:nvPr/>
        </p:nvSpPr>
        <p:spPr>
          <a:xfrm>
            <a:off x="3371852" y="233732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74" name="Obdélník 173">
            <a:extLst>
              <a:ext uri="{FF2B5EF4-FFF2-40B4-BE49-F238E27FC236}">
                <a16:creationId xmlns:a16="http://schemas.microsoft.com/office/drawing/2014/main" id="{F1973AAE-6C38-4ECB-9692-ABD4D4F2D5AE}"/>
              </a:ext>
            </a:extLst>
          </p:cNvPr>
          <p:cNvSpPr/>
          <p:nvPr/>
        </p:nvSpPr>
        <p:spPr>
          <a:xfrm>
            <a:off x="3378608" y="207934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76" name="Obdélník 175">
            <a:extLst>
              <a:ext uri="{FF2B5EF4-FFF2-40B4-BE49-F238E27FC236}">
                <a16:creationId xmlns:a16="http://schemas.microsoft.com/office/drawing/2014/main" id="{D7FEC913-AE9A-4249-8A19-0675B9C05258}"/>
              </a:ext>
            </a:extLst>
          </p:cNvPr>
          <p:cNvSpPr/>
          <p:nvPr/>
        </p:nvSpPr>
        <p:spPr>
          <a:xfrm>
            <a:off x="4544295" y="184053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0" name="Obdélník 179">
            <a:extLst>
              <a:ext uri="{FF2B5EF4-FFF2-40B4-BE49-F238E27FC236}">
                <a16:creationId xmlns:a16="http://schemas.microsoft.com/office/drawing/2014/main" id="{BF7BEBE0-A31D-41B9-AEAD-7B2002F1C25A}"/>
              </a:ext>
            </a:extLst>
          </p:cNvPr>
          <p:cNvSpPr/>
          <p:nvPr/>
        </p:nvSpPr>
        <p:spPr>
          <a:xfrm>
            <a:off x="4551051" y="158254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1" name="Obdélník 180">
            <a:extLst>
              <a:ext uri="{FF2B5EF4-FFF2-40B4-BE49-F238E27FC236}">
                <a16:creationId xmlns:a16="http://schemas.microsoft.com/office/drawing/2014/main" id="{8FEE6BEE-6D7B-41E7-BFA9-78488255DF57}"/>
              </a:ext>
            </a:extLst>
          </p:cNvPr>
          <p:cNvSpPr/>
          <p:nvPr/>
        </p:nvSpPr>
        <p:spPr>
          <a:xfrm>
            <a:off x="7988830" y="2116725"/>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82" name="Obdélník 181">
            <a:extLst>
              <a:ext uri="{FF2B5EF4-FFF2-40B4-BE49-F238E27FC236}">
                <a16:creationId xmlns:a16="http://schemas.microsoft.com/office/drawing/2014/main" id="{C2FDC6E3-6F79-42ED-B5C9-100A5459307E}"/>
              </a:ext>
            </a:extLst>
          </p:cNvPr>
          <p:cNvSpPr/>
          <p:nvPr/>
        </p:nvSpPr>
        <p:spPr>
          <a:xfrm>
            <a:off x="7988830" y="2356422"/>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83" name="Obdélník 182">
            <a:extLst>
              <a:ext uri="{FF2B5EF4-FFF2-40B4-BE49-F238E27FC236}">
                <a16:creationId xmlns:a16="http://schemas.microsoft.com/office/drawing/2014/main" id="{644167CE-F4C2-45DB-9543-31D32A0C0824}"/>
              </a:ext>
            </a:extLst>
          </p:cNvPr>
          <p:cNvSpPr/>
          <p:nvPr/>
        </p:nvSpPr>
        <p:spPr>
          <a:xfrm>
            <a:off x="10457388" y="2409462"/>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84" name="Obdélník 183">
            <a:extLst>
              <a:ext uri="{FF2B5EF4-FFF2-40B4-BE49-F238E27FC236}">
                <a16:creationId xmlns:a16="http://schemas.microsoft.com/office/drawing/2014/main" id="{50EEACA9-B92A-41EB-BC66-A7BDB2F209BB}"/>
              </a:ext>
            </a:extLst>
          </p:cNvPr>
          <p:cNvSpPr/>
          <p:nvPr/>
        </p:nvSpPr>
        <p:spPr>
          <a:xfrm>
            <a:off x="10457388" y="2649159"/>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Tree>
    <p:extLst>
      <p:ext uri="{BB962C8B-B14F-4D97-AF65-F5344CB8AC3E}">
        <p14:creationId xmlns:p14="http://schemas.microsoft.com/office/powerpoint/2010/main" val="3957696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FB3FF-E786-49C9-8DBD-0CD7041F06AA}"/>
              </a:ext>
            </a:extLst>
          </p:cNvPr>
          <p:cNvSpPr>
            <a:spLocks noGrp="1"/>
          </p:cNvSpPr>
          <p:nvPr>
            <p:ph type="title"/>
          </p:nvPr>
        </p:nvSpPr>
        <p:spPr/>
        <p:txBody>
          <a:bodyPr>
            <a:normAutofit/>
          </a:bodyPr>
          <a:lstStyle/>
          <a:p>
            <a:r>
              <a:rPr lang="pt-BR" dirty="0"/>
              <a:t>Státy přímo sousedící s ČR</a:t>
            </a:r>
            <a:r>
              <a:rPr lang="cs-CZ" dirty="0"/>
              <a:t> – popis situace</a:t>
            </a:r>
          </a:p>
        </p:txBody>
      </p:sp>
      <p:sp>
        <p:nvSpPr>
          <p:cNvPr id="4" name="Zástupný symbol pro číslo snímku 3">
            <a:extLst>
              <a:ext uri="{FF2B5EF4-FFF2-40B4-BE49-F238E27FC236}">
                <a16:creationId xmlns:a16="http://schemas.microsoft.com/office/drawing/2014/main" id="{E3C2AF34-11FC-4576-95B7-A01E9A03323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extovéPole 1">
            <a:extLst>
              <a:ext uri="{FF2B5EF4-FFF2-40B4-BE49-F238E27FC236}">
                <a16:creationId xmlns:a16="http://schemas.microsoft.com/office/drawing/2014/main" id="{353ECE7D-8965-4490-B988-BB1C0C0E9EC5}"/>
              </a:ext>
            </a:extLst>
          </p:cNvPr>
          <p:cNvSpPr txBox="1"/>
          <p:nvPr/>
        </p:nvSpPr>
        <p:spPr>
          <a:xfrm>
            <a:off x="86686" y="6486928"/>
            <a:ext cx="77402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Zdroj dat: BMI, </a:t>
            </a:r>
            <a:r>
              <a:rPr kumimoji="0" lang="cs-CZ" sz="1200" b="1" i="0" u="none" strike="noStrike" kern="1200" cap="none" spc="0" normalizeH="0" baseline="0" noProof="0" dirty="0" err="1">
                <a:ln>
                  <a:noFill/>
                </a:ln>
                <a:solidFill>
                  <a:srgbClr val="FFFFFF"/>
                </a:solidFill>
                <a:effectLst/>
                <a:uLnTx/>
                <a:uFillTx/>
                <a:latin typeface="Arial" panose="020B0604020202020204"/>
                <a:ea typeface="+mn-ea"/>
                <a:cs typeface="+mn-cs"/>
              </a:rPr>
              <a:t>Ministerstwo</a:t>
            </a: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cs-CZ" sz="1200" b="1" i="0" u="none" strike="noStrike" kern="1200" cap="none" spc="0" normalizeH="0" baseline="0" noProof="0" dirty="0" err="1">
                <a:ln>
                  <a:noFill/>
                </a:ln>
                <a:solidFill>
                  <a:srgbClr val="FFFFFF"/>
                </a:solidFill>
                <a:effectLst/>
                <a:uLnTx/>
                <a:uFillTx/>
                <a:latin typeface="Arial" panose="020B0604020202020204"/>
                <a:ea typeface="+mn-ea"/>
                <a:cs typeface="+mn-cs"/>
              </a:rPr>
              <a:t>zdrowia</a:t>
            </a: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 korona.gov.sk, </a:t>
            </a:r>
          </a:p>
        </p:txBody>
      </p:sp>
      <p:graphicFrame>
        <p:nvGraphicFramePr>
          <p:cNvPr id="8" name="Tabulka 7">
            <a:extLst>
              <a:ext uri="{FF2B5EF4-FFF2-40B4-BE49-F238E27FC236}">
                <a16:creationId xmlns:a16="http://schemas.microsoft.com/office/drawing/2014/main" id="{98587539-8CE9-47D4-8EEA-C2452F50A9A8}"/>
              </a:ext>
            </a:extLst>
          </p:cNvPr>
          <p:cNvGraphicFramePr>
            <a:graphicFrameLocks noGrp="1"/>
          </p:cNvGraphicFramePr>
          <p:nvPr>
            <p:extLst>
              <p:ext uri="{D42A27DB-BD31-4B8C-83A1-F6EECF244321}">
                <p14:modId xmlns:p14="http://schemas.microsoft.com/office/powerpoint/2010/main" val="4169219617"/>
              </p:ext>
            </p:extLst>
          </p:nvPr>
        </p:nvGraphicFramePr>
        <p:xfrm>
          <a:off x="131432" y="896493"/>
          <a:ext cx="10086625" cy="5331595"/>
        </p:xfrm>
        <a:graphic>
          <a:graphicData uri="http://schemas.openxmlformats.org/drawingml/2006/table">
            <a:tbl>
              <a:tblPr firstRow="1" bandRow="1">
                <a:tableStyleId>{5C22544A-7EE6-4342-B048-85BDC9FD1C3A}</a:tableStyleId>
              </a:tblPr>
              <a:tblGrid>
                <a:gridCol w="1324695">
                  <a:extLst>
                    <a:ext uri="{9D8B030D-6E8A-4147-A177-3AD203B41FA5}">
                      <a16:colId xmlns:a16="http://schemas.microsoft.com/office/drawing/2014/main" val="554850407"/>
                    </a:ext>
                  </a:extLst>
                </a:gridCol>
                <a:gridCol w="6245233">
                  <a:extLst>
                    <a:ext uri="{9D8B030D-6E8A-4147-A177-3AD203B41FA5}">
                      <a16:colId xmlns:a16="http://schemas.microsoft.com/office/drawing/2014/main" val="1774791894"/>
                    </a:ext>
                  </a:extLst>
                </a:gridCol>
                <a:gridCol w="2516697">
                  <a:extLst>
                    <a:ext uri="{9D8B030D-6E8A-4147-A177-3AD203B41FA5}">
                      <a16:colId xmlns:a16="http://schemas.microsoft.com/office/drawing/2014/main" val="20003"/>
                    </a:ext>
                  </a:extLst>
                </a:gridCol>
              </a:tblGrid>
              <a:tr h="249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baseline="0" dirty="0">
                          <a:solidFill>
                            <a:schemeClr val="tx1"/>
                          </a:solidFill>
                        </a:rPr>
                        <a:t>Země</a:t>
                      </a:r>
                      <a:endParaRPr lang="cs-CZ"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cs-CZ" sz="1200" dirty="0">
                          <a:solidFill>
                            <a:schemeClr val="tx1"/>
                          </a:solidFill>
                        </a:rPr>
                        <a:t>Popis situace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cs-CZ" sz="1200" dirty="0">
                          <a:solidFill>
                            <a:schemeClr val="tx1"/>
                          </a:solidFill>
                        </a:rPr>
                        <a:t>Dopad na ČR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78735481"/>
                  </a:ext>
                </a:extLst>
              </a:tr>
              <a:tr h="1886098">
                <a:tc>
                  <a:txBody>
                    <a:bodyPr/>
                    <a:lstStyle/>
                    <a:p>
                      <a:pPr marL="0" algn="ctr" defTabSz="914400" rtl="0" eaLnBrk="1" latinLnBrk="0" hangingPunct="1"/>
                      <a:r>
                        <a:rPr lang="cs-CZ" sz="1200" b="1" kern="1200" dirty="0">
                          <a:solidFill>
                            <a:schemeClr val="tx1"/>
                          </a:solidFill>
                          <a:latin typeface="+mn-lt"/>
                          <a:ea typeface="+mn-ea"/>
                          <a:cs typeface="+mn-cs"/>
                        </a:rPr>
                        <a:t>Polsko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endParaRPr kumimoji="0" lang="cs-CZ"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lang="cs-CZ" sz="1400" b="1" i="0" dirty="0">
                          <a:solidFill>
                            <a:srgbClr val="14171A"/>
                          </a:solidFill>
                          <a:effectLst/>
                          <a:latin typeface="Calibri" panose="020F0502020204030204" pitchFamily="34" charset="0"/>
                          <a:cs typeface="Calibri" panose="020F0502020204030204" pitchFamily="34" charset="0"/>
                        </a:rPr>
                        <a:t> </a:t>
                      </a:r>
                      <a:r>
                        <a:rPr lang="cs-CZ" sz="1400" b="1" i="0" dirty="0">
                          <a:solidFill>
                            <a:srgbClr val="1B1B1B"/>
                          </a:solidFill>
                          <a:effectLst/>
                          <a:latin typeface="Open Sans"/>
                        </a:rPr>
                        <a:t>12 168</a:t>
                      </a:r>
                      <a:r>
                        <a:rPr lang="cs-CZ" sz="1400" b="1" i="0" dirty="0">
                          <a:solidFill>
                            <a:schemeClr val="tx1"/>
                          </a:solidFill>
                          <a:effectLst/>
                          <a:latin typeface="Calibri" panose="020F0502020204030204" pitchFamily="34" charset="0"/>
                          <a:cs typeface="Calibri" panose="020F0502020204030204" pitchFamily="34" charset="0"/>
                        </a:rPr>
                        <a:t> </a:t>
                      </a:r>
                      <a:r>
                        <a:rPr kumimoji="0" lang="cs-CZ"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případů </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lang="pl-PL" sz="1400" b="0" i="0" dirty="0">
                          <a:solidFill>
                            <a:srgbClr val="0F1419"/>
                          </a:solidFill>
                          <a:effectLst/>
                          <a:latin typeface="Calibri" panose="020F0502020204030204" pitchFamily="34" charset="0"/>
                          <a:cs typeface="Calibri" panose="020F0502020204030204" pitchFamily="34" charset="0"/>
                        </a:rPr>
                        <a:t> mazowieckiego (1496), śląskiego (1465), wielkopolskiego (1213), kujawsko-pomorskiego (1101), pomorskiego (933), zachodniopomorskiego (932), łódzkiego (821), dolnośląskiego (813), lubelskiego (728), warmińsko-mazurskiego (651), małopolskiego (564), podlaskiego (360), lubuskiego (349), podkarpackiego (253), opolskiego (224), świętokrzyskiego (178).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cs-CZ" sz="1000" dirty="0">
                          <a:solidFill>
                            <a:schemeClr val="tx1"/>
                          </a:solidFill>
                          <a:latin typeface="Calibri" panose="020F0502020204030204" pitchFamily="34" charset="0"/>
                          <a:cs typeface="Calibri" panose="020F0502020204030204" pitchFamily="34" charset="0"/>
                        </a:rPr>
                        <a:t>Doporučeno sledovat vývoj zejména ve</a:t>
                      </a:r>
                    </a:p>
                    <a:p>
                      <a:pPr marL="0" marR="0" lvl="0" indent="0" algn="just" defTabSz="914400" rtl="0" eaLnBrk="1" fontAlgn="auto" latinLnBrk="0" hangingPunct="1">
                        <a:lnSpc>
                          <a:spcPts val="1500"/>
                        </a:lnSpc>
                        <a:spcBef>
                          <a:spcPts val="0"/>
                        </a:spcBef>
                        <a:spcAft>
                          <a:spcPts val="0"/>
                        </a:spcAft>
                        <a:buClrTx/>
                        <a:buSzTx/>
                        <a:buFontTx/>
                        <a:buNone/>
                        <a:tabLst/>
                        <a:defRPr/>
                      </a:pPr>
                      <a:r>
                        <a:rPr lang="cs-CZ" sz="1000" dirty="0">
                          <a:solidFill>
                            <a:schemeClr val="tx1"/>
                          </a:solidFill>
                          <a:latin typeface="Calibri" panose="020F0502020204030204" pitchFamily="34" charset="0"/>
                          <a:cs typeface="Calibri" panose="020F0502020204030204" pitchFamily="34" charset="0"/>
                        </a:rPr>
                        <a:t>Slezsku s ohledem na vývoj situace v Moravskoslezském kraji a počty přeshraničních pracovníků, í denně jezdí pracovat do MSK.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108863"/>
                  </a:ext>
                </a:extLst>
              </a:tr>
              <a:tr h="3171177">
                <a:tc>
                  <a:txBody>
                    <a:bodyPr/>
                    <a:lstStyle/>
                    <a:p>
                      <a:pPr algn="ctr"/>
                      <a:r>
                        <a:rPr lang="cs-CZ" sz="1200" b="1" dirty="0">
                          <a:solidFill>
                            <a:schemeClr val="tx1"/>
                          </a:solidFill>
                        </a:rPr>
                        <a:t>Slovensko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endParaRPr lang="cs-CZ" sz="1400" b="1" i="0" kern="1200" noProof="0" dirty="0">
                        <a:solidFill>
                          <a:srgbClr val="14171A"/>
                        </a:solidFill>
                        <a:effectLst/>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lang="cs-CZ" sz="1400" b="1" i="0" kern="1200" noProof="0" dirty="0">
                          <a:solidFill>
                            <a:srgbClr val="14171A"/>
                          </a:solidFill>
                          <a:effectLst/>
                          <a:latin typeface="Calibri" panose="020F0502020204030204" pitchFamily="34" charset="0"/>
                          <a:ea typeface="+mn-ea"/>
                          <a:cs typeface="Calibri" panose="020F0502020204030204" pitchFamily="34" charset="0"/>
                        </a:rPr>
                        <a:t>+ 2564 </a:t>
                      </a:r>
                      <a:r>
                        <a:rPr kumimoji="0" lang="cs-CZ"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případů</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Banskobystrický kraj	256	</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Bratislavský kraj	234	</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Košický kraj	                       226	</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Nitriansky kraj	340	</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Prešovský kraj	350	</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Trenčiansky kraj	546	</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Trnavský kraj	281</a:t>
                      </a:r>
                    </a:p>
                    <a:p>
                      <a:pPr marL="0" marR="0" lvl="0" indent="0" algn="just" defTabSz="914400" rtl="0" eaLnBrk="1" fontAlgn="auto" latinLnBrk="0" hangingPunct="1">
                        <a:lnSpc>
                          <a:spcPts val="1500"/>
                        </a:lnSpc>
                        <a:spcBef>
                          <a:spcPts val="0"/>
                        </a:spcBef>
                        <a:spcAft>
                          <a:spcPts val="600"/>
                        </a:spcAft>
                        <a:buClrTx/>
                        <a:buSzTx/>
                        <a:buFont typeface="Arial" panose="020B0604020202020204" pitchFamily="34" charset="0"/>
                        <a:buNone/>
                        <a:tabLst/>
                        <a:defRPr/>
                      </a:pPr>
                      <a:r>
                        <a:rPr kumimoji="0" lang="cs-CZ"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Žilinský kraj	                       331	</a:t>
                      </a:r>
                      <a:r>
                        <a:rPr kumimoji="0" lang="cs-CZ"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cs-CZ"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cs-CZ" sz="1000" dirty="0">
                          <a:solidFill>
                            <a:schemeClr val="tx1"/>
                          </a:solidFill>
                          <a:latin typeface="Calibri" panose="020F0502020204030204" pitchFamily="34" charset="0"/>
                          <a:cs typeface="Calibri" panose="020F0502020204030204" pitchFamily="34" charset="0"/>
                        </a:rPr>
                        <a:t>Situace je nadále monitorována vzhledem k turistické oblíbenosti zejména horských oblastí Slovenska.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3422767"/>
                  </a:ext>
                </a:extLst>
              </a:tr>
            </a:tbl>
          </a:graphicData>
        </a:graphic>
      </p:graphicFrame>
    </p:spTree>
    <p:extLst>
      <p:ext uri="{BB962C8B-B14F-4D97-AF65-F5344CB8AC3E}">
        <p14:creationId xmlns:p14="http://schemas.microsoft.com/office/powerpoint/2010/main" val="243188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1820BE3-36DA-4515-A307-02F96C711585}"/>
              </a:ext>
            </a:extLst>
          </p:cNvPr>
          <p:cNvPicPr>
            <a:picLocks noChangeAspect="1"/>
          </p:cNvPicPr>
          <p:nvPr/>
        </p:nvPicPr>
        <p:blipFill rotWithShape="1">
          <a:blip r:embed="rId2"/>
          <a:srcRect l="3213"/>
          <a:stretch/>
        </p:blipFill>
        <p:spPr>
          <a:xfrm>
            <a:off x="10179924" y="107620"/>
            <a:ext cx="1660507" cy="1510172"/>
          </a:xfrm>
          <a:prstGeom prst="rect">
            <a:avLst/>
          </a:prstGeom>
        </p:spPr>
      </p:pic>
      <p:sp>
        <p:nvSpPr>
          <p:cNvPr id="7" name="TextovéPole 1">
            <a:extLst>
              <a:ext uri="{FF2B5EF4-FFF2-40B4-BE49-F238E27FC236}">
                <a16:creationId xmlns:a16="http://schemas.microsoft.com/office/drawing/2014/main" id="{E5876C6B-CFD5-42DD-B925-AAF51D52DAB6}"/>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graphicFrame>
        <p:nvGraphicFramePr>
          <p:cNvPr id="3" name="Tabulka 2">
            <a:extLst>
              <a:ext uri="{FF2B5EF4-FFF2-40B4-BE49-F238E27FC236}">
                <a16:creationId xmlns:a16="http://schemas.microsoft.com/office/drawing/2014/main" id="{ACAA228D-F0E6-4E26-B57E-F65E3F2C92F1}"/>
              </a:ext>
            </a:extLst>
          </p:cNvPr>
          <p:cNvGraphicFramePr>
            <a:graphicFrameLocks noGrp="1"/>
          </p:cNvGraphicFramePr>
          <p:nvPr/>
        </p:nvGraphicFramePr>
        <p:xfrm>
          <a:off x="3692316" y="955393"/>
          <a:ext cx="3644900" cy="819150"/>
        </p:xfrm>
        <a:graphic>
          <a:graphicData uri="http://schemas.openxmlformats.org/drawingml/2006/table">
            <a:tbl>
              <a:tblPr/>
              <a:tblGrid>
                <a:gridCol w="901700">
                  <a:extLst>
                    <a:ext uri="{9D8B030D-6E8A-4147-A177-3AD203B41FA5}">
                      <a16:colId xmlns:a16="http://schemas.microsoft.com/office/drawing/2014/main" val="131500969"/>
                    </a:ext>
                  </a:extLst>
                </a:gridCol>
                <a:gridCol w="825500">
                  <a:extLst>
                    <a:ext uri="{9D8B030D-6E8A-4147-A177-3AD203B41FA5}">
                      <a16:colId xmlns:a16="http://schemas.microsoft.com/office/drawing/2014/main" val="4123464614"/>
                    </a:ext>
                  </a:extLst>
                </a:gridCol>
                <a:gridCol w="1104900">
                  <a:extLst>
                    <a:ext uri="{9D8B030D-6E8A-4147-A177-3AD203B41FA5}">
                      <a16:colId xmlns:a16="http://schemas.microsoft.com/office/drawing/2014/main" val="2518336910"/>
                    </a:ext>
                  </a:extLst>
                </a:gridCol>
                <a:gridCol w="812800">
                  <a:extLst>
                    <a:ext uri="{9D8B030D-6E8A-4147-A177-3AD203B41FA5}">
                      <a16:colId xmlns:a16="http://schemas.microsoft.com/office/drawing/2014/main" val="2243811041"/>
                    </a:ext>
                  </a:extLst>
                </a:gridCol>
              </a:tblGrid>
              <a:tr h="466725">
                <a:tc>
                  <a:txBody>
                    <a:bodyPr/>
                    <a:lstStyle/>
                    <a:p>
                      <a:pPr algn="ctr" fontAlgn="ctr"/>
                      <a:r>
                        <a:rPr lang="cs-CZ" sz="1100" b="1" i="0" u="none" strike="noStrike" dirty="0">
                          <a:solidFill>
                            <a:srgbClr val="000000"/>
                          </a:solidFill>
                          <a:effectLst/>
                          <a:latin typeface="Calibri" panose="020F0502020204030204" pitchFamily="34" charset="0"/>
                        </a:rPr>
                        <a:t>Týden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Počet testů (týdně)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Počet pozitivních (týdně)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Pozitivita (týdenní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263510031"/>
                  </a:ext>
                </a:extLst>
              </a:tr>
              <a:tr h="352425">
                <a:tc>
                  <a:txBody>
                    <a:bodyPr/>
                    <a:lstStyle/>
                    <a:p>
                      <a:pPr algn="ctr" fontAlgn="ctr"/>
                      <a:r>
                        <a:rPr lang="pl-PL" sz="1100" b="1" i="0" u="none" strike="noStrike" dirty="0">
                          <a:solidFill>
                            <a:srgbClr val="000000"/>
                          </a:solidFill>
                          <a:effectLst/>
                          <a:latin typeface="Calibri" panose="020F0502020204030204" pitchFamily="34" charset="0"/>
                        </a:rPr>
                        <a:t>2020-W48</a:t>
                      </a:r>
                      <a:br>
                        <a:rPr lang="pl-PL" sz="1100" b="0" i="0" u="none" strike="noStrike" dirty="0">
                          <a:solidFill>
                            <a:srgbClr val="000000"/>
                          </a:solidFill>
                          <a:effectLst/>
                          <a:latin typeface="Calibri" panose="020F0502020204030204" pitchFamily="34" charset="0"/>
                        </a:rPr>
                      </a:br>
                      <a:r>
                        <a:rPr lang="pl-PL" sz="1100" b="0" i="0" u="none" strike="noStrike" dirty="0">
                          <a:solidFill>
                            <a:srgbClr val="000000"/>
                          </a:solidFill>
                          <a:effectLst/>
                          <a:latin typeface="Calibri" panose="020F0502020204030204" pitchFamily="34" charset="0"/>
                        </a:rPr>
                        <a:t>23. 11.-29. 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cs-CZ" sz="1100" b="0" i="0" u="none" strike="noStrike" dirty="0">
                          <a:solidFill>
                            <a:srgbClr val="000000"/>
                          </a:solidFill>
                          <a:effectLst/>
                          <a:latin typeface="Calibri" panose="020F0502020204030204" pitchFamily="34" charset="0"/>
                        </a:rPr>
                        <a:t>133 219</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cs-CZ" sz="1100" b="0" i="0" u="none" strike="noStrike" dirty="0">
                          <a:solidFill>
                            <a:srgbClr val="000000"/>
                          </a:solidFill>
                          <a:effectLst/>
                          <a:latin typeface="Calibri" panose="020F0502020204030204" pitchFamily="34" charset="0"/>
                        </a:rPr>
                        <a:t>27 899</a:t>
                      </a:r>
                    </a:p>
                  </a:txBody>
                  <a:tcPr marL="9525" marR="857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cs-CZ" sz="1100" b="1" i="0" u="none" strike="noStrike" dirty="0">
                          <a:solidFill>
                            <a:srgbClr val="000000"/>
                          </a:solidFill>
                          <a:effectLst/>
                          <a:latin typeface="Calibri" panose="020F0502020204030204" pitchFamily="34" charset="0"/>
                        </a:rPr>
                        <a:t>20,94</a:t>
                      </a:r>
                    </a:p>
                  </a:txBody>
                  <a:tcPr marL="9525" marR="857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32092"/>
                  </a:ext>
                </a:extLst>
              </a:tr>
            </a:tbl>
          </a:graphicData>
        </a:graphic>
      </p:graphicFrame>
      <p:sp>
        <p:nvSpPr>
          <p:cNvPr id="10" name="Nadpis 1">
            <a:extLst>
              <a:ext uri="{FF2B5EF4-FFF2-40B4-BE49-F238E27FC236}">
                <a16:creationId xmlns:a16="http://schemas.microsoft.com/office/drawing/2014/main" id="{33E196DB-A2F8-4B4D-B7A3-5216DB44F066}"/>
              </a:ext>
            </a:extLst>
          </p:cNvPr>
          <p:cNvSpPr>
            <a:spLocks noGrp="1"/>
          </p:cNvSpPr>
          <p:nvPr>
            <p:ph type="title"/>
          </p:nvPr>
        </p:nvSpPr>
        <p:spPr>
          <a:xfrm>
            <a:off x="332819" y="1"/>
            <a:ext cx="9885238" cy="896492"/>
          </a:xfrm>
        </p:spPr>
        <p:txBody>
          <a:bodyPr/>
          <a:lstStyle/>
          <a:p>
            <a:r>
              <a:rPr lang="cs-CZ" dirty="0"/>
              <a:t>Přehled testování a pozitivních případů – denně</a:t>
            </a:r>
          </a:p>
        </p:txBody>
      </p:sp>
      <p:pic>
        <p:nvPicPr>
          <p:cNvPr id="2" name="Obrázek 1">
            <a:extLst>
              <a:ext uri="{FF2B5EF4-FFF2-40B4-BE49-F238E27FC236}">
                <a16:creationId xmlns:a16="http://schemas.microsoft.com/office/drawing/2014/main" id="{20C1EC9A-1A8F-4B07-8FD0-ED0FEBFC01EE}"/>
              </a:ext>
            </a:extLst>
          </p:cNvPr>
          <p:cNvPicPr>
            <a:picLocks noChangeAspect="1"/>
          </p:cNvPicPr>
          <p:nvPr/>
        </p:nvPicPr>
        <p:blipFill>
          <a:blip r:embed="rId3"/>
          <a:stretch>
            <a:fillRect/>
          </a:stretch>
        </p:blipFill>
        <p:spPr>
          <a:xfrm>
            <a:off x="521709" y="1774543"/>
            <a:ext cx="9986113" cy="4572396"/>
          </a:xfrm>
          <a:prstGeom prst="rect">
            <a:avLst/>
          </a:prstGeom>
        </p:spPr>
      </p:pic>
    </p:spTree>
    <p:extLst>
      <p:ext uri="{BB962C8B-B14F-4D97-AF65-F5344CB8AC3E}">
        <p14:creationId xmlns:p14="http://schemas.microsoft.com/office/powerpoint/2010/main" val="49123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mapa&#10;&#10;Popis byl vytvořen automaticky">
            <a:extLst>
              <a:ext uri="{FF2B5EF4-FFF2-40B4-BE49-F238E27FC236}">
                <a16:creationId xmlns:a16="http://schemas.microsoft.com/office/drawing/2014/main" id="{B5432C55-A7CF-4249-BEF5-BFC1200FA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25" y="998044"/>
            <a:ext cx="9119682" cy="5316738"/>
          </a:xfrm>
          <a:prstGeom prst="rect">
            <a:avLst/>
          </a:prstGeom>
        </p:spPr>
      </p:pic>
      <p:sp>
        <p:nvSpPr>
          <p:cNvPr id="4" name="Zástupný symbol pro číslo snímku 3"/>
          <p:cNvSpPr>
            <a:spLocks noGrp="1"/>
          </p:cNvSpPr>
          <p:nvPr>
            <p:ph type="sldNum" sz="quarter" idx="4294967295"/>
          </p:nvPr>
        </p:nvSpPr>
        <p:spPr>
          <a:xfrm>
            <a:off x="11760000" y="6426000"/>
            <a:ext cx="432000" cy="432000"/>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11" name="Skupina 10">
            <a:extLst>
              <a:ext uri="{FF2B5EF4-FFF2-40B4-BE49-F238E27FC236}">
                <a16:creationId xmlns:a16="http://schemas.microsoft.com/office/drawing/2014/main" id="{4A1EEB40-F546-4CF2-B990-1BB798D715F8}"/>
              </a:ext>
            </a:extLst>
          </p:cNvPr>
          <p:cNvGrpSpPr/>
          <p:nvPr/>
        </p:nvGrpSpPr>
        <p:grpSpPr>
          <a:xfrm>
            <a:off x="6492420" y="1966014"/>
            <a:ext cx="1258408" cy="966519"/>
            <a:chOff x="9505915" y="3309925"/>
            <a:chExt cx="1110235" cy="966519"/>
          </a:xfrm>
        </p:grpSpPr>
        <p:sp>
          <p:nvSpPr>
            <p:cNvPr id="25" name="TextovéPole 24"/>
            <p:cNvSpPr txBox="1"/>
            <p:nvPr/>
          </p:nvSpPr>
          <p:spPr>
            <a:xfrm>
              <a:off x="9505915" y="3890808"/>
              <a:ext cx="1110235" cy="38563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Segoe UI"/>
                  <a:ea typeface="+mn-ea"/>
                  <a:cs typeface="+mn-cs"/>
                </a:rPr>
                <a:t>Opolsko</a:t>
              </a:r>
            </a:p>
          </p:txBody>
        </p:sp>
        <p:sp>
          <p:nvSpPr>
            <p:cNvPr id="35" name="TextovéPole 34"/>
            <p:cNvSpPr txBox="1"/>
            <p:nvPr/>
          </p:nvSpPr>
          <p:spPr>
            <a:xfrm>
              <a:off x="9613996" y="3309925"/>
              <a:ext cx="855998" cy="301775"/>
            </a:xfrm>
            <a:prstGeom prst="rect">
              <a:avLst/>
            </a:prstGeom>
            <a:solidFill>
              <a:schemeClr val="bg1">
                <a:lumMod val="50000"/>
              </a:schemeClr>
            </a:solidFill>
          </p:spPr>
          <p:txBody>
            <a:bodyPr wrap="square" rIns="36000" rtlCol="0" anchor="ctr">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224/31 850</a:t>
              </a:r>
            </a:p>
          </p:txBody>
        </p:sp>
        <p:sp>
          <p:nvSpPr>
            <p:cNvPr id="36" name="TextovéPole 35"/>
            <p:cNvSpPr txBox="1"/>
            <p:nvPr/>
          </p:nvSpPr>
          <p:spPr>
            <a:xfrm>
              <a:off x="9617443" y="3606927"/>
              <a:ext cx="852551" cy="261610"/>
            </a:xfrm>
            <a:prstGeom prst="rect">
              <a:avLst/>
            </a:prstGeom>
            <a:solidFill>
              <a:srgbClr val="FFFF00"/>
            </a:solidFill>
          </p:spPr>
          <p:txBody>
            <a:bodyPr wrap="square" rtlCol="0">
              <a:spAutoFit/>
            </a:bodyPr>
            <a:lstStyle>
              <a:defPPr>
                <a:defRPr lang="cs-CZ"/>
              </a:defPPr>
              <a:lvl1pPr marR="0" lvl="0" indent="0" algn="ctr" fontAlgn="auto">
                <a:lnSpc>
                  <a:spcPct val="100000"/>
                </a:lnSpc>
                <a:spcBef>
                  <a:spcPts val="0"/>
                </a:spcBef>
                <a:spcAft>
                  <a:spcPts val="0"/>
                </a:spcAft>
                <a:buClrTx/>
                <a:buSzTx/>
                <a:buFontTx/>
                <a:buNone/>
                <a:tabLst/>
                <a:defRPr sz="1100">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solidFill>
                    <a:prstClr val="black"/>
                  </a:solidFill>
                </a:rPr>
                <a:t>216,2</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grpSp>
      <p:grpSp>
        <p:nvGrpSpPr>
          <p:cNvPr id="13" name="Skupina 12">
            <a:extLst>
              <a:ext uri="{FF2B5EF4-FFF2-40B4-BE49-F238E27FC236}">
                <a16:creationId xmlns:a16="http://schemas.microsoft.com/office/drawing/2014/main" id="{2AE1B751-CAA7-4749-BCB4-AC20B6228746}"/>
              </a:ext>
            </a:extLst>
          </p:cNvPr>
          <p:cNvGrpSpPr/>
          <p:nvPr/>
        </p:nvGrpSpPr>
        <p:grpSpPr>
          <a:xfrm>
            <a:off x="8225237" y="3835076"/>
            <a:ext cx="1251536" cy="845853"/>
            <a:chOff x="10260059" y="4112698"/>
            <a:chExt cx="1014434" cy="845853"/>
          </a:xfrm>
        </p:grpSpPr>
        <p:sp>
          <p:nvSpPr>
            <p:cNvPr id="37" name="TextovéPole 36"/>
            <p:cNvSpPr txBox="1"/>
            <p:nvPr/>
          </p:nvSpPr>
          <p:spPr>
            <a:xfrm>
              <a:off x="10273368" y="4112698"/>
              <a:ext cx="987300" cy="259986"/>
            </a:xfrm>
            <a:prstGeom prst="rect">
              <a:avLst/>
            </a:prstGeom>
            <a:solidFill>
              <a:schemeClr val="bg1">
                <a:lumMod val="50000"/>
              </a:schemeClr>
            </a:solidFill>
          </p:spPr>
          <p:txBody>
            <a:bodyPr wrap="square" rIns="36000" rtlCol="0" anchor="ctr">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1 465/137 900</a:t>
              </a:r>
            </a:p>
          </p:txBody>
        </p:sp>
        <p:sp>
          <p:nvSpPr>
            <p:cNvPr id="38" name="TextovéPole 37"/>
            <p:cNvSpPr txBox="1"/>
            <p:nvPr/>
          </p:nvSpPr>
          <p:spPr>
            <a:xfrm>
              <a:off x="10273368" y="4374079"/>
              <a:ext cx="982826" cy="261610"/>
            </a:xfrm>
            <a:prstGeom prst="rect">
              <a:avLst/>
            </a:prstGeom>
            <a:solidFill>
              <a:srgbClr val="FFFF00"/>
            </a:solidFill>
          </p:spPr>
          <p:txBody>
            <a:bodyPr wrap="square" rtlCol="0">
              <a:spAutoFit/>
            </a:bodyPr>
            <a:lstStyle>
              <a:defPPr>
                <a:defRPr lang="cs-CZ"/>
              </a:defPPr>
              <a:lvl1pPr marR="0" lvl="0" indent="0" algn="ctr" fontAlgn="auto">
                <a:lnSpc>
                  <a:spcPct val="100000"/>
                </a:lnSpc>
                <a:spcBef>
                  <a:spcPts val="0"/>
                </a:spcBef>
                <a:spcAft>
                  <a:spcPts val="0"/>
                </a:spcAft>
                <a:buClrTx/>
                <a:buSzTx/>
                <a:buFontTx/>
                <a:buNone/>
                <a:tabLst/>
                <a:defRPr sz="1100">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167,8</a:t>
              </a:r>
            </a:p>
          </p:txBody>
        </p:sp>
        <p:sp>
          <p:nvSpPr>
            <p:cNvPr id="40" name="TextovéPole 39"/>
            <p:cNvSpPr txBox="1"/>
            <p:nvPr/>
          </p:nvSpPr>
          <p:spPr>
            <a:xfrm>
              <a:off x="10260059" y="4572915"/>
              <a:ext cx="1014434" cy="38563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Segoe UI"/>
                  <a:ea typeface="+mn-ea"/>
                  <a:cs typeface="+mn-cs"/>
                </a:rPr>
                <a:t>Slezsko</a:t>
              </a:r>
            </a:p>
          </p:txBody>
        </p:sp>
      </p:grpSp>
      <p:grpSp>
        <p:nvGrpSpPr>
          <p:cNvPr id="10" name="Skupina 9">
            <a:extLst>
              <a:ext uri="{FF2B5EF4-FFF2-40B4-BE49-F238E27FC236}">
                <a16:creationId xmlns:a16="http://schemas.microsoft.com/office/drawing/2014/main" id="{01C8368C-122A-411E-926F-41392652EE78}"/>
              </a:ext>
            </a:extLst>
          </p:cNvPr>
          <p:cNvGrpSpPr/>
          <p:nvPr/>
        </p:nvGrpSpPr>
        <p:grpSpPr>
          <a:xfrm>
            <a:off x="3373940" y="1292996"/>
            <a:ext cx="1772826" cy="923514"/>
            <a:chOff x="7761367" y="2527712"/>
            <a:chExt cx="1661917" cy="923514"/>
          </a:xfrm>
        </p:grpSpPr>
        <p:sp>
          <p:nvSpPr>
            <p:cNvPr id="41" name="TextovéPole 40"/>
            <p:cNvSpPr txBox="1"/>
            <p:nvPr/>
          </p:nvSpPr>
          <p:spPr>
            <a:xfrm>
              <a:off x="7761367" y="3065590"/>
              <a:ext cx="1661917" cy="38563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Segoe UI"/>
                  <a:ea typeface="+mn-ea"/>
                  <a:cs typeface="+mn-cs"/>
                </a:rPr>
                <a:t>Dolnoslezsko</a:t>
              </a:r>
            </a:p>
          </p:txBody>
        </p:sp>
        <p:sp>
          <p:nvSpPr>
            <p:cNvPr id="42" name="TextovéPole 41"/>
            <p:cNvSpPr txBox="1"/>
            <p:nvPr/>
          </p:nvSpPr>
          <p:spPr>
            <a:xfrm>
              <a:off x="8052423" y="2527712"/>
              <a:ext cx="949054" cy="253916"/>
            </a:xfrm>
            <a:prstGeom prst="rect">
              <a:avLst/>
            </a:prstGeom>
            <a:solidFill>
              <a:schemeClr val="bg1">
                <a:lumMod val="50000"/>
              </a:schemeClr>
            </a:solidFill>
          </p:spPr>
          <p:txBody>
            <a:bodyPr wrap="square" rIns="36000" rtlCol="0" anchor="ctr">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813/76 558</a:t>
              </a:r>
            </a:p>
          </p:txBody>
        </p:sp>
        <p:sp>
          <p:nvSpPr>
            <p:cNvPr id="43" name="TextovéPole 42"/>
            <p:cNvSpPr txBox="1"/>
            <p:nvPr/>
          </p:nvSpPr>
          <p:spPr>
            <a:xfrm>
              <a:off x="8052423" y="2781628"/>
              <a:ext cx="949054" cy="253916"/>
            </a:xfrm>
            <a:prstGeom prst="rect">
              <a:avLst/>
            </a:prstGeom>
            <a:solidFill>
              <a:srgbClr val="FFFF00"/>
            </a:solidFill>
          </p:spPr>
          <p:txBody>
            <a:bodyPr wrap="square" rtlCol="0">
              <a:noAutofit/>
            </a:bodyPr>
            <a:lstStyle>
              <a:defPPr>
                <a:defRPr lang="cs-CZ"/>
              </a:defPPr>
              <a:lvl1pPr marR="0" lvl="0" indent="0" algn="ctr" fontAlgn="auto">
                <a:lnSpc>
                  <a:spcPct val="100000"/>
                </a:lnSpc>
                <a:spcBef>
                  <a:spcPts val="0"/>
                </a:spcBef>
                <a:spcAft>
                  <a:spcPts val="0"/>
                </a:spcAft>
                <a:buClrTx/>
                <a:buSzTx/>
                <a:buFontTx/>
                <a:buNone/>
                <a:tabLst/>
                <a:defRPr sz="1100">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163,1</a:t>
              </a:r>
            </a:p>
          </p:txBody>
        </p:sp>
      </p:grpSp>
      <p:grpSp>
        <p:nvGrpSpPr>
          <p:cNvPr id="20" name="Skupina 19">
            <a:extLst>
              <a:ext uri="{FF2B5EF4-FFF2-40B4-BE49-F238E27FC236}">
                <a16:creationId xmlns:a16="http://schemas.microsoft.com/office/drawing/2014/main" id="{AC6BAFA3-1215-458D-A982-3220D83B84E3}"/>
              </a:ext>
            </a:extLst>
          </p:cNvPr>
          <p:cNvGrpSpPr/>
          <p:nvPr/>
        </p:nvGrpSpPr>
        <p:grpSpPr>
          <a:xfrm>
            <a:off x="6880818" y="4747267"/>
            <a:ext cx="1408695" cy="864244"/>
            <a:chOff x="6964150" y="4809193"/>
            <a:chExt cx="1065348" cy="864244"/>
          </a:xfrm>
        </p:grpSpPr>
        <p:sp>
          <p:nvSpPr>
            <p:cNvPr id="47" name="TextovéPole 46"/>
            <p:cNvSpPr txBox="1"/>
            <p:nvPr/>
          </p:nvSpPr>
          <p:spPr>
            <a:xfrm>
              <a:off x="7076188" y="4809193"/>
              <a:ext cx="841274" cy="279108"/>
            </a:xfrm>
            <a:prstGeom prst="rect">
              <a:avLst/>
            </a:prstGeom>
            <a:solidFill>
              <a:schemeClr val="bg1">
                <a:lumMod val="50000"/>
              </a:schemeClr>
            </a:solidFill>
          </p:spPr>
          <p:txBody>
            <a:bodyPr wrap="square" rIns="72000" rtlCol="0" anchor="ctr">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943/62 236</a:t>
              </a:r>
            </a:p>
          </p:txBody>
        </p:sp>
        <p:sp>
          <p:nvSpPr>
            <p:cNvPr id="48" name="TextovéPole 47"/>
            <p:cNvSpPr txBox="1"/>
            <p:nvPr/>
          </p:nvSpPr>
          <p:spPr>
            <a:xfrm>
              <a:off x="7076188" y="5088301"/>
              <a:ext cx="841274"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336,3</a:t>
              </a:r>
            </a:p>
          </p:txBody>
        </p:sp>
        <p:sp>
          <p:nvSpPr>
            <p:cNvPr id="49" name="TextovéPole 48"/>
            <p:cNvSpPr txBox="1"/>
            <p:nvPr/>
          </p:nvSpPr>
          <p:spPr>
            <a:xfrm>
              <a:off x="6964150" y="5334883"/>
              <a:ext cx="10653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Segoe UI"/>
                  <a:ea typeface="+mn-ea"/>
                  <a:cs typeface="+mn-cs"/>
                </a:rPr>
                <a:t>MSK</a:t>
              </a:r>
            </a:p>
          </p:txBody>
        </p:sp>
      </p:grpSp>
      <p:grpSp>
        <p:nvGrpSpPr>
          <p:cNvPr id="19" name="Skupina 18">
            <a:extLst>
              <a:ext uri="{FF2B5EF4-FFF2-40B4-BE49-F238E27FC236}">
                <a16:creationId xmlns:a16="http://schemas.microsoft.com/office/drawing/2014/main" id="{4A2ADA23-F1F7-4A89-8C41-57D379F2F466}"/>
              </a:ext>
            </a:extLst>
          </p:cNvPr>
          <p:cNvGrpSpPr/>
          <p:nvPr/>
        </p:nvGrpSpPr>
        <p:grpSpPr>
          <a:xfrm>
            <a:off x="4751994" y="4623866"/>
            <a:ext cx="1344006" cy="848707"/>
            <a:chOff x="8835002" y="5329076"/>
            <a:chExt cx="1040148" cy="848707"/>
          </a:xfrm>
        </p:grpSpPr>
        <p:sp>
          <p:nvSpPr>
            <p:cNvPr id="50" name="TextovéPole 49"/>
            <p:cNvSpPr txBox="1"/>
            <p:nvPr/>
          </p:nvSpPr>
          <p:spPr>
            <a:xfrm>
              <a:off x="8926916" y="5329076"/>
              <a:ext cx="856321" cy="270618"/>
            </a:xfrm>
            <a:prstGeom prst="rect">
              <a:avLst/>
            </a:prstGeom>
            <a:solidFill>
              <a:schemeClr val="bg1">
                <a:lumMod val="50000"/>
              </a:schemeClr>
            </a:solidFill>
          </p:spPr>
          <p:txBody>
            <a:bodyPr wrap="square" rtlCol="0" anchor="ctr">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t>343/34 576</a:t>
              </a:r>
              <a:endPar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endParaRPr>
            </a:p>
          </p:txBody>
        </p:sp>
        <p:sp>
          <p:nvSpPr>
            <p:cNvPr id="51" name="TextovéPole 50"/>
            <p:cNvSpPr txBox="1"/>
            <p:nvPr/>
          </p:nvSpPr>
          <p:spPr>
            <a:xfrm>
              <a:off x="8926916" y="5599694"/>
              <a:ext cx="856320"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264,2</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2" name="TextovéPole 51"/>
            <p:cNvSpPr txBox="1"/>
            <p:nvPr/>
          </p:nvSpPr>
          <p:spPr>
            <a:xfrm>
              <a:off x="8835002" y="5824284"/>
              <a:ext cx="1040148" cy="3534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Segoe UI"/>
                  <a:ea typeface="+mn-ea"/>
                  <a:cs typeface="+mn-cs"/>
                </a:rPr>
                <a:t>OLK</a:t>
              </a:r>
            </a:p>
          </p:txBody>
        </p:sp>
      </p:grpSp>
      <p:grpSp>
        <p:nvGrpSpPr>
          <p:cNvPr id="18" name="Skupina 17">
            <a:extLst>
              <a:ext uri="{FF2B5EF4-FFF2-40B4-BE49-F238E27FC236}">
                <a16:creationId xmlns:a16="http://schemas.microsoft.com/office/drawing/2014/main" id="{E054D26B-A226-4F3C-9A6C-25F49C2D804C}"/>
              </a:ext>
            </a:extLst>
          </p:cNvPr>
          <p:cNvGrpSpPr/>
          <p:nvPr/>
        </p:nvGrpSpPr>
        <p:grpSpPr>
          <a:xfrm>
            <a:off x="2687226" y="4523070"/>
            <a:ext cx="1251536" cy="898863"/>
            <a:chOff x="7570419" y="4824570"/>
            <a:chExt cx="1051587" cy="898863"/>
          </a:xfrm>
        </p:grpSpPr>
        <p:sp>
          <p:nvSpPr>
            <p:cNvPr id="53" name="TextovéPole 52"/>
            <p:cNvSpPr txBox="1"/>
            <p:nvPr/>
          </p:nvSpPr>
          <p:spPr>
            <a:xfrm>
              <a:off x="7761367" y="4824570"/>
              <a:ext cx="860639" cy="262800"/>
            </a:xfrm>
            <a:prstGeom prst="rect">
              <a:avLst/>
            </a:prstGeom>
            <a:solidFill>
              <a:schemeClr val="bg1">
                <a:lumMod val="50000"/>
              </a:schemeClr>
            </a:solidFill>
          </p:spPr>
          <p:txBody>
            <a:bodyPr wrap="square" rIns="72000" rtlCol="0" anchor="ctr">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white">
                      <a:lumMod val="95000"/>
                    </a:prstClr>
                  </a:solidFill>
                  <a:effectLst/>
                  <a:uLnTx/>
                  <a:uFillTx/>
                  <a:latin typeface="Segoe UI"/>
                  <a:ea typeface="+mn-ea"/>
                  <a:cs typeface="+mn-cs"/>
                </a:rPr>
                <a:t>348/28 605</a:t>
              </a:r>
            </a:p>
          </p:txBody>
        </p:sp>
        <p:sp>
          <p:nvSpPr>
            <p:cNvPr id="54" name="TextovéPole 53"/>
            <p:cNvSpPr txBox="1"/>
            <p:nvPr/>
          </p:nvSpPr>
          <p:spPr>
            <a:xfrm>
              <a:off x="7761365" y="5088110"/>
              <a:ext cx="849199"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276,3</a:t>
              </a:r>
            </a:p>
          </p:txBody>
        </p:sp>
        <p:sp>
          <p:nvSpPr>
            <p:cNvPr id="55" name="TextovéPole 54"/>
            <p:cNvSpPr txBox="1"/>
            <p:nvPr/>
          </p:nvSpPr>
          <p:spPr>
            <a:xfrm>
              <a:off x="7570419" y="5384879"/>
              <a:ext cx="10401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Segoe UI"/>
                  <a:ea typeface="+mn-ea"/>
                  <a:cs typeface="+mn-cs"/>
                </a:rPr>
                <a:t>PAK</a:t>
              </a:r>
            </a:p>
          </p:txBody>
        </p:sp>
      </p:grpSp>
      <p:grpSp>
        <p:nvGrpSpPr>
          <p:cNvPr id="16" name="Skupina 15">
            <a:extLst>
              <a:ext uri="{FF2B5EF4-FFF2-40B4-BE49-F238E27FC236}">
                <a16:creationId xmlns:a16="http://schemas.microsoft.com/office/drawing/2014/main" id="{5FF9825D-A6B0-474E-A6C2-F53662D5022F}"/>
              </a:ext>
            </a:extLst>
          </p:cNvPr>
          <p:cNvGrpSpPr/>
          <p:nvPr/>
        </p:nvGrpSpPr>
        <p:grpSpPr>
          <a:xfrm>
            <a:off x="1913708" y="2921742"/>
            <a:ext cx="1347769" cy="908797"/>
            <a:chOff x="7426411" y="3937834"/>
            <a:chExt cx="1097129" cy="908797"/>
          </a:xfrm>
        </p:grpSpPr>
        <p:sp>
          <p:nvSpPr>
            <p:cNvPr id="56" name="TextovéPole 55"/>
            <p:cNvSpPr txBox="1"/>
            <p:nvPr/>
          </p:nvSpPr>
          <p:spPr>
            <a:xfrm>
              <a:off x="7570419" y="3937834"/>
              <a:ext cx="809314" cy="261611"/>
            </a:xfrm>
            <a:prstGeom prst="rect">
              <a:avLst/>
            </a:prstGeom>
            <a:solidFill>
              <a:schemeClr val="bg1">
                <a:lumMod val="50000"/>
              </a:schemeClr>
            </a:solidFill>
          </p:spPr>
          <p:txBody>
            <a:bodyPr wrap="square" rIns="72000" rtlCol="0" anchor="ctr">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dirty="0"/>
                <a:t>369/30 447</a:t>
              </a:r>
            </a:p>
          </p:txBody>
        </p:sp>
        <p:sp>
          <p:nvSpPr>
            <p:cNvPr id="57" name="TextovéPole 56"/>
            <p:cNvSpPr txBox="1"/>
            <p:nvPr/>
          </p:nvSpPr>
          <p:spPr>
            <a:xfrm>
              <a:off x="7570320" y="4200553"/>
              <a:ext cx="809313"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276,4</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8" name="TextovéPole 57"/>
            <p:cNvSpPr txBox="1"/>
            <p:nvPr/>
          </p:nvSpPr>
          <p:spPr>
            <a:xfrm>
              <a:off x="7426411" y="4508077"/>
              <a:ext cx="109712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Segoe UI"/>
                  <a:ea typeface="+mn-ea"/>
                  <a:cs typeface="+mn-cs"/>
                </a:rPr>
                <a:t>HKK</a:t>
              </a:r>
            </a:p>
          </p:txBody>
        </p:sp>
      </p:grpSp>
      <p:grpSp>
        <p:nvGrpSpPr>
          <p:cNvPr id="15" name="Skupina 14">
            <a:extLst>
              <a:ext uri="{FF2B5EF4-FFF2-40B4-BE49-F238E27FC236}">
                <a16:creationId xmlns:a16="http://schemas.microsoft.com/office/drawing/2014/main" id="{8DFCC981-E813-43A9-B10F-F09CCB3FC4DE}"/>
              </a:ext>
            </a:extLst>
          </p:cNvPr>
          <p:cNvGrpSpPr/>
          <p:nvPr/>
        </p:nvGrpSpPr>
        <p:grpSpPr>
          <a:xfrm>
            <a:off x="628209" y="1665078"/>
            <a:ext cx="1202632" cy="934926"/>
            <a:chOff x="6597092" y="3415080"/>
            <a:chExt cx="1040148" cy="934926"/>
          </a:xfrm>
        </p:grpSpPr>
        <p:sp>
          <p:nvSpPr>
            <p:cNvPr id="59" name="TextovéPole 58"/>
            <p:cNvSpPr txBox="1"/>
            <p:nvPr/>
          </p:nvSpPr>
          <p:spPr>
            <a:xfrm>
              <a:off x="6692666" y="3415080"/>
              <a:ext cx="849199" cy="253917"/>
            </a:xfrm>
            <a:prstGeom prst="rect">
              <a:avLst/>
            </a:prstGeom>
            <a:solidFill>
              <a:schemeClr val="bg1">
                <a:lumMod val="50000"/>
              </a:schemeClr>
            </a:solidFill>
          </p:spPr>
          <p:txBody>
            <a:bodyPr wrap="square" rIns="72000" rtlCol="0" anchor="ctr">
              <a:noAutofit/>
            </a:bodyPr>
            <a:lstStyle>
              <a:defPPr>
                <a:defRPr lang="cs-CZ"/>
              </a:defPPr>
              <a:lvl1pPr marR="0" lvl="0" indent="0" algn="ctr" fontAlgn="auto">
                <a:lnSpc>
                  <a:spcPct val="100000"/>
                </a:lnSpc>
                <a:spcBef>
                  <a:spcPts val="0"/>
                </a:spcBef>
                <a:spcAft>
                  <a:spcPts val="0"/>
                </a:spcAft>
                <a:buClrTx/>
                <a:buSzTx/>
                <a:buFontTx/>
                <a:buNone/>
                <a:tabLst/>
                <a:defRPr sz="1100">
                  <a:solidFill>
                    <a:prstClr val="white">
                      <a:lumMod val="95000"/>
                    </a:prstClr>
                  </a:solidFill>
                  <a:latin typeface="Segoe U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white">
                      <a:lumMod val="95000"/>
                    </a:prstClr>
                  </a:solidFill>
                  <a:effectLst/>
                  <a:uLnTx/>
                  <a:uFillTx/>
                  <a:latin typeface="Segoe UI"/>
                  <a:ea typeface="+mn-ea"/>
                  <a:cs typeface="+mn-cs"/>
                </a:rPr>
                <a:t>303/24 695</a:t>
              </a:r>
            </a:p>
          </p:txBody>
        </p:sp>
        <p:sp>
          <p:nvSpPr>
            <p:cNvPr id="60" name="TextovéPole 59"/>
            <p:cNvSpPr txBox="1"/>
            <p:nvPr/>
          </p:nvSpPr>
          <p:spPr>
            <a:xfrm>
              <a:off x="6692567" y="3666704"/>
              <a:ext cx="849199" cy="261610"/>
            </a:xfrm>
            <a:prstGeom prst="rect">
              <a:avLst/>
            </a:prstGeom>
            <a:solidFill>
              <a:srgbClr val="FFFF00"/>
            </a:solidFill>
          </p:spPr>
          <p:txBody>
            <a:bodyPr wrap="square" rtlCol="0">
              <a:spAutoFit/>
            </a:bodyPr>
            <a:lstStyle/>
            <a:p>
              <a:pPr algn="ctr">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323,6</a:t>
              </a:r>
              <a:endParaRPr lang="cs-CZ" sz="1100" b="1" dirty="0">
                <a:solidFill>
                  <a:srgbClr val="FF0000"/>
                </a:solidFill>
                <a:latin typeface="Calibri" panose="020F0502020204030204" pitchFamily="34" charset="0"/>
              </a:endParaRPr>
            </a:p>
          </p:txBody>
        </p:sp>
        <p:sp>
          <p:nvSpPr>
            <p:cNvPr id="61" name="TextovéPole 60"/>
            <p:cNvSpPr txBox="1"/>
            <p:nvPr/>
          </p:nvSpPr>
          <p:spPr>
            <a:xfrm>
              <a:off x="6597092" y="3996507"/>
              <a:ext cx="1040148" cy="3534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Segoe UI"/>
                  <a:ea typeface="+mn-ea"/>
                  <a:cs typeface="+mn-cs"/>
                </a:rPr>
                <a:t>LBK</a:t>
              </a:r>
            </a:p>
          </p:txBody>
        </p:sp>
      </p:grpSp>
      <p:sp>
        <p:nvSpPr>
          <p:cNvPr id="39" name="Nadpis 1">
            <a:extLst>
              <a:ext uri="{FF2B5EF4-FFF2-40B4-BE49-F238E27FC236}">
                <a16:creationId xmlns:a16="http://schemas.microsoft.com/office/drawing/2014/main" id="{519E6106-EF34-417D-A1CA-DE9219C0B8C2}"/>
              </a:ext>
            </a:extLst>
          </p:cNvPr>
          <p:cNvSpPr>
            <a:spLocks noGrp="1"/>
          </p:cNvSpPr>
          <p:nvPr>
            <p:ph type="title"/>
          </p:nvPr>
        </p:nvSpPr>
        <p:spPr>
          <a:xfrm>
            <a:off x="332819" y="1"/>
            <a:ext cx="9885238" cy="896492"/>
          </a:xfrm>
        </p:spPr>
        <p:txBody>
          <a:bodyPr/>
          <a:lstStyle/>
          <a:p>
            <a:r>
              <a:rPr lang="cs-CZ" altLang="cs-CZ" dirty="0"/>
              <a:t>Situace v příhraničí s Polskem</a:t>
            </a:r>
            <a:endParaRPr lang="cs-CZ" dirty="0"/>
          </a:p>
        </p:txBody>
      </p:sp>
      <p:sp>
        <p:nvSpPr>
          <p:cNvPr id="81" name="TextovéPole 1">
            <a:extLst>
              <a:ext uri="{FF2B5EF4-FFF2-40B4-BE49-F238E27FC236}">
                <a16:creationId xmlns:a16="http://schemas.microsoft.com/office/drawing/2014/main" id="{7D219660-A4D3-4842-AD39-605A798A716F}"/>
              </a:ext>
            </a:extLst>
          </p:cNvPr>
          <p:cNvSpPr txBox="1"/>
          <p:nvPr/>
        </p:nvSpPr>
        <p:spPr>
          <a:xfrm>
            <a:off x="186608" y="6500082"/>
            <a:ext cx="34709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a:t>
            </a:r>
            <a:r>
              <a:rPr lang="pl-PL" sz="1200" b="1" dirty="0">
                <a:solidFill>
                  <a:schemeClr val="bg1"/>
                </a:solidFill>
              </a:rPr>
              <a:t>Ministerstwo Zdrowia, ÚZIS</a:t>
            </a:r>
          </a:p>
        </p:txBody>
      </p:sp>
      <p:sp>
        <p:nvSpPr>
          <p:cNvPr id="44" name="Obdélník 43">
            <a:extLst>
              <a:ext uri="{FF2B5EF4-FFF2-40B4-BE49-F238E27FC236}">
                <a16:creationId xmlns:a16="http://schemas.microsoft.com/office/drawing/2014/main" id="{56FF6F79-A18D-48FE-AC5F-818F3AE8E665}"/>
              </a:ext>
            </a:extLst>
          </p:cNvPr>
          <p:cNvSpPr/>
          <p:nvPr/>
        </p:nvSpPr>
        <p:spPr>
          <a:xfrm>
            <a:off x="12806784" y="407673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45" name="Obdélník 44">
            <a:extLst>
              <a:ext uri="{FF2B5EF4-FFF2-40B4-BE49-F238E27FC236}">
                <a16:creationId xmlns:a16="http://schemas.microsoft.com/office/drawing/2014/main" id="{3552EE2D-7D39-4C0E-97C9-1391AF536318}"/>
              </a:ext>
            </a:extLst>
          </p:cNvPr>
          <p:cNvSpPr/>
          <p:nvPr/>
        </p:nvSpPr>
        <p:spPr>
          <a:xfrm>
            <a:off x="12813540" y="381874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46" name="Obdélník 45">
            <a:extLst>
              <a:ext uri="{FF2B5EF4-FFF2-40B4-BE49-F238E27FC236}">
                <a16:creationId xmlns:a16="http://schemas.microsoft.com/office/drawing/2014/main" id="{8B9B0A02-CA4D-42E1-8CF9-B55949E3BC5A}"/>
              </a:ext>
            </a:extLst>
          </p:cNvPr>
          <p:cNvSpPr/>
          <p:nvPr/>
        </p:nvSpPr>
        <p:spPr>
          <a:xfrm>
            <a:off x="12955654" y="100124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62" name="Obdélník 61">
            <a:extLst>
              <a:ext uri="{FF2B5EF4-FFF2-40B4-BE49-F238E27FC236}">
                <a16:creationId xmlns:a16="http://schemas.microsoft.com/office/drawing/2014/main" id="{8154C18B-1F7B-40C2-AD72-11B64511C645}"/>
              </a:ext>
            </a:extLst>
          </p:cNvPr>
          <p:cNvSpPr/>
          <p:nvPr/>
        </p:nvSpPr>
        <p:spPr>
          <a:xfrm>
            <a:off x="12901258" y="123391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64" name="Obdélník 63">
            <a:extLst>
              <a:ext uri="{FF2B5EF4-FFF2-40B4-BE49-F238E27FC236}">
                <a16:creationId xmlns:a16="http://schemas.microsoft.com/office/drawing/2014/main" id="{C33033D9-614E-4B6C-BD10-F2189B773269}"/>
              </a:ext>
            </a:extLst>
          </p:cNvPr>
          <p:cNvSpPr/>
          <p:nvPr/>
        </p:nvSpPr>
        <p:spPr>
          <a:xfrm>
            <a:off x="13255346" y="318889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66" name="Obdélník 65">
            <a:extLst>
              <a:ext uri="{FF2B5EF4-FFF2-40B4-BE49-F238E27FC236}">
                <a16:creationId xmlns:a16="http://schemas.microsoft.com/office/drawing/2014/main" id="{42238996-3857-463B-B323-67E00BE4DC6A}"/>
              </a:ext>
            </a:extLst>
          </p:cNvPr>
          <p:cNvSpPr/>
          <p:nvPr/>
        </p:nvSpPr>
        <p:spPr>
          <a:xfrm>
            <a:off x="13200932" y="2962496"/>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67" name="Obdélník 66">
            <a:extLst>
              <a:ext uri="{FF2B5EF4-FFF2-40B4-BE49-F238E27FC236}">
                <a16:creationId xmlns:a16="http://schemas.microsoft.com/office/drawing/2014/main" id="{248414D5-96F2-4A67-9699-F0AA446BFAEA}"/>
              </a:ext>
            </a:extLst>
          </p:cNvPr>
          <p:cNvSpPr/>
          <p:nvPr/>
        </p:nvSpPr>
        <p:spPr>
          <a:xfrm>
            <a:off x="12642768" y="1910771"/>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68" name="Obdélník 67">
            <a:extLst>
              <a:ext uri="{FF2B5EF4-FFF2-40B4-BE49-F238E27FC236}">
                <a16:creationId xmlns:a16="http://schemas.microsoft.com/office/drawing/2014/main" id="{E981BD02-5039-4640-89E6-8D0719609D32}"/>
              </a:ext>
            </a:extLst>
          </p:cNvPr>
          <p:cNvSpPr/>
          <p:nvPr/>
        </p:nvSpPr>
        <p:spPr>
          <a:xfrm>
            <a:off x="12642768" y="215046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69" name="Obdélník 68">
            <a:extLst>
              <a:ext uri="{FF2B5EF4-FFF2-40B4-BE49-F238E27FC236}">
                <a16:creationId xmlns:a16="http://schemas.microsoft.com/office/drawing/2014/main" id="{AD1EE643-61B4-4FA7-968B-10E61B35CA2F}"/>
              </a:ext>
            </a:extLst>
          </p:cNvPr>
          <p:cNvSpPr/>
          <p:nvPr/>
        </p:nvSpPr>
        <p:spPr>
          <a:xfrm>
            <a:off x="8249543" y="378289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70" name="Obdélník 69">
            <a:extLst>
              <a:ext uri="{FF2B5EF4-FFF2-40B4-BE49-F238E27FC236}">
                <a16:creationId xmlns:a16="http://schemas.microsoft.com/office/drawing/2014/main" id="{426DCF8F-369D-4F1B-9821-3B0EC1A61FCD}"/>
              </a:ext>
            </a:extLst>
          </p:cNvPr>
          <p:cNvSpPr/>
          <p:nvPr/>
        </p:nvSpPr>
        <p:spPr>
          <a:xfrm>
            <a:off x="8195147" y="401556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73" name="Obdélník 72">
            <a:extLst>
              <a:ext uri="{FF2B5EF4-FFF2-40B4-BE49-F238E27FC236}">
                <a16:creationId xmlns:a16="http://schemas.microsoft.com/office/drawing/2014/main" id="{FB3E045A-8EB5-4FC7-BA51-2417F3A85C1C}"/>
              </a:ext>
            </a:extLst>
          </p:cNvPr>
          <p:cNvSpPr/>
          <p:nvPr/>
        </p:nvSpPr>
        <p:spPr>
          <a:xfrm>
            <a:off x="3651446" y="123737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74" name="Obdélník 73">
            <a:extLst>
              <a:ext uri="{FF2B5EF4-FFF2-40B4-BE49-F238E27FC236}">
                <a16:creationId xmlns:a16="http://schemas.microsoft.com/office/drawing/2014/main" id="{6ED5521F-0D98-4563-90C4-B477E0085177}"/>
              </a:ext>
            </a:extLst>
          </p:cNvPr>
          <p:cNvSpPr/>
          <p:nvPr/>
        </p:nvSpPr>
        <p:spPr>
          <a:xfrm>
            <a:off x="3597050" y="1470043"/>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75" name="Obdélník 74">
            <a:extLst>
              <a:ext uri="{FF2B5EF4-FFF2-40B4-BE49-F238E27FC236}">
                <a16:creationId xmlns:a16="http://schemas.microsoft.com/office/drawing/2014/main" id="{C4776C46-FF3D-4C1F-AFB7-CF650752C698}"/>
              </a:ext>
            </a:extLst>
          </p:cNvPr>
          <p:cNvSpPr/>
          <p:nvPr/>
        </p:nvSpPr>
        <p:spPr>
          <a:xfrm>
            <a:off x="699476" y="184372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76" name="Obdélník 75">
            <a:extLst>
              <a:ext uri="{FF2B5EF4-FFF2-40B4-BE49-F238E27FC236}">
                <a16:creationId xmlns:a16="http://schemas.microsoft.com/office/drawing/2014/main" id="{668F0896-D6E4-44EE-9456-E5C35718B7BD}"/>
              </a:ext>
            </a:extLst>
          </p:cNvPr>
          <p:cNvSpPr/>
          <p:nvPr/>
        </p:nvSpPr>
        <p:spPr>
          <a:xfrm>
            <a:off x="706232" y="158574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95" name="Obdélník 94">
            <a:extLst>
              <a:ext uri="{FF2B5EF4-FFF2-40B4-BE49-F238E27FC236}">
                <a16:creationId xmlns:a16="http://schemas.microsoft.com/office/drawing/2014/main" id="{06B828D5-8C7F-413A-8230-98CB0D2AC5A8}"/>
              </a:ext>
            </a:extLst>
          </p:cNvPr>
          <p:cNvSpPr/>
          <p:nvPr/>
        </p:nvSpPr>
        <p:spPr>
          <a:xfrm>
            <a:off x="6988594" y="496536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96" name="Obdélník 95">
            <a:extLst>
              <a:ext uri="{FF2B5EF4-FFF2-40B4-BE49-F238E27FC236}">
                <a16:creationId xmlns:a16="http://schemas.microsoft.com/office/drawing/2014/main" id="{030DC48B-E68A-492F-98A7-2F285F28BFB4}"/>
              </a:ext>
            </a:extLst>
          </p:cNvPr>
          <p:cNvSpPr/>
          <p:nvPr/>
        </p:nvSpPr>
        <p:spPr>
          <a:xfrm>
            <a:off x="6995350" y="470737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63" name="Obdélník 62">
            <a:extLst>
              <a:ext uri="{FF2B5EF4-FFF2-40B4-BE49-F238E27FC236}">
                <a16:creationId xmlns:a16="http://schemas.microsoft.com/office/drawing/2014/main" id="{3A7A8468-50E2-4C8B-9FF6-FEA7E6A9D709}"/>
              </a:ext>
            </a:extLst>
          </p:cNvPr>
          <p:cNvSpPr/>
          <p:nvPr/>
        </p:nvSpPr>
        <p:spPr>
          <a:xfrm>
            <a:off x="6605822" y="194563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65" name="Obdélník 64">
            <a:extLst>
              <a:ext uri="{FF2B5EF4-FFF2-40B4-BE49-F238E27FC236}">
                <a16:creationId xmlns:a16="http://schemas.microsoft.com/office/drawing/2014/main" id="{5B7E73E0-FA33-4FED-9194-D4935B47C785}"/>
              </a:ext>
            </a:extLst>
          </p:cNvPr>
          <p:cNvSpPr/>
          <p:nvPr/>
        </p:nvSpPr>
        <p:spPr>
          <a:xfrm>
            <a:off x="6551426" y="2178312"/>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79" name="Obdélník 78">
            <a:extLst>
              <a:ext uri="{FF2B5EF4-FFF2-40B4-BE49-F238E27FC236}">
                <a16:creationId xmlns:a16="http://schemas.microsoft.com/office/drawing/2014/main" id="{E79B9658-4FF4-4EEA-B083-AED2F55B631B}"/>
              </a:ext>
            </a:extLst>
          </p:cNvPr>
          <p:cNvSpPr/>
          <p:nvPr/>
        </p:nvSpPr>
        <p:spPr>
          <a:xfrm>
            <a:off x="2036079" y="312201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80" name="Obdélník 79">
            <a:extLst>
              <a:ext uri="{FF2B5EF4-FFF2-40B4-BE49-F238E27FC236}">
                <a16:creationId xmlns:a16="http://schemas.microsoft.com/office/drawing/2014/main" id="{AA5B9FC7-65D2-45EA-B0F4-CA942A68459D}"/>
              </a:ext>
            </a:extLst>
          </p:cNvPr>
          <p:cNvSpPr/>
          <p:nvPr/>
        </p:nvSpPr>
        <p:spPr>
          <a:xfrm>
            <a:off x="2042835" y="286403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82" name="Obdélník 81">
            <a:extLst>
              <a:ext uri="{FF2B5EF4-FFF2-40B4-BE49-F238E27FC236}">
                <a16:creationId xmlns:a16="http://schemas.microsoft.com/office/drawing/2014/main" id="{5E0767FA-8D2D-483B-A040-A7C8674BEA30}"/>
              </a:ext>
            </a:extLst>
          </p:cNvPr>
          <p:cNvSpPr/>
          <p:nvPr/>
        </p:nvSpPr>
        <p:spPr>
          <a:xfrm>
            <a:off x="2886685" y="473701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83" name="Obdélník 82">
            <a:extLst>
              <a:ext uri="{FF2B5EF4-FFF2-40B4-BE49-F238E27FC236}">
                <a16:creationId xmlns:a16="http://schemas.microsoft.com/office/drawing/2014/main" id="{8892FDAE-C6A2-4C90-86FA-B8963156875F}"/>
              </a:ext>
            </a:extLst>
          </p:cNvPr>
          <p:cNvSpPr/>
          <p:nvPr/>
        </p:nvSpPr>
        <p:spPr>
          <a:xfrm>
            <a:off x="2893441" y="447903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84" name="Obdélník 83">
            <a:extLst>
              <a:ext uri="{FF2B5EF4-FFF2-40B4-BE49-F238E27FC236}">
                <a16:creationId xmlns:a16="http://schemas.microsoft.com/office/drawing/2014/main" id="{B4A5DB57-EFD8-40CF-8684-588DC27712BF}"/>
              </a:ext>
            </a:extLst>
          </p:cNvPr>
          <p:cNvSpPr/>
          <p:nvPr/>
        </p:nvSpPr>
        <p:spPr>
          <a:xfrm>
            <a:off x="4842366" y="4584752"/>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85" name="Obdélník 84">
            <a:extLst>
              <a:ext uri="{FF2B5EF4-FFF2-40B4-BE49-F238E27FC236}">
                <a16:creationId xmlns:a16="http://schemas.microsoft.com/office/drawing/2014/main" id="{29DBD984-CE42-4229-893C-5BE56FB114B2}"/>
              </a:ext>
            </a:extLst>
          </p:cNvPr>
          <p:cNvSpPr/>
          <p:nvPr/>
        </p:nvSpPr>
        <p:spPr>
          <a:xfrm>
            <a:off x="4787970" y="4817425"/>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Tree>
    <p:extLst>
      <p:ext uri="{BB962C8B-B14F-4D97-AF65-F5344CB8AC3E}">
        <p14:creationId xmlns:p14="http://schemas.microsoft.com/office/powerpoint/2010/main" val="2265227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9DA96-4AC9-4A0A-861C-E17AD5A5F2C9}"/>
              </a:ext>
            </a:extLst>
          </p:cNvPr>
          <p:cNvSpPr>
            <a:spLocks noGrp="1"/>
          </p:cNvSpPr>
          <p:nvPr>
            <p:ph type="title"/>
          </p:nvPr>
        </p:nvSpPr>
        <p:spPr/>
        <p:txBody>
          <a:bodyPr/>
          <a:lstStyle/>
          <a:p>
            <a:r>
              <a:rPr lang="cs-CZ" dirty="0"/>
              <a:t>14denní vývoj situace na Slovensku</a:t>
            </a:r>
          </a:p>
        </p:txBody>
      </p:sp>
      <p:sp>
        <p:nvSpPr>
          <p:cNvPr id="6" name="TextovéPole 1">
            <a:extLst>
              <a:ext uri="{FF2B5EF4-FFF2-40B4-BE49-F238E27FC236}">
                <a16:creationId xmlns:a16="http://schemas.microsoft.com/office/drawing/2014/main" id="{B109E666-7727-497D-8191-869E2B75F785}"/>
              </a:ext>
            </a:extLst>
          </p:cNvPr>
          <p:cNvSpPr txBox="1"/>
          <p:nvPr/>
        </p:nvSpPr>
        <p:spPr>
          <a:xfrm>
            <a:off x="186608" y="6500082"/>
            <a:ext cx="34709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covid-19.nczisk.sk/</a:t>
            </a:r>
            <a:endParaRPr lang="pl-PL" sz="1200" b="1" dirty="0">
              <a:solidFill>
                <a:schemeClr val="bg1"/>
              </a:solidFill>
            </a:endParaRPr>
          </a:p>
        </p:txBody>
      </p:sp>
      <p:pic>
        <p:nvPicPr>
          <p:cNvPr id="4" name="Obrázek 3">
            <a:extLst>
              <a:ext uri="{FF2B5EF4-FFF2-40B4-BE49-F238E27FC236}">
                <a16:creationId xmlns:a16="http://schemas.microsoft.com/office/drawing/2014/main" id="{6F721AEE-8012-4BCF-BC20-C69A5FBABF28}"/>
              </a:ext>
            </a:extLst>
          </p:cNvPr>
          <p:cNvPicPr>
            <a:picLocks noChangeAspect="1"/>
          </p:cNvPicPr>
          <p:nvPr/>
        </p:nvPicPr>
        <p:blipFill>
          <a:blip r:embed="rId2"/>
          <a:stretch>
            <a:fillRect/>
          </a:stretch>
        </p:blipFill>
        <p:spPr>
          <a:xfrm>
            <a:off x="332819" y="932705"/>
            <a:ext cx="9995027" cy="5429054"/>
          </a:xfrm>
          <a:prstGeom prst="rect">
            <a:avLst/>
          </a:prstGeom>
        </p:spPr>
      </p:pic>
    </p:spTree>
    <p:extLst>
      <p:ext uri="{BB962C8B-B14F-4D97-AF65-F5344CB8AC3E}">
        <p14:creationId xmlns:p14="http://schemas.microsoft.com/office/powerpoint/2010/main" val="4191379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9DA96-4AC9-4A0A-861C-E17AD5A5F2C9}"/>
              </a:ext>
            </a:extLst>
          </p:cNvPr>
          <p:cNvSpPr>
            <a:spLocks noGrp="1"/>
          </p:cNvSpPr>
          <p:nvPr>
            <p:ph type="title"/>
          </p:nvPr>
        </p:nvSpPr>
        <p:spPr/>
        <p:txBody>
          <a:bodyPr/>
          <a:lstStyle/>
          <a:p>
            <a:r>
              <a:rPr lang="cs-CZ" dirty="0"/>
              <a:t>Situace na Slovensku</a:t>
            </a:r>
          </a:p>
        </p:txBody>
      </p:sp>
      <p:sp>
        <p:nvSpPr>
          <p:cNvPr id="6" name="TextovéPole 1">
            <a:extLst>
              <a:ext uri="{FF2B5EF4-FFF2-40B4-BE49-F238E27FC236}">
                <a16:creationId xmlns:a16="http://schemas.microsoft.com/office/drawing/2014/main" id="{13CD70E4-3545-44B7-931A-E69D2DE2EEAA}"/>
              </a:ext>
            </a:extLst>
          </p:cNvPr>
          <p:cNvSpPr txBox="1"/>
          <p:nvPr/>
        </p:nvSpPr>
        <p:spPr>
          <a:xfrm>
            <a:off x="186608" y="6500082"/>
            <a:ext cx="34709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gov.sk</a:t>
            </a:r>
            <a:endParaRPr lang="pl-PL" sz="1200" b="1" dirty="0">
              <a:solidFill>
                <a:schemeClr val="bg1"/>
              </a:solidFill>
            </a:endParaRPr>
          </a:p>
        </p:txBody>
      </p:sp>
      <p:pic>
        <p:nvPicPr>
          <p:cNvPr id="4" name="Obrázek 3">
            <a:extLst>
              <a:ext uri="{FF2B5EF4-FFF2-40B4-BE49-F238E27FC236}">
                <a16:creationId xmlns:a16="http://schemas.microsoft.com/office/drawing/2014/main" id="{B718F52D-C41F-48DF-BC6C-D5EE8C49B657}"/>
              </a:ext>
            </a:extLst>
          </p:cNvPr>
          <p:cNvPicPr>
            <a:picLocks noChangeAspect="1"/>
          </p:cNvPicPr>
          <p:nvPr/>
        </p:nvPicPr>
        <p:blipFill>
          <a:blip r:embed="rId2"/>
          <a:stretch>
            <a:fillRect/>
          </a:stretch>
        </p:blipFill>
        <p:spPr>
          <a:xfrm>
            <a:off x="2424395" y="939245"/>
            <a:ext cx="6602729" cy="5427552"/>
          </a:xfrm>
          <a:prstGeom prst="rect">
            <a:avLst/>
          </a:prstGeom>
        </p:spPr>
      </p:pic>
    </p:spTree>
    <p:extLst>
      <p:ext uri="{BB962C8B-B14F-4D97-AF65-F5344CB8AC3E}">
        <p14:creationId xmlns:p14="http://schemas.microsoft.com/office/powerpoint/2010/main" val="32891849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apa&#10;&#10;Popis byl vytvořen automaticky">
            <a:extLst>
              <a:ext uri="{FF2B5EF4-FFF2-40B4-BE49-F238E27FC236}">
                <a16:creationId xmlns:a16="http://schemas.microsoft.com/office/drawing/2014/main" id="{D86E48B4-67C9-41C3-9395-9C9DD6E1C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43" y="949761"/>
            <a:ext cx="8256232" cy="5432869"/>
          </a:xfrm>
          <a:prstGeom prst="rect">
            <a:avLst/>
          </a:prstGeom>
        </p:spPr>
      </p:pic>
      <p:pic>
        <p:nvPicPr>
          <p:cNvPr id="109" name="Obrázek 108">
            <a:extLst>
              <a:ext uri="{FF2B5EF4-FFF2-40B4-BE49-F238E27FC236}">
                <a16:creationId xmlns:a16="http://schemas.microsoft.com/office/drawing/2014/main" id="{9C33061E-C962-4E86-99F7-E145430D0238}"/>
              </a:ext>
            </a:extLst>
          </p:cNvPr>
          <p:cNvPicPr>
            <a:picLocks noChangeAspect="1"/>
          </p:cNvPicPr>
          <p:nvPr/>
        </p:nvPicPr>
        <p:blipFill rotWithShape="1">
          <a:blip r:embed="rId3"/>
          <a:srcRect l="3213"/>
          <a:stretch/>
        </p:blipFill>
        <p:spPr>
          <a:xfrm>
            <a:off x="10312974" y="141407"/>
            <a:ext cx="1660507" cy="1510172"/>
          </a:xfrm>
          <a:prstGeom prst="rect">
            <a:avLst/>
          </a:prstGeom>
        </p:spPr>
      </p:pic>
      <p:grpSp>
        <p:nvGrpSpPr>
          <p:cNvPr id="84" name="Skupina 83">
            <a:extLst>
              <a:ext uri="{FF2B5EF4-FFF2-40B4-BE49-F238E27FC236}">
                <a16:creationId xmlns:a16="http://schemas.microsoft.com/office/drawing/2014/main" id="{EBE63FA9-D70C-48F1-ABD2-A216414758CE}"/>
              </a:ext>
            </a:extLst>
          </p:cNvPr>
          <p:cNvGrpSpPr/>
          <p:nvPr/>
        </p:nvGrpSpPr>
        <p:grpSpPr>
          <a:xfrm>
            <a:off x="7354008" y="949761"/>
            <a:ext cx="1930079" cy="746008"/>
            <a:chOff x="6895582" y="4828086"/>
            <a:chExt cx="1507295" cy="746008"/>
          </a:xfrm>
        </p:grpSpPr>
        <p:sp>
          <p:nvSpPr>
            <p:cNvPr id="85" name="TextovéPole 84">
              <a:extLst>
                <a:ext uri="{FF2B5EF4-FFF2-40B4-BE49-F238E27FC236}">
                  <a16:creationId xmlns:a16="http://schemas.microsoft.com/office/drawing/2014/main" id="{2F2469F5-C4FE-4A33-B320-02CFFF573ACA}"/>
                </a:ext>
              </a:extLst>
            </p:cNvPr>
            <p:cNvSpPr txBox="1"/>
            <p:nvPr/>
          </p:nvSpPr>
          <p:spPr>
            <a:xfrm>
              <a:off x="7322943" y="4828086"/>
              <a:ext cx="747170"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181/12 055</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86" name="TextovéPole 85">
              <a:extLst>
                <a:ext uri="{FF2B5EF4-FFF2-40B4-BE49-F238E27FC236}">
                  <a16:creationId xmlns:a16="http://schemas.microsoft.com/office/drawing/2014/main" id="{CE6BE441-51CF-4766-9681-34A4B6EF20BC}"/>
                </a:ext>
              </a:extLst>
            </p:cNvPr>
            <p:cNvSpPr txBox="1"/>
            <p:nvPr/>
          </p:nvSpPr>
          <p:spPr>
            <a:xfrm>
              <a:off x="7322943" y="5088304"/>
              <a:ext cx="747170"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321,4</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87" name="TextovéPole 86">
              <a:extLst>
                <a:ext uri="{FF2B5EF4-FFF2-40B4-BE49-F238E27FC236}">
                  <a16:creationId xmlns:a16="http://schemas.microsoft.com/office/drawing/2014/main" id="{D8AA33DF-B1B1-493B-8AF6-DA4BF90C5401}"/>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Frýdek - Místek</a:t>
              </a:r>
            </a:p>
          </p:txBody>
        </p:sp>
      </p:grpSp>
      <p:sp>
        <p:nvSpPr>
          <p:cNvPr id="113" name="Nadpis 1">
            <a:extLst>
              <a:ext uri="{FF2B5EF4-FFF2-40B4-BE49-F238E27FC236}">
                <a16:creationId xmlns:a16="http://schemas.microsoft.com/office/drawing/2014/main" id="{1BF73B9F-8A98-4F9F-A05C-028B549B6E93}"/>
              </a:ext>
            </a:extLst>
          </p:cNvPr>
          <p:cNvSpPr>
            <a:spLocks noGrp="1"/>
          </p:cNvSpPr>
          <p:nvPr>
            <p:ph type="title"/>
          </p:nvPr>
        </p:nvSpPr>
        <p:spPr>
          <a:xfrm>
            <a:off x="332819" y="1"/>
            <a:ext cx="9885238" cy="896492"/>
          </a:xfrm>
        </p:spPr>
        <p:txBody>
          <a:bodyPr/>
          <a:lstStyle/>
          <a:p>
            <a:r>
              <a:rPr lang="cs-CZ" altLang="cs-CZ" dirty="0"/>
              <a:t>Situace v příhraničí se Slovenskem</a:t>
            </a:r>
            <a:endParaRPr lang="cs-CZ" dirty="0"/>
          </a:p>
        </p:txBody>
      </p:sp>
      <p:grpSp>
        <p:nvGrpSpPr>
          <p:cNvPr id="93" name="Skupina 92">
            <a:extLst>
              <a:ext uri="{FF2B5EF4-FFF2-40B4-BE49-F238E27FC236}">
                <a16:creationId xmlns:a16="http://schemas.microsoft.com/office/drawing/2014/main" id="{47AE2A37-6C41-4965-A294-E90461ACCED3}"/>
              </a:ext>
            </a:extLst>
          </p:cNvPr>
          <p:cNvGrpSpPr/>
          <p:nvPr/>
        </p:nvGrpSpPr>
        <p:grpSpPr>
          <a:xfrm>
            <a:off x="5784055" y="1967146"/>
            <a:ext cx="2164618" cy="737299"/>
            <a:chOff x="6895582" y="4836795"/>
            <a:chExt cx="1507295" cy="737299"/>
          </a:xfrm>
        </p:grpSpPr>
        <p:sp>
          <p:nvSpPr>
            <p:cNvPr id="105" name="TextovéPole 104">
              <a:extLst>
                <a:ext uri="{FF2B5EF4-FFF2-40B4-BE49-F238E27FC236}">
                  <a16:creationId xmlns:a16="http://schemas.microsoft.com/office/drawing/2014/main" id="{8C404DF5-F3EB-4FC6-A75E-D0177FCAA394}"/>
                </a:ext>
              </a:extLst>
            </p:cNvPr>
            <p:cNvSpPr txBox="1"/>
            <p:nvPr/>
          </p:nvSpPr>
          <p:spPr>
            <a:xfrm>
              <a:off x="7322943" y="4836795"/>
              <a:ext cx="639039"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89/8 947</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06" name="TextovéPole 105">
              <a:extLst>
                <a:ext uri="{FF2B5EF4-FFF2-40B4-BE49-F238E27FC236}">
                  <a16:creationId xmlns:a16="http://schemas.microsoft.com/office/drawing/2014/main" id="{B583DE2D-0EBA-4123-A6DC-776F516F0F60}"/>
                </a:ext>
              </a:extLst>
            </p:cNvPr>
            <p:cNvSpPr txBox="1"/>
            <p:nvPr/>
          </p:nvSpPr>
          <p:spPr>
            <a:xfrm>
              <a:off x="7322943" y="5097013"/>
              <a:ext cx="639039"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303,5</a:t>
              </a:r>
            </a:p>
          </p:txBody>
        </p:sp>
        <p:sp>
          <p:nvSpPr>
            <p:cNvPr id="107" name="TextovéPole 106">
              <a:extLst>
                <a:ext uri="{FF2B5EF4-FFF2-40B4-BE49-F238E27FC236}">
                  <a16:creationId xmlns:a16="http://schemas.microsoft.com/office/drawing/2014/main" id="{49100D9A-B070-44F3-AFC5-396B97C242CD}"/>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Vsetín</a:t>
              </a:r>
            </a:p>
          </p:txBody>
        </p:sp>
      </p:grpSp>
      <p:grpSp>
        <p:nvGrpSpPr>
          <p:cNvPr id="108" name="Skupina 107">
            <a:extLst>
              <a:ext uri="{FF2B5EF4-FFF2-40B4-BE49-F238E27FC236}">
                <a16:creationId xmlns:a16="http://schemas.microsoft.com/office/drawing/2014/main" id="{153FE243-F708-4FEA-9896-02F352CB7D0D}"/>
              </a:ext>
            </a:extLst>
          </p:cNvPr>
          <p:cNvGrpSpPr/>
          <p:nvPr/>
        </p:nvGrpSpPr>
        <p:grpSpPr>
          <a:xfrm>
            <a:off x="4731762" y="2976056"/>
            <a:ext cx="2005175" cy="746008"/>
            <a:chOff x="6895582" y="4828086"/>
            <a:chExt cx="1507295" cy="746008"/>
          </a:xfrm>
        </p:grpSpPr>
        <p:sp>
          <p:nvSpPr>
            <p:cNvPr id="114" name="TextovéPole 113">
              <a:extLst>
                <a:ext uri="{FF2B5EF4-FFF2-40B4-BE49-F238E27FC236}">
                  <a16:creationId xmlns:a16="http://schemas.microsoft.com/office/drawing/2014/main" id="{03EAF0A5-7943-4DD6-9DDB-A61BC3B9E302}"/>
                </a:ext>
              </a:extLst>
            </p:cNvPr>
            <p:cNvSpPr txBox="1"/>
            <p:nvPr/>
          </p:nvSpPr>
          <p:spPr>
            <a:xfrm>
              <a:off x="7322943" y="4828086"/>
              <a:ext cx="719636"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156/12 628</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15" name="TextovéPole 114">
              <a:extLst>
                <a:ext uri="{FF2B5EF4-FFF2-40B4-BE49-F238E27FC236}">
                  <a16:creationId xmlns:a16="http://schemas.microsoft.com/office/drawing/2014/main" id="{A51CE643-2C43-4153-B4CE-DC700138A1F4}"/>
                </a:ext>
              </a:extLst>
            </p:cNvPr>
            <p:cNvSpPr txBox="1"/>
            <p:nvPr/>
          </p:nvSpPr>
          <p:spPr>
            <a:xfrm>
              <a:off x="7322943" y="5097013"/>
              <a:ext cx="719636"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333,9</a:t>
              </a:r>
            </a:p>
          </p:txBody>
        </p:sp>
        <p:sp>
          <p:nvSpPr>
            <p:cNvPr id="116" name="TextovéPole 115">
              <a:extLst>
                <a:ext uri="{FF2B5EF4-FFF2-40B4-BE49-F238E27FC236}">
                  <a16:creationId xmlns:a16="http://schemas.microsoft.com/office/drawing/2014/main" id="{A8828911-0DA4-408F-B681-665BA0C7BAEE}"/>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Zlín</a:t>
              </a:r>
            </a:p>
          </p:txBody>
        </p:sp>
      </p:grpSp>
      <p:grpSp>
        <p:nvGrpSpPr>
          <p:cNvPr id="117" name="Skupina 116">
            <a:extLst>
              <a:ext uri="{FF2B5EF4-FFF2-40B4-BE49-F238E27FC236}">
                <a16:creationId xmlns:a16="http://schemas.microsoft.com/office/drawing/2014/main" id="{CBE311DF-20B7-47D3-B4AE-DD6567A680C2}"/>
              </a:ext>
            </a:extLst>
          </p:cNvPr>
          <p:cNvGrpSpPr/>
          <p:nvPr/>
        </p:nvGrpSpPr>
        <p:grpSpPr>
          <a:xfrm>
            <a:off x="3708360" y="3687528"/>
            <a:ext cx="1787189" cy="746008"/>
            <a:chOff x="6895582" y="4828086"/>
            <a:chExt cx="1507295" cy="746008"/>
          </a:xfrm>
        </p:grpSpPr>
        <p:sp>
          <p:nvSpPr>
            <p:cNvPr id="118" name="TextovéPole 117">
              <a:extLst>
                <a:ext uri="{FF2B5EF4-FFF2-40B4-BE49-F238E27FC236}">
                  <a16:creationId xmlns:a16="http://schemas.microsoft.com/office/drawing/2014/main" id="{ABA14894-433C-4D3E-AACF-59D6A34E4E38}"/>
                </a:ext>
              </a:extLst>
            </p:cNvPr>
            <p:cNvSpPr txBox="1"/>
            <p:nvPr/>
          </p:nvSpPr>
          <p:spPr>
            <a:xfrm>
              <a:off x="7322943" y="4828086"/>
              <a:ext cx="747828"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87/10 234</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19" name="TextovéPole 118">
              <a:extLst>
                <a:ext uri="{FF2B5EF4-FFF2-40B4-BE49-F238E27FC236}">
                  <a16:creationId xmlns:a16="http://schemas.microsoft.com/office/drawing/2014/main" id="{A2E16AF6-263A-431E-B108-8CBAB1F3B459}"/>
                </a:ext>
              </a:extLst>
            </p:cNvPr>
            <p:cNvSpPr txBox="1"/>
            <p:nvPr/>
          </p:nvSpPr>
          <p:spPr>
            <a:xfrm>
              <a:off x="7322943" y="5088304"/>
              <a:ext cx="747828"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278,4</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20" name="TextovéPole 119">
              <a:extLst>
                <a:ext uri="{FF2B5EF4-FFF2-40B4-BE49-F238E27FC236}">
                  <a16:creationId xmlns:a16="http://schemas.microsoft.com/office/drawing/2014/main" id="{C51201D6-DB92-458E-936C-AEDCC129F9C7}"/>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Uherské Hradiště</a:t>
              </a:r>
            </a:p>
          </p:txBody>
        </p:sp>
      </p:grpSp>
      <p:grpSp>
        <p:nvGrpSpPr>
          <p:cNvPr id="130" name="Skupina 129">
            <a:extLst>
              <a:ext uri="{FF2B5EF4-FFF2-40B4-BE49-F238E27FC236}">
                <a16:creationId xmlns:a16="http://schemas.microsoft.com/office/drawing/2014/main" id="{575E455D-0F50-4738-9C67-B02FE2691AB6}"/>
              </a:ext>
            </a:extLst>
          </p:cNvPr>
          <p:cNvGrpSpPr/>
          <p:nvPr/>
        </p:nvGrpSpPr>
        <p:grpSpPr>
          <a:xfrm>
            <a:off x="2028952" y="4066306"/>
            <a:ext cx="1623833" cy="746008"/>
            <a:chOff x="6895582" y="4828086"/>
            <a:chExt cx="1507295" cy="746008"/>
          </a:xfrm>
        </p:grpSpPr>
        <p:sp>
          <p:nvSpPr>
            <p:cNvPr id="131" name="TextovéPole 130">
              <a:extLst>
                <a:ext uri="{FF2B5EF4-FFF2-40B4-BE49-F238E27FC236}">
                  <a16:creationId xmlns:a16="http://schemas.microsoft.com/office/drawing/2014/main" id="{659F3698-3ADB-43F8-95AC-EC1DD02766B7}"/>
                </a:ext>
              </a:extLst>
            </p:cNvPr>
            <p:cNvSpPr txBox="1"/>
            <p:nvPr/>
          </p:nvSpPr>
          <p:spPr>
            <a:xfrm>
              <a:off x="7322943" y="4828086"/>
              <a:ext cx="775861"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prstClr val="white">
                      <a:lumMod val="95000"/>
                    </a:prstClr>
                  </a:solidFill>
                  <a:latin typeface="Segoe UI"/>
                </a:rPr>
                <a:t>109/8 880</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32" name="TextovéPole 131">
              <a:extLst>
                <a:ext uri="{FF2B5EF4-FFF2-40B4-BE49-F238E27FC236}">
                  <a16:creationId xmlns:a16="http://schemas.microsoft.com/office/drawing/2014/main" id="{F84FBC78-6FBC-47CD-8A6D-5BCB9C5F77C3}"/>
                </a:ext>
              </a:extLst>
            </p:cNvPr>
            <p:cNvSpPr txBox="1"/>
            <p:nvPr/>
          </p:nvSpPr>
          <p:spPr>
            <a:xfrm>
              <a:off x="7322943" y="5097013"/>
              <a:ext cx="775861"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248,1</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33" name="TextovéPole 132">
              <a:extLst>
                <a:ext uri="{FF2B5EF4-FFF2-40B4-BE49-F238E27FC236}">
                  <a16:creationId xmlns:a16="http://schemas.microsoft.com/office/drawing/2014/main" id="{D0A618F2-305C-445C-9E63-E6F4EAA861A7}"/>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Hodonín</a:t>
              </a:r>
            </a:p>
          </p:txBody>
        </p:sp>
      </p:grpSp>
      <p:grpSp>
        <p:nvGrpSpPr>
          <p:cNvPr id="138" name="Skupina 137">
            <a:extLst>
              <a:ext uri="{FF2B5EF4-FFF2-40B4-BE49-F238E27FC236}">
                <a16:creationId xmlns:a16="http://schemas.microsoft.com/office/drawing/2014/main" id="{B78A3057-B9F0-42D8-87D9-D31C5D7FBE34}"/>
              </a:ext>
            </a:extLst>
          </p:cNvPr>
          <p:cNvGrpSpPr/>
          <p:nvPr/>
        </p:nvGrpSpPr>
        <p:grpSpPr>
          <a:xfrm>
            <a:off x="2276922" y="4862443"/>
            <a:ext cx="1945127" cy="746008"/>
            <a:chOff x="6895582" y="4828086"/>
            <a:chExt cx="1507295" cy="746008"/>
          </a:xfrm>
        </p:grpSpPr>
        <p:sp>
          <p:nvSpPr>
            <p:cNvPr id="139" name="TextovéPole 138">
              <a:extLst>
                <a:ext uri="{FF2B5EF4-FFF2-40B4-BE49-F238E27FC236}">
                  <a16:creationId xmlns:a16="http://schemas.microsoft.com/office/drawing/2014/main" id="{6CAEFBD2-89A9-44C1-84BE-C88AC9BC336B}"/>
                </a:ext>
              </a:extLst>
            </p:cNvPr>
            <p:cNvSpPr txBox="1"/>
            <p:nvPr/>
          </p:nvSpPr>
          <p:spPr>
            <a:xfrm>
              <a:off x="7322943" y="4828086"/>
              <a:ext cx="663432"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FFFFFF"/>
                  </a:solidFill>
                  <a:effectLst/>
                  <a:uLnTx/>
                  <a:uFillTx/>
                  <a:latin typeface="Segoe UI"/>
                  <a:ea typeface="+mn-ea"/>
                  <a:cs typeface="+mn-cs"/>
                </a:rPr>
                <a:t>57/1 685</a:t>
              </a:r>
            </a:p>
          </p:txBody>
        </p:sp>
        <p:sp>
          <p:nvSpPr>
            <p:cNvPr id="140" name="TextovéPole 139">
              <a:extLst>
                <a:ext uri="{FF2B5EF4-FFF2-40B4-BE49-F238E27FC236}">
                  <a16:creationId xmlns:a16="http://schemas.microsoft.com/office/drawing/2014/main" id="{D044F841-D2EB-4FC7-90BF-666D75A936FD}"/>
                </a:ext>
              </a:extLst>
            </p:cNvPr>
            <p:cNvSpPr txBox="1"/>
            <p:nvPr/>
          </p:nvSpPr>
          <p:spPr>
            <a:xfrm>
              <a:off x="7322943" y="5097013"/>
              <a:ext cx="663432"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noProof="0" dirty="0">
                  <a:solidFill>
                    <a:prstClr val="black"/>
                  </a:solidFill>
                  <a:latin typeface="Segoe UI"/>
                </a:rPr>
                <a:t>356,9</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1" name="TextovéPole 140">
              <a:extLst>
                <a:ext uri="{FF2B5EF4-FFF2-40B4-BE49-F238E27FC236}">
                  <a16:creationId xmlns:a16="http://schemas.microsoft.com/office/drawing/2014/main" id="{2B82DCA9-B146-4BE6-9757-315A652339B8}"/>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Skalica</a:t>
              </a:r>
            </a:p>
          </p:txBody>
        </p:sp>
      </p:grpSp>
      <p:grpSp>
        <p:nvGrpSpPr>
          <p:cNvPr id="142" name="Skupina 141">
            <a:extLst>
              <a:ext uri="{FF2B5EF4-FFF2-40B4-BE49-F238E27FC236}">
                <a16:creationId xmlns:a16="http://schemas.microsoft.com/office/drawing/2014/main" id="{D3367E59-D183-444E-8B7B-8BA8558048D1}"/>
              </a:ext>
            </a:extLst>
          </p:cNvPr>
          <p:cNvGrpSpPr/>
          <p:nvPr/>
        </p:nvGrpSpPr>
        <p:grpSpPr>
          <a:xfrm>
            <a:off x="4665102" y="4889997"/>
            <a:ext cx="1620017" cy="969952"/>
            <a:chOff x="7028322" y="4828086"/>
            <a:chExt cx="1206885" cy="969952"/>
          </a:xfrm>
        </p:grpSpPr>
        <p:sp>
          <p:nvSpPr>
            <p:cNvPr id="143" name="TextovéPole 142">
              <a:extLst>
                <a:ext uri="{FF2B5EF4-FFF2-40B4-BE49-F238E27FC236}">
                  <a16:creationId xmlns:a16="http://schemas.microsoft.com/office/drawing/2014/main" id="{D180223F-AA19-43AD-95BA-D457BEF7B4C1}"/>
                </a:ext>
              </a:extLst>
            </p:cNvPr>
            <p:cNvSpPr txBox="1"/>
            <p:nvPr/>
          </p:nvSpPr>
          <p:spPr>
            <a:xfrm>
              <a:off x="7322943" y="4828086"/>
              <a:ext cx="639039"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prstClr val="white">
                      <a:lumMod val="95000"/>
                    </a:prstClr>
                  </a:solidFill>
                  <a:latin typeface="Segoe UI"/>
                </a:rPr>
                <a:t>27/1 238</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4" name="TextovéPole 143">
              <a:extLst>
                <a:ext uri="{FF2B5EF4-FFF2-40B4-BE49-F238E27FC236}">
                  <a16:creationId xmlns:a16="http://schemas.microsoft.com/office/drawing/2014/main" id="{BAADEF47-5999-48E1-ADDE-47A85393B193}"/>
                </a:ext>
              </a:extLst>
            </p:cNvPr>
            <p:cNvSpPr txBox="1"/>
            <p:nvPr/>
          </p:nvSpPr>
          <p:spPr>
            <a:xfrm>
              <a:off x="7322943" y="5097013"/>
              <a:ext cx="639039"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310,0</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5" name="TextovéPole 144">
              <a:extLst>
                <a:ext uri="{FF2B5EF4-FFF2-40B4-BE49-F238E27FC236}">
                  <a16:creationId xmlns:a16="http://schemas.microsoft.com/office/drawing/2014/main" id="{533465BB-6052-4EB7-9CB7-50E0F3804428}"/>
                </a:ext>
              </a:extLst>
            </p:cNvPr>
            <p:cNvSpPr txBox="1"/>
            <p:nvPr/>
          </p:nvSpPr>
          <p:spPr>
            <a:xfrm>
              <a:off x="7028322" y="5336373"/>
              <a:ext cx="12068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Nové Mesto nad Váhom</a:t>
              </a:r>
            </a:p>
          </p:txBody>
        </p:sp>
      </p:grpSp>
      <p:grpSp>
        <p:nvGrpSpPr>
          <p:cNvPr id="146" name="Skupina 145">
            <a:extLst>
              <a:ext uri="{FF2B5EF4-FFF2-40B4-BE49-F238E27FC236}">
                <a16:creationId xmlns:a16="http://schemas.microsoft.com/office/drawing/2014/main" id="{20775EEF-CDFC-4669-B927-B53B4A2A791D}"/>
              </a:ext>
            </a:extLst>
          </p:cNvPr>
          <p:cNvGrpSpPr/>
          <p:nvPr/>
        </p:nvGrpSpPr>
        <p:grpSpPr>
          <a:xfrm>
            <a:off x="3665362" y="4973838"/>
            <a:ext cx="1620016" cy="746008"/>
            <a:chOff x="6895582" y="4828086"/>
            <a:chExt cx="1507295" cy="746008"/>
          </a:xfrm>
        </p:grpSpPr>
        <p:sp>
          <p:nvSpPr>
            <p:cNvPr id="147" name="TextovéPole 146">
              <a:extLst>
                <a:ext uri="{FF2B5EF4-FFF2-40B4-BE49-F238E27FC236}">
                  <a16:creationId xmlns:a16="http://schemas.microsoft.com/office/drawing/2014/main" id="{366FA596-DC9C-4F19-B811-249F2ECEB892}"/>
                </a:ext>
              </a:extLst>
            </p:cNvPr>
            <p:cNvSpPr txBox="1"/>
            <p:nvPr/>
          </p:nvSpPr>
          <p:spPr>
            <a:xfrm>
              <a:off x="7322943" y="4828086"/>
              <a:ext cx="639039"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23/685</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8" name="TextovéPole 147">
              <a:extLst>
                <a:ext uri="{FF2B5EF4-FFF2-40B4-BE49-F238E27FC236}">
                  <a16:creationId xmlns:a16="http://schemas.microsoft.com/office/drawing/2014/main" id="{6D454D1C-4667-4516-A6C3-4B7460F3A21B}"/>
                </a:ext>
              </a:extLst>
            </p:cNvPr>
            <p:cNvSpPr txBox="1"/>
            <p:nvPr/>
          </p:nvSpPr>
          <p:spPr>
            <a:xfrm>
              <a:off x="7322943" y="5097013"/>
              <a:ext cx="639039"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285,6</a:t>
              </a:r>
            </a:p>
          </p:txBody>
        </p:sp>
        <p:sp>
          <p:nvSpPr>
            <p:cNvPr id="149" name="TextovéPole 148">
              <a:extLst>
                <a:ext uri="{FF2B5EF4-FFF2-40B4-BE49-F238E27FC236}">
                  <a16:creationId xmlns:a16="http://schemas.microsoft.com/office/drawing/2014/main" id="{A702C0EB-24E6-4C12-84F1-9D51B7EBF21B}"/>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Myjava</a:t>
              </a:r>
            </a:p>
          </p:txBody>
        </p:sp>
      </p:grpSp>
      <p:grpSp>
        <p:nvGrpSpPr>
          <p:cNvPr id="150" name="Skupina 149">
            <a:extLst>
              <a:ext uri="{FF2B5EF4-FFF2-40B4-BE49-F238E27FC236}">
                <a16:creationId xmlns:a16="http://schemas.microsoft.com/office/drawing/2014/main" id="{D96E8FF6-77AE-46BE-A3B6-3B8321AEAF1C}"/>
              </a:ext>
            </a:extLst>
          </p:cNvPr>
          <p:cNvGrpSpPr/>
          <p:nvPr/>
        </p:nvGrpSpPr>
        <p:grpSpPr>
          <a:xfrm>
            <a:off x="2160983" y="5679683"/>
            <a:ext cx="2054096" cy="746008"/>
            <a:chOff x="6895582" y="4828086"/>
            <a:chExt cx="1507295" cy="746008"/>
          </a:xfrm>
        </p:grpSpPr>
        <p:sp>
          <p:nvSpPr>
            <p:cNvPr id="151" name="TextovéPole 150">
              <a:extLst>
                <a:ext uri="{FF2B5EF4-FFF2-40B4-BE49-F238E27FC236}">
                  <a16:creationId xmlns:a16="http://schemas.microsoft.com/office/drawing/2014/main" id="{57DE5293-E2E3-4E09-B1D8-F946E3FF3B4A}"/>
                </a:ext>
              </a:extLst>
            </p:cNvPr>
            <p:cNvSpPr txBox="1"/>
            <p:nvPr/>
          </p:nvSpPr>
          <p:spPr>
            <a:xfrm>
              <a:off x="7322943" y="4828086"/>
              <a:ext cx="659681"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srgbClr val="FFFFFF"/>
                  </a:solidFill>
                  <a:latin typeface="Segoe UI"/>
                </a:rPr>
                <a:t>51/1 508</a:t>
              </a:r>
              <a:endParaRPr kumimoji="0" lang="cs-CZ"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52" name="TextovéPole 151">
              <a:extLst>
                <a:ext uri="{FF2B5EF4-FFF2-40B4-BE49-F238E27FC236}">
                  <a16:creationId xmlns:a16="http://schemas.microsoft.com/office/drawing/2014/main" id="{1ECF5722-988D-49AA-B85E-898698CC5FFC}"/>
                </a:ext>
              </a:extLst>
            </p:cNvPr>
            <p:cNvSpPr txBox="1"/>
            <p:nvPr/>
          </p:nvSpPr>
          <p:spPr>
            <a:xfrm>
              <a:off x="7322943" y="5097013"/>
              <a:ext cx="659681"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327,7</a:t>
              </a:r>
            </a:p>
          </p:txBody>
        </p:sp>
        <p:sp>
          <p:nvSpPr>
            <p:cNvPr id="153" name="TextovéPole 152">
              <a:extLst>
                <a:ext uri="{FF2B5EF4-FFF2-40B4-BE49-F238E27FC236}">
                  <a16:creationId xmlns:a16="http://schemas.microsoft.com/office/drawing/2014/main" id="{F3963AF2-95D1-43C6-9871-834843575F38}"/>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Senica</a:t>
              </a:r>
            </a:p>
          </p:txBody>
        </p:sp>
      </p:grpSp>
      <p:grpSp>
        <p:nvGrpSpPr>
          <p:cNvPr id="154" name="Skupina 153">
            <a:extLst>
              <a:ext uri="{FF2B5EF4-FFF2-40B4-BE49-F238E27FC236}">
                <a16:creationId xmlns:a16="http://schemas.microsoft.com/office/drawing/2014/main" id="{4E7EF3E6-EF46-4250-8DAB-D453EFF459EF}"/>
              </a:ext>
            </a:extLst>
          </p:cNvPr>
          <p:cNvGrpSpPr/>
          <p:nvPr/>
        </p:nvGrpSpPr>
        <p:grpSpPr>
          <a:xfrm>
            <a:off x="6144318" y="3179592"/>
            <a:ext cx="1909199" cy="746008"/>
            <a:chOff x="6895582" y="4828086"/>
            <a:chExt cx="1507295" cy="746008"/>
          </a:xfrm>
        </p:grpSpPr>
        <p:sp>
          <p:nvSpPr>
            <p:cNvPr id="155" name="TextovéPole 154">
              <a:extLst>
                <a:ext uri="{FF2B5EF4-FFF2-40B4-BE49-F238E27FC236}">
                  <a16:creationId xmlns:a16="http://schemas.microsoft.com/office/drawing/2014/main" id="{CCB0B0A9-1610-4049-B503-11D11CC020C8}"/>
                </a:ext>
              </a:extLst>
            </p:cNvPr>
            <p:cNvSpPr txBox="1"/>
            <p:nvPr/>
          </p:nvSpPr>
          <p:spPr>
            <a:xfrm>
              <a:off x="7322943" y="4828086"/>
              <a:ext cx="639039"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FFFFFF"/>
                  </a:solidFill>
                  <a:effectLst/>
                  <a:uLnTx/>
                  <a:uFillTx/>
                  <a:latin typeface="Segoe UI"/>
                  <a:ea typeface="+mn-ea"/>
                  <a:cs typeface="+mn-cs"/>
                </a:rPr>
                <a:t>66/1 725</a:t>
              </a:r>
            </a:p>
          </p:txBody>
        </p:sp>
        <p:sp>
          <p:nvSpPr>
            <p:cNvPr id="156" name="TextovéPole 155">
              <a:extLst>
                <a:ext uri="{FF2B5EF4-FFF2-40B4-BE49-F238E27FC236}">
                  <a16:creationId xmlns:a16="http://schemas.microsoft.com/office/drawing/2014/main" id="{8E741CEC-5A61-4E3E-9548-D9ED7ECE0012}"/>
                </a:ext>
              </a:extLst>
            </p:cNvPr>
            <p:cNvSpPr txBox="1"/>
            <p:nvPr/>
          </p:nvSpPr>
          <p:spPr>
            <a:xfrm>
              <a:off x="7322943" y="5097013"/>
              <a:ext cx="639039"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723,2</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57" name="TextovéPole 156">
              <a:extLst>
                <a:ext uri="{FF2B5EF4-FFF2-40B4-BE49-F238E27FC236}">
                  <a16:creationId xmlns:a16="http://schemas.microsoft.com/office/drawing/2014/main" id="{00CEC28D-2308-47D2-86CB-25ABA5945CF0}"/>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Púchov</a:t>
              </a:r>
            </a:p>
          </p:txBody>
        </p:sp>
      </p:grpSp>
      <p:grpSp>
        <p:nvGrpSpPr>
          <p:cNvPr id="158" name="Skupina 157">
            <a:extLst>
              <a:ext uri="{FF2B5EF4-FFF2-40B4-BE49-F238E27FC236}">
                <a16:creationId xmlns:a16="http://schemas.microsoft.com/office/drawing/2014/main" id="{A196C974-26C8-413D-9708-8991928A0ABC}"/>
              </a:ext>
            </a:extLst>
          </p:cNvPr>
          <p:cNvGrpSpPr/>
          <p:nvPr/>
        </p:nvGrpSpPr>
        <p:grpSpPr>
          <a:xfrm>
            <a:off x="6246747" y="3977128"/>
            <a:ext cx="1894373" cy="746008"/>
            <a:chOff x="6895582" y="4828086"/>
            <a:chExt cx="1507295" cy="746008"/>
          </a:xfrm>
        </p:grpSpPr>
        <p:sp>
          <p:nvSpPr>
            <p:cNvPr id="159" name="TextovéPole 158">
              <a:extLst>
                <a:ext uri="{FF2B5EF4-FFF2-40B4-BE49-F238E27FC236}">
                  <a16:creationId xmlns:a16="http://schemas.microsoft.com/office/drawing/2014/main" id="{CDD8DDC2-CD55-4053-9DE8-D919CF7F29C2}"/>
                </a:ext>
              </a:extLst>
            </p:cNvPr>
            <p:cNvSpPr txBox="1"/>
            <p:nvPr/>
          </p:nvSpPr>
          <p:spPr>
            <a:xfrm>
              <a:off x="7322943" y="4828086"/>
              <a:ext cx="639039"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FFFFFF"/>
                  </a:solidFill>
                  <a:effectLst/>
                  <a:uLnTx/>
                  <a:uFillTx/>
                  <a:latin typeface="Segoe UI"/>
                  <a:ea typeface="+mn-ea"/>
                  <a:cs typeface="+mn-cs"/>
                </a:rPr>
                <a:t>60/1 593</a:t>
              </a:r>
            </a:p>
          </p:txBody>
        </p:sp>
        <p:sp>
          <p:nvSpPr>
            <p:cNvPr id="160" name="TextovéPole 159">
              <a:extLst>
                <a:ext uri="{FF2B5EF4-FFF2-40B4-BE49-F238E27FC236}">
                  <a16:creationId xmlns:a16="http://schemas.microsoft.com/office/drawing/2014/main" id="{645059C9-FD9C-40C6-B39E-A7807E38F1B9}"/>
                </a:ext>
              </a:extLst>
            </p:cNvPr>
            <p:cNvSpPr txBox="1"/>
            <p:nvPr/>
          </p:nvSpPr>
          <p:spPr>
            <a:xfrm>
              <a:off x="7322943" y="5097013"/>
              <a:ext cx="639039"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421,5</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61" name="TextovéPole 160">
              <a:extLst>
                <a:ext uri="{FF2B5EF4-FFF2-40B4-BE49-F238E27FC236}">
                  <a16:creationId xmlns:a16="http://schemas.microsoft.com/office/drawing/2014/main" id="{02022D14-5503-4A2C-8769-C224A77C0C91}"/>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Ilava</a:t>
              </a:r>
            </a:p>
          </p:txBody>
        </p:sp>
      </p:grpSp>
      <p:grpSp>
        <p:nvGrpSpPr>
          <p:cNvPr id="162" name="Skupina 161">
            <a:extLst>
              <a:ext uri="{FF2B5EF4-FFF2-40B4-BE49-F238E27FC236}">
                <a16:creationId xmlns:a16="http://schemas.microsoft.com/office/drawing/2014/main" id="{C91EEFFB-8350-43B1-BC68-93CB7757EE45}"/>
              </a:ext>
            </a:extLst>
          </p:cNvPr>
          <p:cNvGrpSpPr/>
          <p:nvPr/>
        </p:nvGrpSpPr>
        <p:grpSpPr>
          <a:xfrm>
            <a:off x="5311729" y="4237549"/>
            <a:ext cx="1885775" cy="783252"/>
            <a:chOff x="6895582" y="4828086"/>
            <a:chExt cx="1507295" cy="783252"/>
          </a:xfrm>
        </p:grpSpPr>
        <p:sp>
          <p:nvSpPr>
            <p:cNvPr id="163" name="TextovéPole 162">
              <a:extLst>
                <a:ext uri="{FF2B5EF4-FFF2-40B4-BE49-F238E27FC236}">
                  <a16:creationId xmlns:a16="http://schemas.microsoft.com/office/drawing/2014/main" id="{ACDA6891-2301-47BB-9CAC-776D75669A1E}"/>
                </a:ext>
              </a:extLst>
            </p:cNvPr>
            <p:cNvSpPr txBox="1"/>
            <p:nvPr/>
          </p:nvSpPr>
          <p:spPr>
            <a:xfrm>
              <a:off x="7322943" y="4828086"/>
              <a:ext cx="675632"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FFFFFF"/>
                  </a:solidFill>
                  <a:effectLst/>
                  <a:uLnTx/>
                  <a:uFillTx/>
                  <a:latin typeface="Segoe UI"/>
                  <a:ea typeface="+mn-ea"/>
                  <a:cs typeface="+mn-cs"/>
                </a:rPr>
                <a:t>132/3 793</a:t>
              </a:r>
            </a:p>
          </p:txBody>
        </p:sp>
        <p:sp>
          <p:nvSpPr>
            <p:cNvPr id="164" name="TextovéPole 163">
              <a:extLst>
                <a:ext uri="{FF2B5EF4-FFF2-40B4-BE49-F238E27FC236}">
                  <a16:creationId xmlns:a16="http://schemas.microsoft.com/office/drawing/2014/main" id="{846AC55C-CE75-46AF-A80B-6F6542630347}"/>
                </a:ext>
              </a:extLst>
            </p:cNvPr>
            <p:cNvSpPr txBox="1"/>
            <p:nvPr/>
          </p:nvSpPr>
          <p:spPr>
            <a:xfrm>
              <a:off x="7322943" y="5097013"/>
              <a:ext cx="675632"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604,3</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65" name="TextovéPole 164">
              <a:extLst>
                <a:ext uri="{FF2B5EF4-FFF2-40B4-BE49-F238E27FC236}">
                  <a16:creationId xmlns:a16="http://schemas.microsoft.com/office/drawing/2014/main" id="{7D28C815-EAEC-4443-B453-68E0EFB38EEA}"/>
                </a:ext>
              </a:extLst>
            </p:cNvPr>
            <p:cNvSpPr txBox="1"/>
            <p:nvPr/>
          </p:nvSpPr>
          <p:spPr>
            <a:xfrm>
              <a:off x="6895582" y="5334339"/>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Trenčín</a:t>
              </a:r>
            </a:p>
          </p:txBody>
        </p:sp>
      </p:grpSp>
      <p:grpSp>
        <p:nvGrpSpPr>
          <p:cNvPr id="166" name="Skupina 165">
            <a:extLst>
              <a:ext uri="{FF2B5EF4-FFF2-40B4-BE49-F238E27FC236}">
                <a16:creationId xmlns:a16="http://schemas.microsoft.com/office/drawing/2014/main" id="{38041E3F-B164-4A39-9939-294470AC84C0}"/>
              </a:ext>
            </a:extLst>
          </p:cNvPr>
          <p:cNvGrpSpPr/>
          <p:nvPr/>
        </p:nvGrpSpPr>
        <p:grpSpPr>
          <a:xfrm>
            <a:off x="7942186" y="1811145"/>
            <a:ext cx="1930079" cy="763426"/>
            <a:chOff x="6895582" y="4828086"/>
            <a:chExt cx="1507295" cy="763426"/>
          </a:xfrm>
        </p:grpSpPr>
        <p:sp>
          <p:nvSpPr>
            <p:cNvPr id="167" name="TextovéPole 166">
              <a:extLst>
                <a:ext uri="{FF2B5EF4-FFF2-40B4-BE49-F238E27FC236}">
                  <a16:creationId xmlns:a16="http://schemas.microsoft.com/office/drawing/2014/main" id="{5A28A0FA-B065-4B09-AE10-E39CBCD461AB}"/>
                </a:ext>
              </a:extLst>
            </p:cNvPr>
            <p:cNvSpPr txBox="1"/>
            <p:nvPr/>
          </p:nvSpPr>
          <p:spPr>
            <a:xfrm>
              <a:off x="7322943" y="4828086"/>
              <a:ext cx="684161" cy="261609"/>
            </a:xfrm>
            <a:prstGeom prst="rect">
              <a:avLst/>
            </a:prstGeom>
            <a:solidFill>
              <a:schemeClr val="bg1">
                <a:lumMod val="50000"/>
              </a:schemeClr>
            </a:solid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srgbClr val="FFFFFF"/>
                  </a:solidFill>
                  <a:latin typeface="Segoe UI"/>
                </a:rPr>
                <a:t>36/3 251</a:t>
              </a:r>
              <a:endParaRPr kumimoji="0" lang="cs-CZ"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68" name="TextovéPole 167">
              <a:extLst>
                <a:ext uri="{FF2B5EF4-FFF2-40B4-BE49-F238E27FC236}">
                  <a16:creationId xmlns:a16="http://schemas.microsoft.com/office/drawing/2014/main" id="{EEAAC45C-3617-4C8D-AF23-C0958985A0F4}"/>
                </a:ext>
              </a:extLst>
            </p:cNvPr>
            <p:cNvSpPr txBox="1"/>
            <p:nvPr/>
          </p:nvSpPr>
          <p:spPr>
            <a:xfrm>
              <a:off x="7322943" y="5097013"/>
              <a:ext cx="684161"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211,2</a:t>
              </a:r>
            </a:p>
          </p:txBody>
        </p:sp>
        <p:sp>
          <p:nvSpPr>
            <p:cNvPr id="169" name="TextovéPole 168">
              <a:extLst>
                <a:ext uri="{FF2B5EF4-FFF2-40B4-BE49-F238E27FC236}">
                  <a16:creationId xmlns:a16="http://schemas.microsoft.com/office/drawing/2014/main" id="{98376019-C914-48F9-81A7-C0CCB038B301}"/>
                </a:ext>
              </a:extLst>
            </p:cNvPr>
            <p:cNvSpPr txBox="1"/>
            <p:nvPr/>
          </p:nvSpPr>
          <p:spPr>
            <a:xfrm>
              <a:off x="6895582" y="5314513"/>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Čadca</a:t>
              </a:r>
            </a:p>
          </p:txBody>
        </p:sp>
      </p:grpSp>
      <p:grpSp>
        <p:nvGrpSpPr>
          <p:cNvPr id="170" name="Skupina 169">
            <a:extLst>
              <a:ext uri="{FF2B5EF4-FFF2-40B4-BE49-F238E27FC236}">
                <a16:creationId xmlns:a16="http://schemas.microsoft.com/office/drawing/2014/main" id="{CD934A1A-92B2-4A61-97CD-7A971FF7ADBC}"/>
              </a:ext>
            </a:extLst>
          </p:cNvPr>
          <p:cNvGrpSpPr/>
          <p:nvPr/>
        </p:nvGrpSpPr>
        <p:grpSpPr>
          <a:xfrm>
            <a:off x="7022259" y="2382182"/>
            <a:ext cx="1909198" cy="1064787"/>
            <a:chOff x="6895582" y="4828087"/>
            <a:chExt cx="1507295" cy="930673"/>
          </a:xfrm>
        </p:grpSpPr>
        <p:sp>
          <p:nvSpPr>
            <p:cNvPr id="171" name="TextovéPole 170">
              <a:extLst>
                <a:ext uri="{FF2B5EF4-FFF2-40B4-BE49-F238E27FC236}">
                  <a16:creationId xmlns:a16="http://schemas.microsoft.com/office/drawing/2014/main" id="{9ADB30AD-AA89-47BD-A9DA-E0C8B33F22B2}"/>
                </a:ext>
              </a:extLst>
            </p:cNvPr>
            <p:cNvSpPr txBox="1"/>
            <p:nvPr/>
          </p:nvSpPr>
          <p:spPr>
            <a:xfrm>
              <a:off x="7322943" y="4828087"/>
              <a:ext cx="639039" cy="206306"/>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FFFFFF"/>
                  </a:solidFill>
                  <a:effectLst/>
                  <a:uLnTx/>
                  <a:uFillTx/>
                  <a:latin typeface="Segoe UI"/>
                  <a:ea typeface="+mn-ea"/>
                  <a:cs typeface="+mn-cs"/>
                </a:rPr>
                <a:t>99/2 180</a:t>
              </a:r>
            </a:p>
          </p:txBody>
        </p:sp>
        <p:sp>
          <p:nvSpPr>
            <p:cNvPr id="172" name="TextovéPole 171">
              <a:extLst>
                <a:ext uri="{FF2B5EF4-FFF2-40B4-BE49-F238E27FC236}">
                  <a16:creationId xmlns:a16="http://schemas.microsoft.com/office/drawing/2014/main" id="{E7F53851-6503-4AF1-885A-FF8CFC19DC14}"/>
                </a:ext>
              </a:extLst>
            </p:cNvPr>
            <p:cNvSpPr txBox="1"/>
            <p:nvPr/>
          </p:nvSpPr>
          <p:spPr>
            <a:xfrm>
              <a:off x="7322943" y="5041623"/>
              <a:ext cx="639039" cy="22865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Segoe UI"/>
                </a:rPr>
                <a:t>549,3</a:t>
              </a:r>
              <a:endParaRPr kumimoji="0" lang="cs-CZ" sz="11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73" name="TextovéPole 172">
              <a:extLst>
                <a:ext uri="{FF2B5EF4-FFF2-40B4-BE49-F238E27FC236}">
                  <a16:creationId xmlns:a16="http://schemas.microsoft.com/office/drawing/2014/main" id="{E83B778A-AA9B-4473-8492-0A4EA9046940}"/>
                </a:ext>
              </a:extLst>
            </p:cNvPr>
            <p:cNvSpPr txBox="1"/>
            <p:nvPr/>
          </p:nvSpPr>
          <p:spPr>
            <a:xfrm>
              <a:off x="6895582" y="5297095"/>
              <a:ext cx="15072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Povážská Bystrica</a:t>
              </a:r>
            </a:p>
          </p:txBody>
        </p:sp>
      </p:grpSp>
      <p:grpSp>
        <p:nvGrpSpPr>
          <p:cNvPr id="174" name="Skupina 173">
            <a:extLst>
              <a:ext uri="{FF2B5EF4-FFF2-40B4-BE49-F238E27FC236}">
                <a16:creationId xmlns:a16="http://schemas.microsoft.com/office/drawing/2014/main" id="{0A7E175A-5B3A-404E-84C5-A2C11233A228}"/>
              </a:ext>
            </a:extLst>
          </p:cNvPr>
          <p:cNvGrpSpPr/>
          <p:nvPr/>
        </p:nvGrpSpPr>
        <p:grpSpPr>
          <a:xfrm>
            <a:off x="7304994" y="5831274"/>
            <a:ext cx="2407181" cy="511405"/>
            <a:chOff x="9882977" y="1817582"/>
            <a:chExt cx="2066551" cy="479115"/>
          </a:xfrm>
        </p:grpSpPr>
        <p:sp>
          <p:nvSpPr>
            <p:cNvPr id="175" name="TextovéPole 174">
              <a:extLst>
                <a:ext uri="{FF2B5EF4-FFF2-40B4-BE49-F238E27FC236}">
                  <a16:creationId xmlns:a16="http://schemas.microsoft.com/office/drawing/2014/main" id="{E5BC7187-4355-4D2B-868C-53B55A5413C4}"/>
                </a:ext>
              </a:extLst>
            </p:cNvPr>
            <p:cNvSpPr txBox="1"/>
            <p:nvPr/>
          </p:nvSpPr>
          <p:spPr>
            <a:xfrm>
              <a:off x="9882977" y="1817582"/>
              <a:ext cx="2066549" cy="236090"/>
            </a:xfrm>
            <a:prstGeom prst="rect">
              <a:avLst/>
            </a:prstGeom>
            <a:solidFill>
              <a:schemeClr val="bg1">
                <a:lumMod val="5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white"/>
                  </a:solidFill>
                  <a:effectLst/>
                  <a:uLnTx/>
                  <a:uFillTx/>
                  <a:latin typeface="Segoe UI"/>
                  <a:ea typeface="+mn-ea"/>
                  <a:cs typeface="+mn-cs"/>
                </a:rPr>
                <a:t>přírůstek/celkem pozitivních</a:t>
              </a:r>
            </a:p>
          </p:txBody>
        </p:sp>
        <p:sp>
          <p:nvSpPr>
            <p:cNvPr id="176" name="TextovéPole 175">
              <a:extLst>
                <a:ext uri="{FF2B5EF4-FFF2-40B4-BE49-F238E27FC236}">
                  <a16:creationId xmlns:a16="http://schemas.microsoft.com/office/drawing/2014/main" id="{8703C30A-67FA-44A6-9EEC-EE5B4FEE1BD4}"/>
                </a:ext>
              </a:extLst>
            </p:cNvPr>
            <p:cNvSpPr txBox="1"/>
            <p:nvPr/>
          </p:nvSpPr>
          <p:spPr>
            <a:xfrm>
              <a:off x="9882977" y="2060607"/>
              <a:ext cx="2066551" cy="236090"/>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Segoe UI"/>
                  <a:ea typeface="+mn-ea"/>
                  <a:cs typeface="+mn-cs"/>
                </a:rPr>
                <a:t>incidence 7 dní/100 000 obyvatel</a:t>
              </a:r>
            </a:p>
          </p:txBody>
        </p:sp>
      </p:grpSp>
      <p:grpSp>
        <p:nvGrpSpPr>
          <p:cNvPr id="76" name="Skupina 75">
            <a:extLst>
              <a:ext uri="{FF2B5EF4-FFF2-40B4-BE49-F238E27FC236}">
                <a16:creationId xmlns:a16="http://schemas.microsoft.com/office/drawing/2014/main" id="{FA9E0487-8A9F-408E-B6F0-5C269E6BD430}"/>
              </a:ext>
            </a:extLst>
          </p:cNvPr>
          <p:cNvGrpSpPr/>
          <p:nvPr/>
        </p:nvGrpSpPr>
        <p:grpSpPr>
          <a:xfrm>
            <a:off x="2637112" y="2495235"/>
            <a:ext cx="2103441" cy="746008"/>
            <a:chOff x="6895582" y="4828086"/>
            <a:chExt cx="1507295" cy="746008"/>
          </a:xfrm>
        </p:grpSpPr>
        <p:sp>
          <p:nvSpPr>
            <p:cNvPr id="77" name="TextovéPole 76">
              <a:extLst>
                <a:ext uri="{FF2B5EF4-FFF2-40B4-BE49-F238E27FC236}">
                  <a16:creationId xmlns:a16="http://schemas.microsoft.com/office/drawing/2014/main" id="{EF46C7BF-D9C7-4973-BB25-DDB48DFFFF27}"/>
                </a:ext>
              </a:extLst>
            </p:cNvPr>
            <p:cNvSpPr txBox="1"/>
            <p:nvPr/>
          </p:nvSpPr>
          <p:spPr>
            <a:xfrm>
              <a:off x="7322943" y="4828086"/>
              <a:ext cx="639039" cy="26160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cs-CZ" sz="1100" dirty="0">
                  <a:solidFill>
                    <a:prstClr val="white">
                      <a:lumMod val="95000"/>
                    </a:prstClr>
                  </a:solidFill>
                  <a:latin typeface="Segoe UI"/>
                </a:rPr>
                <a:t>94/6 633</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78" name="TextovéPole 77">
              <a:extLst>
                <a:ext uri="{FF2B5EF4-FFF2-40B4-BE49-F238E27FC236}">
                  <a16:creationId xmlns:a16="http://schemas.microsoft.com/office/drawing/2014/main" id="{591E14CF-6D6A-41F1-948C-6DA63EFFB583}"/>
                </a:ext>
              </a:extLst>
            </p:cNvPr>
            <p:cNvSpPr txBox="1"/>
            <p:nvPr/>
          </p:nvSpPr>
          <p:spPr>
            <a:xfrm>
              <a:off x="7322943" y="5097013"/>
              <a:ext cx="639039" cy="26161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396,8</a:t>
              </a:r>
            </a:p>
          </p:txBody>
        </p:sp>
        <p:sp>
          <p:nvSpPr>
            <p:cNvPr id="79" name="TextovéPole 78">
              <a:extLst>
                <a:ext uri="{FF2B5EF4-FFF2-40B4-BE49-F238E27FC236}">
                  <a16:creationId xmlns:a16="http://schemas.microsoft.com/office/drawing/2014/main" id="{72D79AA3-579C-4834-8E56-678135DDC113}"/>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Kroměříž</a:t>
              </a:r>
            </a:p>
          </p:txBody>
        </p:sp>
      </p:grpSp>
      <p:sp>
        <p:nvSpPr>
          <p:cNvPr id="188" name="TextovéPole 1">
            <a:extLst>
              <a:ext uri="{FF2B5EF4-FFF2-40B4-BE49-F238E27FC236}">
                <a16:creationId xmlns:a16="http://schemas.microsoft.com/office/drawing/2014/main" id="{8A802140-24BD-43E7-A5A4-1DC19A1B2A7F}"/>
              </a:ext>
            </a:extLst>
          </p:cNvPr>
          <p:cNvSpPr txBox="1"/>
          <p:nvPr/>
        </p:nvSpPr>
        <p:spPr>
          <a:xfrm>
            <a:off x="186608" y="6500082"/>
            <a:ext cx="34709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covid-19.nczisk.sk/, ÚZIS</a:t>
            </a:r>
            <a:endParaRPr lang="pl-PL" sz="1200" b="1" dirty="0">
              <a:solidFill>
                <a:schemeClr val="bg1"/>
              </a:solidFill>
            </a:endParaRPr>
          </a:p>
        </p:txBody>
      </p:sp>
      <p:sp>
        <p:nvSpPr>
          <p:cNvPr id="95" name="Obdélník 94">
            <a:extLst>
              <a:ext uri="{FF2B5EF4-FFF2-40B4-BE49-F238E27FC236}">
                <a16:creationId xmlns:a16="http://schemas.microsoft.com/office/drawing/2014/main" id="{4F46AB40-692D-4C9D-B382-578E1659A2E3}"/>
              </a:ext>
            </a:extLst>
          </p:cNvPr>
          <p:cNvSpPr/>
          <p:nvPr/>
        </p:nvSpPr>
        <p:spPr>
          <a:xfrm>
            <a:off x="12806784" y="407673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96" name="Obdélník 95">
            <a:extLst>
              <a:ext uri="{FF2B5EF4-FFF2-40B4-BE49-F238E27FC236}">
                <a16:creationId xmlns:a16="http://schemas.microsoft.com/office/drawing/2014/main" id="{502D5802-7DC0-42C2-A951-C10080605562}"/>
              </a:ext>
            </a:extLst>
          </p:cNvPr>
          <p:cNvSpPr/>
          <p:nvPr/>
        </p:nvSpPr>
        <p:spPr>
          <a:xfrm>
            <a:off x="12813540" y="381874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97" name="Obdélník 96">
            <a:extLst>
              <a:ext uri="{FF2B5EF4-FFF2-40B4-BE49-F238E27FC236}">
                <a16:creationId xmlns:a16="http://schemas.microsoft.com/office/drawing/2014/main" id="{A3FD4B74-0658-41DC-9407-ED9240828728}"/>
              </a:ext>
            </a:extLst>
          </p:cNvPr>
          <p:cNvSpPr/>
          <p:nvPr/>
        </p:nvSpPr>
        <p:spPr>
          <a:xfrm>
            <a:off x="12955654" y="100124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98" name="Obdélník 97">
            <a:extLst>
              <a:ext uri="{FF2B5EF4-FFF2-40B4-BE49-F238E27FC236}">
                <a16:creationId xmlns:a16="http://schemas.microsoft.com/office/drawing/2014/main" id="{2908F3B9-3494-4136-A293-4A75078DBABD}"/>
              </a:ext>
            </a:extLst>
          </p:cNvPr>
          <p:cNvSpPr/>
          <p:nvPr/>
        </p:nvSpPr>
        <p:spPr>
          <a:xfrm>
            <a:off x="12901258" y="123391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99" name="Obdélník 98">
            <a:extLst>
              <a:ext uri="{FF2B5EF4-FFF2-40B4-BE49-F238E27FC236}">
                <a16:creationId xmlns:a16="http://schemas.microsoft.com/office/drawing/2014/main" id="{0A14FD85-299E-49FA-9589-6D4C188D9C46}"/>
              </a:ext>
            </a:extLst>
          </p:cNvPr>
          <p:cNvSpPr/>
          <p:nvPr/>
        </p:nvSpPr>
        <p:spPr>
          <a:xfrm>
            <a:off x="13255346" y="318889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00" name="Obdélník 99">
            <a:extLst>
              <a:ext uri="{FF2B5EF4-FFF2-40B4-BE49-F238E27FC236}">
                <a16:creationId xmlns:a16="http://schemas.microsoft.com/office/drawing/2014/main" id="{4CF17F7C-AAE4-49D4-AA1B-78541B8571D8}"/>
              </a:ext>
            </a:extLst>
          </p:cNvPr>
          <p:cNvSpPr/>
          <p:nvPr/>
        </p:nvSpPr>
        <p:spPr>
          <a:xfrm>
            <a:off x="13200932" y="2962496"/>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01" name="Obdélník 100">
            <a:extLst>
              <a:ext uri="{FF2B5EF4-FFF2-40B4-BE49-F238E27FC236}">
                <a16:creationId xmlns:a16="http://schemas.microsoft.com/office/drawing/2014/main" id="{851C083D-59CC-4243-BF45-BE8DEDE0506B}"/>
              </a:ext>
            </a:extLst>
          </p:cNvPr>
          <p:cNvSpPr/>
          <p:nvPr/>
        </p:nvSpPr>
        <p:spPr>
          <a:xfrm>
            <a:off x="12642768" y="1910771"/>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02" name="Obdélník 101">
            <a:extLst>
              <a:ext uri="{FF2B5EF4-FFF2-40B4-BE49-F238E27FC236}">
                <a16:creationId xmlns:a16="http://schemas.microsoft.com/office/drawing/2014/main" id="{3B918349-181C-4E55-95E5-34A4A0262C1C}"/>
              </a:ext>
            </a:extLst>
          </p:cNvPr>
          <p:cNvSpPr/>
          <p:nvPr/>
        </p:nvSpPr>
        <p:spPr>
          <a:xfrm>
            <a:off x="12642768" y="215046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27" name="Obdélník 126">
            <a:extLst>
              <a:ext uri="{FF2B5EF4-FFF2-40B4-BE49-F238E27FC236}">
                <a16:creationId xmlns:a16="http://schemas.microsoft.com/office/drawing/2014/main" id="{2A084C3D-3858-4345-AD47-5107BC05C5EE}"/>
              </a:ext>
            </a:extLst>
          </p:cNvPr>
          <p:cNvSpPr/>
          <p:nvPr/>
        </p:nvSpPr>
        <p:spPr>
          <a:xfrm>
            <a:off x="2791657" y="5061882"/>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29" name="Obdélník 128">
            <a:extLst>
              <a:ext uri="{FF2B5EF4-FFF2-40B4-BE49-F238E27FC236}">
                <a16:creationId xmlns:a16="http://schemas.microsoft.com/office/drawing/2014/main" id="{54EF8A64-DEBF-40B6-A479-8FCCE918648D}"/>
              </a:ext>
            </a:extLst>
          </p:cNvPr>
          <p:cNvSpPr/>
          <p:nvPr/>
        </p:nvSpPr>
        <p:spPr>
          <a:xfrm>
            <a:off x="2798413" y="480389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34" name="Obdélník 133">
            <a:extLst>
              <a:ext uri="{FF2B5EF4-FFF2-40B4-BE49-F238E27FC236}">
                <a16:creationId xmlns:a16="http://schemas.microsoft.com/office/drawing/2014/main" id="{049BC62D-DC54-44DD-959D-9F984EFBDBEB}"/>
              </a:ext>
            </a:extLst>
          </p:cNvPr>
          <p:cNvSpPr/>
          <p:nvPr/>
        </p:nvSpPr>
        <p:spPr>
          <a:xfrm>
            <a:off x="4078749" y="516320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35" name="Obdélník 134">
            <a:extLst>
              <a:ext uri="{FF2B5EF4-FFF2-40B4-BE49-F238E27FC236}">
                <a16:creationId xmlns:a16="http://schemas.microsoft.com/office/drawing/2014/main" id="{B87195FF-9A19-4704-A0C1-ADBA27E4BE13}"/>
              </a:ext>
            </a:extLst>
          </p:cNvPr>
          <p:cNvSpPr/>
          <p:nvPr/>
        </p:nvSpPr>
        <p:spPr>
          <a:xfrm>
            <a:off x="4085505" y="490521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1" name="Obdélník 180">
            <a:extLst>
              <a:ext uri="{FF2B5EF4-FFF2-40B4-BE49-F238E27FC236}">
                <a16:creationId xmlns:a16="http://schemas.microsoft.com/office/drawing/2014/main" id="{526A9EF4-D313-4C84-AA51-3633FA3C7B54}"/>
              </a:ext>
            </a:extLst>
          </p:cNvPr>
          <p:cNvSpPr/>
          <p:nvPr/>
        </p:nvSpPr>
        <p:spPr>
          <a:xfrm>
            <a:off x="5790548" y="4439608"/>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4" name="Obdélník 183">
            <a:extLst>
              <a:ext uri="{FF2B5EF4-FFF2-40B4-BE49-F238E27FC236}">
                <a16:creationId xmlns:a16="http://schemas.microsoft.com/office/drawing/2014/main" id="{B302E63D-35AC-4E12-A3C0-A222DDA38723}"/>
              </a:ext>
            </a:extLst>
          </p:cNvPr>
          <p:cNvSpPr/>
          <p:nvPr/>
        </p:nvSpPr>
        <p:spPr>
          <a:xfrm>
            <a:off x="5797304" y="418162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5" name="Obdélník 184">
            <a:extLst>
              <a:ext uri="{FF2B5EF4-FFF2-40B4-BE49-F238E27FC236}">
                <a16:creationId xmlns:a16="http://schemas.microsoft.com/office/drawing/2014/main" id="{78375106-D341-45AD-9440-4E26D0027E74}"/>
              </a:ext>
            </a:extLst>
          </p:cNvPr>
          <p:cNvSpPr/>
          <p:nvPr/>
        </p:nvSpPr>
        <p:spPr>
          <a:xfrm>
            <a:off x="6741309" y="418807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9" name="Obdélník 188">
            <a:extLst>
              <a:ext uri="{FF2B5EF4-FFF2-40B4-BE49-F238E27FC236}">
                <a16:creationId xmlns:a16="http://schemas.microsoft.com/office/drawing/2014/main" id="{8CA1C8DC-9B84-44B6-8C9B-931C836AC633}"/>
              </a:ext>
            </a:extLst>
          </p:cNvPr>
          <p:cNvSpPr/>
          <p:nvPr/>
        </p:nvSpPr>
        <p:spPr>
          <a:xfrm>
            <a:off x="6748065" y="393009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02" name="Obdélník 201">
            <a:extLst>
              <a:ext uri="{FF2B5EF4-FFF2-40B4-BE49-F238E27FC236}">
                <a16:creationId xmlns:a16="http://schemas.microsoft.com/office/drawing/2014/main" id="{D85E9B4C-0656-40BF-ACB7-11C6791002A2}"/>
              </a:ext>
            </a:extLst>
          </p:cNvPr>
          <p:cNvSpPr/>
          <p:nvPr/>
        </p:nvSpPr>
        <p:spPr>
          <a:xfrm>
            <a:off x="7511101" y="2562291"/>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03" name="Obdélník 202">
            <a:extLst>
              <a:ext uri="{FF2B5EF4-FFF2-40B4-BE49-F238E27FC236}">
                <a16:creationId xmlns:a16="http://schemas.microsoft.com/office/drawing/2014/main" id="{7264D21C-934C-4350-B055-C1700FB176C8}"/>
              </a:ext>
            </a:extLst>
          </p:cNvPr>
          <p:cNvSpPr/>
          <p:nvPr/>
        </p:nvSpPr>
        <p:spPr>
          <a:xfrm>
            <a:off x="7517857" y="2304308"/>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06" name="Obdélník 205">
            <a:extLst>
              <a:ext uri="{FF2B5EF4-FFF2-40B4-BE49-F238E27FC236}">
                <a16:creationId xmlns:a16="http://schemas.microsoft.com/office/drawing/2014/main" id="{87F6A751-69C9-42A1-9351-3C008FEA0865}"/>
              </a:ext>
            </a:extLst>
          </p:cNvPr>
          <p:cNvSpPr/>
          <p:nvPr/>
        </p:nvSpPr>
        <p:spPr>
          <a:xfrm>
            <a:off x="2442148" y="426139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07" name="Obdélník 206">
            <a:extLst>
              <a:ext uri="{FF2B5EF4-FFF2-40B4-BE49-F238E27FC236}">
                <a16:creationId xmlns:a16="http://schemas.microsoft.com/office/drawing/2014/main" id="{5C134D41-871A-4554-BD62-961A7AD38A9E}"/>
              </a:ext>
            </a:extLst>
          </p:cNvPr>
          <p:cNvSpPr/>
          <p:nvPr/>
        </p:nvSpPr>
        <p:spPr>
          <a:xfrm>
            <a:off x="2448904" y="400341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12" name="Obdélník 211">
            <a:extLst>
              <a:ext uri="{FF2B5EF4-FFF2-40B4-BE49-F238E27FC236}">
                <a16:creationId xmlns:a16="http://schemas.microsoft.com/office/drawing/2014/main" id="{3E3B4C77-F0D2-492E-91C9-C0ACD8FD85FE}"/>
              </a:ext>
            </a:extLst>
          </p:cNvPr>
          <p:cNvSpPr/>
          <p:nvPr/>
        </p:nvSpPr>
        <p:spPr>
          <a:xfrm>
            <a:off x="5257171" y="3177186"/>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13" name="Obdélník 212">
            <a:extLst>
              <a:ext uri="{FF2B5EF4-FFF2-40B4-BE49-F238E27FC236}">
                <a16:creationId xmlns:a16="http://schemas.microsoft.com/office/drawing/2014/main" id="{03DBC107-F77B-4C6A-84D5-0A3803B0554E}"/>
              </a:ext>
            </a:extLst>
          </p:cNvPr>
          <p:cNvSpPr/>
          <p:nvPr/>
        </p:nvSpPr>
        <p:spPr>
          <a:xfrm>
            <a:off x="5263927" y="291920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17" name="Obdélník 216">
            <a:extLst>
              <a:ext uri="{FF2B5EF4-FFF2-40B4-BE49-F238E27FC236}">
                <a16:creationId xmlns:a16="http://schemas.microsoft.com/office/drawing/2014/main" id="{96C58A2D-64FE-4DD7-B060-C36B9475B80D}"/>
              </a:ext>
            </a:extLst>
          </p:cNvPr>
          <p:cNvSpPr/>
          <p:nvPr/>
        </p:nvSpPr>
        <p:spPr>
          <a:xfrm>
            <a:off x="7856892" y="114430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19" name="Obdélník 218">
            <a:extLst>
              <a:ext uri="{FF2B5EF4-FFF2-40B4-BE49-F238E27FC236}">
                <a16:creationId xmlns:a16="http://schemas.microsoft.com/office/drawing/2014/main" id="{CFA59A5B-96E1-40DC-9F28-719D697B9DEB}"/>
              </a:ext>
            </a:extLst>
          </p:cNvPr>
          <p:cNvSpPr/>
          <p:nvPr/>
        </p:nvSpPr>
        <p:spPr>
          <a:xfrm>
            <a:off x="7863648" y="88631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21" name="Obdélník 220">
            <a:extLst>
              <a:ext uri="{FF2B5EF4-FFF2-40B4-BE49-F238E27FC236}">
                <a16:creationId xmlns:a16="http://schemas.microsoft.com/office/drawing/2014/main" id="{68D5D2B2-56E1-4E12-9D81-DE81C5C62413}"/>
              </a:ext>
            </a:extLst>
          </p:cNvPr>
          <p:cNvSpPr/>
          <p:nvPr/>
        </p:nvSpPr>
        <p:spPr>
          <a:xfrm>
            <a:off x="3192576" y="2695452"/>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222" name="Obdélník 221">
            <a:extLst>
              <a:ext uri="{FF2B5EF4-FFF2-40B4-BE49-F238E27FC236}">
                <a16:creationId xmlns:a16="http://schemas.microsoft.com/office/drawing/2014/main" id="{0AEFA517-3573-46DE-B848-0061E0B8DE69}"/>
              </a:ext>
            </a:extLst>
          </p:cNvPr>
          <p:cNvSpPr/>
          <p:nvPr/>
        </p:nvSpPr>
        <p:spPr>
          <a:xfrm>
            <a:off x="3199332" y="243746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grpSp>
        <p:nvGrpSpPr>
          <p:cNvPr id="124" name="Skupina 123">
            <a:extLst>
              <a:ext uri="{FF2B5EF4-FFF2-40B4-BE49-F238E27FC236}">
                <a16:creationId xmlns:a16="http://schemas.microsoft.com/office/drawing/2014/main" id="{BEF13846-5600-4345-8B4C-8BC46D2FBDF6}"/>
              </a:ext>
            </a:extLst>
          </p:cNvPr>
          <p:cNvGrpSpPr/>
          <p:nvPr/>
        </p:nvGrpSpPr>
        <p:grpSpPr>
          <a:xfrm>
            <a:off x="925943" y="4847203"/>
            <a:ext cx="1900397" cy="746008"/>
            <a:chOff x="6895582" y="4828086"/>
            <a:chExt cx="1507295" cy="746008"/>
          </a:xfrm>
        </p:grpSpPr>
        <p:sp>
          <p:nvSpPr>
            <p:cNvPr id="125" name="TextovéPole 124">
              <a:extLst>
                <a:ext uri="{FF2B5EF4-FFF2-40B4-BE49-F238E27FC236}">
                  <a16:creationId xmlns:a16="http://schemas.microsoft.com/office/drawing/2014/main" id="{D235E386-43AB-44AD-8A5F-6E995E46E690}"/>
                </a:ext>
              </a:extLst>
            </p:cNvPr>
            <p:cNvSpPr txBox="1"/>
            <p:nvPr/>
          </p:nvSpPr>
          <p:spPr>
            <a:xfrm>
              <a:off x="7322943" y="4828086"/>
              <a:ext cx="639039" cy="236959"/>
            </a:xfrm>
            <a:prstGeom prst="rect">
              <a:avLst/>
            </a:prstGeom>
            <a:solidFill>
              <a:schemeClr val="bg1">
                <a:lumMod val="50000"/>
              </a:schemeClr>
            </a:solidFill>
          </p:spPr>
          <p:txBody>
            <a:bodyPr wrap="square" rIns="3600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white">
                      <a:lumMod val="95000"/>
                    </a:prstClr>
                  </a:solidFill>
                  <a:effectLst/>
                  <a:uLnTx/>
                  <a:uFillTx/>
                  <a:latin typeface="Segoe UI"/>
                  <a:ea typeface="+mn-ea"/>
                  <a:cs typeface="+mn-cs"/>
                </a:rPr>
                <a:t>44/4 227</a:t>
              </a:r>
              <a:endParaRPr kumimoji="0" lang="cs-CZ"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28" name="TextovéPole 127">
              <a:extLst>
                <a:ext uri="{FF2B5EF4-FFF2-40B4-BE49-F238E27FC236}">
                  <a16:creationId xmlns:a16="http://schemas.microsoft.com/office/drawing/2014/main" id="{C5776F41-728F-42E6-9DFA-DA139B7AFD80}"/>
                </a:ext>
              </a:extLst>
            </p:cNvPr>
            <p:cNvSpPr txBox="1"/>
            <p:nvPr/>
          </p:nvSpPr>
          <p:spPr>
            <a:xfrm>
              <a:off x="7322943" y="5070886"/>
              <a:ext cx="639039" cy="230245"/>
            </a:xfrm>
            <a:prstGeom prst="rect">
              <a:avLst/>
            </a:prstGeom>
            <a:solidFill>
              <a:srgbClr val="FFFF0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Segoe UI"/>
                  <a:ea typeface="+mn-ea"/>
                  <a:cs typeface="+mn-cs"/>
                </a:rPr>
                <a:t>253,7</a:t>
              </a:r>
            </a:p>
          </p:txBody>
        </p:sp>
        <p:sp>
          <p:nvSpPr>
            <p:cNvPr id="137" name="TextovéPole 136">
              <a:extLst>
                <a:ext uri="{FF2B5EF4-FFF2-40B4-BE49-F238E27FC236}">
                  <a16:creationId xmlns:a16="http://schemas.microsoft.com/office/drawing/2014/main" id="{04312080-C17A-4940-83D3-3732470B972F}"/>
                </a:ext>
              </a:extLst>
            </p:cNvPr>
            <p:cNvSpPr txBox="1"/>
            <p:nvPr/>
          </p:nvSpPr>
          <p:spPr>
            <a:xfrm>
              <a:off x="6895582" y="5297095"/>
              <a:ext cx="1507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Břeclav</a:t>
              </a:r>
            </a:p>
          </p:txBody>
        </p:sp>
      </p:grpSp>
      <p:sp>
        <p:nvSpPr>
          <p:cNvPr id="177" name="Obdélník 176">
            <a:extLst>
              <a:ext uri="{FF2B5EF4-FFF2-40B4-BE49-F238E27FC236}">
                <a16:creationId xmlns:a16="http://schemas.microsoft.com/office/drawing/2014/main" id="{7B9391BC-3A58-49FF-9102-11729DC33FF3}"/>
              </a:ext>
            </a:extLst>
          </p:cNvPr>
          <p:cNvSpPr/>
          <p:nvPr/>
        </p:nvSpPr>
        <p:spPr>
          <a:xfrm>
            <a:off x="1367256" y="4773711"/>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78" name="Obdélník 177">
            <a:extLst>
              <a:ext uri="{FF2B5EF4-FFF2-40B4-BE49-F238E27FC236}">
                <a16:creationId xmlns:a16="http://schemas.microsoft.com/office/drawing/2014/main" id="{BF591A99-41B4-4FB4-BFB1-46EB7ABB6394}"/>
              </a:ext>
            </a:extLst>
          </p:cNvPr>
          <p:cNvSpPr/>
          <p:nvPr/>
        </p:nvSpPr>
        <p:spPr>
          <a:xfrm>
            <a:off x="1367256" y="501340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
        <p:nvSpPr>
          <p:cNvPr id="180" name="Obdélník 179">
            <a:extLst>
              <a:ext uri="{FF2B5EF4-FFF2-40B4-BE49-F238E27FC236}">
                <a16:creationId xmlns:a16="http://schemas.microsoft.com/office/drawing/2014/main" id="{EB7C8EB4-4B09-48F4-8A17-CA370F11FFFC}"/>
              </a:ext>
            </a:extLst>
          </p:cNvPr>
          <p:cNvSpPr/>
          <p:nvPr/>
        </p:nvSpPr>
        <p:spPr>
          <a:xfrm>
            <a:off x="4185815" y="388400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2" name="Obdélník 181">
            <a:extLst>
              <a:ext uri="{FF2B5EF4-FFF2-40B4-BE49-F238E27FC236}">
                <a16:creationId xmlns:a16="http://schemas.microsoft.com/office/drawing/2014/main" id="{B2462A00-4DE5-4C0E-B1FE-CEC48024BEBC}"/>
              </a:ext>
            </a:extLst>
          </p:cNvPr>
          <p:cNvSpPr/>
          <p:nvPr/>
        </p:nvSpPr>
        <p:spPr>
          <a:xfrm>
            <a:off x="4192571" y="362602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3" name="Obdélník 182">
            <a:extLst>
              <a:ext uri="{FF2B5EF4-FFF2-40B4-BE49-F238E27FC236}">
                <a16:creationId xmlns:a16="http://schemas.microsoft.com/office/drawing/2014/main" id="{F79CFF00-1A02-4766-AB9F-981C6B93E89F}"/>
              </a:ext>
            </a:extLst>
          </p:cNvPr>
          <p:cNvSpPr/>
          <p:nvPr/>
        </p:nvSpPr>
        <p:spPr>
          <a:xfrm>
            <a:off x="6352042" y="2164967"/>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6" name="Obdélník 185">
            <a:extLst>
              <a:ext uri="{FF2B5EF4-FFF2-40B4-BE49-F238E27FC236}">
                <a16:creationId xmlns:a16="http://schemas.microsoft.com/office/drawing/2014/main" id="{D5BB0990-0729-48A3-AEA0-4DF05A252BA5}"/>
              </a:ext>
            </a:extLst>
          </p:cNvPr>
          <p:cNvSpPr/>
          <p:nvPr/>
        </p:nvSpPr>
        <p:spPr>
          <a:xfrm>
            <a:off x="6358798" y="1906984"/>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87" name="Obdélník 186">
            <a:extLst>
              <a:ext uri="{FF2B5EF4-FFF2-40B4-BE49-F238E27FC236}">
                <a16:creationId xmlns:a16="http://schemas.microsoft.com/office/drawing/2014/main" id="{E54051E0-EAAD-4398-BAA2-CDE89951AAD0}"/>
              </a:ext>
            </a:extLst>
          </p:cNvPr>
          <p:cNvSpPr/>
          <p:nvPr/>
        </p:nvSpPr>
        <p:spPr>
          <a:xfrm>
            <a:off x="2710910" y="5877172"/>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90" name="Obdélník 189">
            <a:extLst>
              <a:ext uri="{FF2B5EF4-FFF2-40B4-BE49-F238E27FC236}">
                <a16:creationId xmlns:a16="http://schemas.microsoft.com/office/drawing/2014/main" id="{08C75BD1-4846-422A-86C7-D31221F295AB}"/>
              </a:ext>
            </a:extLst>
          </p:cNvPr>
          <p:cNvSpPr/>
          <p:nvPr/>
        </p:nvSpPr>
        <p:spPr>
          <a:xfrm>
            <a:off x="2717666" y="5619189"/>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92" name="Obdélník 191">
            <a:extLst>
              <a:ext uri="{FF2B5EF4-FFF2-40B4-BE49-F238E27FC236}">
                <a16:creationId xmlns:a16="http://schemas.microsoft.com/office/drawing/2014/main" id="{A8DB1807-AB1C-42C7-B6DB-8545F9894F34}"/>
              </a:ext>
            </a:extLst>
          </p:cNvPr>
          <p:cNvSpPr/>
          <p:nvPr/>
        </p:nvSpPr>
        <p:spPr>
          <a:xfrm>
            <a:off x="5009525" y="5089883"/>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93" name="Obdélník 192">
            <a:extLst>
              <a:ext uri="{FF2B5EF4-FFF2-40B4-BE49-F238E27FC236}">
                <a16:creationId xmlns:a16="http://schemas.microsoft.com/office/drawing/2014/main" id="{F583CD1C-741C-4014-8214-A4C0781987FA}"/>
              </a:ext>
            </a:extLst>
          </p:cNvPr>
          <p:cNvSpPr/>
          <p:nvPr/>
        </p:nvSpPr>
        <p:spPr>
          <a:xfrm>
            <a:off x="5016281" y="4831900"/>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94" name="Obdélník 193">
            <a:extLst>
              <a:ext uri="{FF2B5EF4-FFF2-40B4-BE49-F238E27FC236}">
                <a16:creationId xmlns:a16="http://schemas.microsoft.com/office/drawing/2014/main" id="{48F2FC30-EC95-44DF-8C4E-05D8665460FF}"/>
              </a:ext>
            </a:extLst>
          </p:cNvPr>
          <p:cNvSpPr/>
          <p:nvPr/>
        </p:nvSpPr>
        <p:spPr>
          <a:xfrm>
            <a:off x="6637938" y="3376488"/>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95" name="Obdélník 194">
            <a:extLst>
              <a:ext uri="{FF2B5EF4-FFF2-40B4-BE49-F238E27FC236}">
                <a16:creationId xmlns:a16="http://schemas.microsoft.com/office/drawing/2014/main" id="{9337A7D9-11B9-453E-AF5A-6C99C9DCC509}"/>
              </a:ext>
            </a:extLst>
          </p:cNvPr>
          <p:cNvSpPr/>
          <p:nvPr/>
        </p:nvSpPr>
        <p:spPr>
          <a:xfrm>
            <a:off x="6644694" y="311850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96" name="Obdélník 195">
            <a:extLst>
              <a:ext uri="{FF2B5EF4-FFF2-40B4-BE49-F238E27FC236}">
                <a16:creationId xmlns:a16="http://schemas.microsoft.com/office/drawing/2014/main" id="{3D7FBB46-F314-4131-9387-676805668E95}"/>
              </a:ext>
            </a:extLst>
          </p:cNvPr>
          <p:cNvSpPr/>
          <p:nvPr/>
        </p:nvSpPr>
        <p:spPr>
          <a:xfrm>
            <a:off x="8453233" y="1760605"/>
            <a:ext cx="284228" cy="369332"/>
          </a:xfrm>
          <a:prstGeom prst="rect">
            <a:avLst/>
          </a:prstGeom>
        </p:spPr>
        <p:txBody>
          <a:bodyPr wrap="square">
            <a:spAutoFit/>
          </a:bodyPr>
          <a:lstStyle/>
          <a:p>
            <a:pPr algn="ctr" fontAlgn="b"/>
            <a:r>
              <a:rPr lang="cs-CZ" b="1" dirty="0">
                <a:solidFill>
                  <a:srgbClr val="FF0000"/>
                </a:solidFill>
                <a:latin typeface="Calibri" panose="020F0502020204030204" pitchFamily="34" charset="0"/>
              </a:rPr>
              <a:t>↑</a:t>
            </a:r>
          </a:p>
        </p:txBody>
      </p:sp>
      <p:sp>
        <p:nvSpPr>
          <p:cNvPr id="197" name="Obdélník 196">
            <a:extLst>
              <a:ext uri="{FF2B5EF4-FFF2-40B4-BE49-F238E27FC236}">
                <a16:creationId xmlns:a16="http://schemas.microsoft.com/office/drawing/2014/main" id="{48C19683-4AF4-44CA-8406-7465D1B66207}"/>
              </a:ext>
            </a:extLst>
          </p:cNvPr>
          <p:cNvSpPr/>
          <p:nvPr/>
        </p:nvSpPr>
        <p:spPr>
          <a:xfrm>
            <a:off x="8398837" y="1993278"/>
            <a:ext cx="393056" cy="369332"/>
          </a:xfrm>
          <a:prstGeom prst="rect">
            <a:avLst/>
          </a:prstGeom>
        </p:spPr>
        <p:txBody>
          <a:bodyPr wrap="square">
            <a:spAutoFit/>
          </a:bodyPr>
          <a:lstStyle/>
          <a:p>
            <a:pPr algn="ctr" fontAlgn="b"/>
            <a:r>
              <a:rPr lang="cs-CZ" b="1" dirty="0">
                <a:solidFill>
                  <a:srgbClr val="00B050"/>
                </a:solidFill>
                <a:latin typeface="Calibri" panose="020F0502020204030204" pitchFamily="34" charset="0"/>
              </a:rPr>
              <a:t>↓</a:t>
            </a:r>
          </a:p>
        </p:txBody>
      </p:sp>
    </p:spTree>
    <p:extLst>
      <p:ext uri="{BB962C8B-B14F-4D97-AF65-F5344CB8AC3E}">
        <p14:creationId xmlns:p14="http://schemas.microsoft.com/office/powerpoint/2010/main" val="326528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E8AAD70-7AD0-45C8-8D9E-3487A06E54D3}"/>
              </a:ext>
            </a:extLst>
          </p:cNvPr>
          <p:cNvPicPr>
            <a:picLocks noChangeAspect="1"/>
          </p:cNvPicPr>
          <p:nvPr/>
        </p:nvPicPr>
        <p:blipFill rotWithShape="1">
          <a:blip r:embed="rId2"/>
          <a:srcRect l="23014" t="14070" r="26344" b="19350"/>
          <a:stretch/>
        </p:blipFill>
        <p:spPr>
          <a:xfrm>
            <a:off x="3850547" y="1426129"/>
            <a:ext cx="3431097" cy="3439486"/>
          </a:xfrm>
          <a:prstGeom prst="rect">
            <a:avLst/>
          </a:prstGeom>
        </p:spPr>
      </p:pic>
      <p:pic>
        <p:nvPicPr>
          <p:cNvPr id="3" name="Obrázek 2">
            <a:extLst>
              <a:ext uri="{FF2B5EF4-FFF2-40B4-BE49-F238E27FC236}">
                <a16:creationId xmlns:a16="http://schemas.microsoft.com/office/drawing/2014/main" id="{50450BCE-60BE-4DED-A435-615052EFA3C2}"/>
              </a:ext>
            </a:extLst>
          </p:cNvPr>
          <p:cNvPicPr>
            <a:picLocks noChangeAspect="1"/>
          </p:cNvPicPr>
          <p:nvPr/>
        </p:nvPicPr>
        <p:blipFill rotWithShape="1">
          <a:blip r:embed="rId3"/>
          <a:srcRect l="3213"/>
          <a:stretch/>
        </p:blipFill>
        <p:spPr>
          <a:xfrm>
            <a:off x="10312974" y="141407"/>
            <a:ext cx="1660507" cy="1510172"/>
          </a:xfrm>
          <a:prstGeom prst="rect">
            <a:avLst/>
          </a:prstGeom>
        </p:spPr>
      </p:pic>
    </p:spTree>
    <p:extLst>
      <p:ext uri="{BB962C8B-B14F-4D97-AF65-F5344CB8AC3E}">
        <p14:creationId xmlns:p14="http://schemas.microsoft.com/office/powerpoint/2010/main" val="374857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7F07BE-51D8-4060-B4B8-56F9EBABE0B5}"/>
              </a:ext>
            </a:extLst>
          </p:cNvPr>
          <p:cNvSpPr>
            <a:spLocks noGrp="1"/>
          </p:cNvSpPr>
          <p:nvPr>
            <p:ph type="title"/>
          </p:nvPr>
        </p:nvSpPr>
        <p:spPr>
          <a:xfrm>
            <a:off x="236103" y="13724"/>
            <a:ext cx="10106580" cy="896492"/>
          </a:xfrm>
        </p:spPr>
        <p:txBody>
          <a:bodyPr/>
          <a:lstStyle/>
          <a:p>
            <a:r>
              <a:rPr lang="cs-CZ" dirty="0"/>
              <a:t>Vývoj pozitivit a úrovně testování – celá ČR</a:t>
            </a:r>
          </a:p>
        </p:txBody>
      </p:sp>
      <p:pic>
        <p:nvPicPr>
          <p:cNvPr id="5" name="Obrázek 4">
            <a:extLst>
              <a:ext uri="{FF2B5EF4-FFF2-40B4-BE49-F238E27FC236}">
                <a16:creationId xmlns:a16="http://schemas.microsoft.com/office/drawing/2014/main" id="{61820BE3-36DA-4515-A307-02F96C711585}"/>
              </a:ext>
            </a:extLst>
          </p:cNvPr>
          <p:cNvPicPr>
            <a:picLocks noChangeAspect="1"/>
          </p:cNvPicPr>
          <p:nvPr/>
        </p:nvPicPr>
        <p:blipFill rotWithShape="1">
          <a:blip r:embed="rId2"/>
          <a:srcRect l="3213"/>
          <a:stretch/>
        </p:blipFill>
        <p:spPr>
          <a:xfrm>
            <a:off x="10179924" y="107620"/>
            <a:ext cx="1660507" cy="1510172"/>
          </a:xfrm>
          <a:prstGeom prst="rect">
            <a:avLst/>
          </a:prstGeom>
        </p:spPr>
      </p:pic>
      <p:sp>
        <p:nvSpPr>
          <p:cNvPr id="9" name="TextovéPole 1">
            <a:extLst>
              <a:ext uri="{FF2B5EF4-FFF2-40B4-BE49-F238E27FC236}">
                <a16:creationId xmlns:a16="http://schemas.microsoft.com/office/drawing/2014/main" id="{E5876C6B-CFD5-42DD-B925-AAF51D52DAB6}"/>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ECDC</a:t>
            </a:r>
          </a:p>
        </p:txBody>
      </p:sp>
      <p:pic>
        <p:nvPicPr>
          <p:cNvPr id="3" name="Obrázek 2">
            <a:extLst>
              <a:ext uri="{FF2B5EF4-FFF2-40B4-BE49-F238E27FC236}">
                <a16:creationId xmlns:a16="http://schemas.microsoft.com/office/drawing/2014/main" id="{D7AF77D6-9B11-4CF4-B31D-1017368F1D5E}"/>
              </a:ext>
            </a:extLst>
          </p:cNvPr>
          <p:cNvPicPr>
            <a:picLocks noChangeAspect="1"/>
          </p:cNvPicPr>
          <p:nvPr/>
        </p:nvPicPr>
        <p:blipFill>
          <a:blip r:embed="rId3"/>
          <a:stretch>
            <a:fillRect/>
          </a:stretch>
        </p:blipFill>
        <p:spPr>
          <a:xfrm>
            <a:off x="236102" y="989948"/>
            <a:ext cx="9425233" cy="2859272"/>
          </a:xfrm>
          <a:prstGeom prst="rect">
            <a:avLst/>
          </a:prstGeom>
        </p:spPr>
      </p:pic>
      <p:pic>
        <p:nvPicPr>
          <p:cNvPr id="4" name="Obrázek 3">
            <a:extLst>
              <a:ext uri="{FF2B5EF4-FFF2-40B4-BE49-F238E27FC236}">
                <a16:creationId xmlns:a16="http://schemas.microsoft.com/office/drawing/2014/main" id="{74EC9FB9-F223-4638-94DC-75AFE342D92B}"/>
              </a:ext>
            </a:extLst>
          </p:cNvPr>
          <p:cNvPicPr>
            <a:picLocks noChangeAspect="1"/>
          </p:cNvPicPr>
          <p:nvPr/>
        </p:nvPicPr>
        <p:blipFill>
          <a:blip r:embed="rId4"/>
          <a:stretch>
            <a:fillRect/>
          </a:stretch>
        </p:blipFill>
        <p:spPr>
          <a:xfrm>
            <a:off x="236102" y="3849220"/>
            <a:ext cx="9425233" cy="2609314"/>
          </a:xfrm>
          <a:prstGeom prst="rect">
            <a:avLst/>
          </a:prstGeom>
        </p:spPr>
      </p:pic>
    </p:spTree>
    <p:extLst>
      <p:ext uri="{BB962C8B-B14F-4D97-AF65-F5344CB8AC3E}">
        <p14:creationId xmlns:p14="http://schemas.microsoft.com/office/powerpoint/2010/main" val="384258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A7CFB2D5-DFD1-4382-9CC6-4D6B14FF685F}"/>
              </a:ext>
            </a:extLst>
          </p:cNvPr>
          <p:cNvSpPr/>
          <p:nvPr/>
        </p:nvSpPr>
        <p:spPr>
          <a:xfrm>
            <a:off x="351569" y="107620"/>
            <a:ext cx="9744931" cy="830997"/>
          </a:xfrm>
          <a:prstGeom prst="rect">
            <a:avLst/>
          </a:prstGeom>
        </p:spPr>
        <p:txBody>
          <a:bodyPr wrap="square">
            <a:spAutoFit/>
          </a:bodyPr>
          <a:lstStyle/>
          <a:p>
            <a:r>
              <a:rPr lang="cs-CZ" sz="2400" b="1" dirty="0">
                <a:solidFill>
                  <a:srgbClr val="C00000"/>
                </a:solidFill>
              </a:rPr>
              <a:t>Přehled situace v jednotlivých krajích </a:t>
            </a:r>
          </a:p>
          <a:p>
            <a:r>
              <a:rPr lang="cs-CZ" sz="2400" b="1" dirty="0">
                <a:solidFill>
                  <a:srgbClr val="C00000"/>
                </a:solidFill>
              </a:rPr>
              <a:t>(incidence za 14 dní</a:t>
            </a:r>
            <a:r>
              <a:rPr lang="en-US" sz="2400" b="1" dirty="0">
                <a:solidFill>
                  <a:srgbClr val="C00000"/>
                </a:solidFill>
              </a:rPr>
              <a:t> </a:t>
            </a:r>
            <a:r>
              <a:rPr lang="en-US" sz="2400" b="1" dirty="0" err="1">
                <a:solidFill>
                  <a:srgbClr val="C00000"/>
                </a:solidFill>
              </a:rPr>
              <a:t>na</a:t>
            </a:r>
            <a:r>
              <a:rPr lang="en-US" sz="2400" b="1" dirty="0">
                <a:solidFill>
                  <a:srgbClr val="C00000"/>
                </a:solidFill>
              </a:rPr>
              <a:t> </a:t>
            </a:r>
            <a:r>
              <a:rPr lang="cs-CZ" sz="2400" b="1" dirty="0">
                <a:solidFill>
                  <a:srgbClr val="C00000"/>
                </a:solidFill>
              </a:rPr>
              <a:t>100 tisíc obyvatel)</a:t>
            </a:r>
          </a:p>
        </p:txBody>
      </p:sp>
      <p:pic>
        <p:nvPicPr>
          <p:cNvPr id="7" name="Obrázek 6">
            <a:extLst>
              <a:ext uri="{FF2B5EF4-FFF2-40B4-BE49-F238E27FC236}">
                <a16:creationId xmlns:a16="http://schemas.microsoft.com/office/drawing/2014/main" id="{B7AF2D65-CA95-4F9B-BAB7-EBCE695770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872" b="65288"/>
          <a:stretch/>
        </p:blipFill>
        <p:spPr>
          <a:xfrm>
            <a:off x="8484067" y="1062660"/>
            <a:ext cx="1850558" cy="1413904"/>
          </a:xfrm>
          <a:prstGeom prst="rect">
            <a:avLst/>
          </a:prstGeom>
        </p:spPr>
      </p:pic>
      <p:graphicFrame>
        <p:nvGraphicFramePr>
          <p:cNvPr id="2" name="Tabulka 1">
            <a:extLst>
              <a:ext uri="{FF2B5EF4-FFF2-40B4-BE49-F238E27FC236}">
                <a16:creationId xmlns:a16="http://schemas.microsoft.com/office/drawing/2014/main" id="{ABF37540-7091-4CB4-861A-DD01B44D4833}"/>
              </a:ext>
            </a:extLst>
          </p:cNvPr>
          <p:cNvGraphicFramePr>
            <a:graphicFrameLocks noGrp="1"/>
          </p:cNvGraphicFramePr>
          <p:nvPr>
            <p:extLst>
              <p:ext uri="{D42A27DB-BD31-4B8C-83A1-F6EECF244321}">
                <p14:modId xmlns:p14="http://schemas.microsoft.com/office/powerpoint/2010/main" val="2429357738"/>
              </p:ext>
            </p:extLst>
          </p:nvPr>
        </p:nvGraphicFramePr>
        <p:xfrm>
          <a:off x="7641869" y="2411796"/>
          <a:ext cx="4245332" cy="3799716"/>
        </p:xfrm>
        <a:graphic>
          <a:graphicData uri="http://schemas.openxmlformats.org/drawingml/2006/table">
            <a:tbl>
              <a:tblPr/>
              <a:tblGrid>
                <a:gridCol w="1511184">
                  <a:extLst>
                    <a:ext uri="{9D8B030D-6E8A-4147-A177-3AD203B41FA5}">
                      <a16:colId xmlns:a16="http://schemas.microsoft.com/office/drawing/2014/main" val="395884364"/>
                    </a:ext>
                  </a:extLst>
                </a:gridCol>
                <a:gridCol w="1480113">
                  <a:extLst>
                    <a:ext uri="{9D8B030D-6E8A-4147-A177-3AD203B41FA5}">
                      <a16:colId xmlns:a16="http://schemas.microsoft.com/office/drawing/2014/main" val="1864486075"/>
                    </a:ext>
                  </a:extLst>
                </a:gridCol>
                <a:gridCol w="1254035">
                  <a:extLst>
                    <a:ext uri="{9D8B030D-6E8A-4147-A177-3AD203B41FA5}">
                      <a16:colId xmlns:a16="http://schemas.microsoft.com/office/drawing/2014/main" val="3686270381"/>
                    </a:ext>
                  </a:extLst>
                </a:gridCol>
              </a:tblGrid>
              <a:tr h="433034">
                <a:tc>
                  <a:txBody>
                    <a:bodyPr/>
                    <a:lstStyle/>
                    <a:p>
                      <a:pPr algn="ctr" fontAlgn="b"/>
                      <a:r>
                        <a:rPr lang="cs-CZ" sz="1400" b="1" i="1" u="none" strike="noStrike" dirty="0">
                          <a:solidFill>
                            <a:srgbClr val="000000"/>
                          </a:solidFill>
                          <a:effectLst/>
                          <a:latin typeface="Calibri" panose="020F0502020204030204" pitchFamily="34" charset="0"/>
                        </a:rPr>
                        <a:t>Kraj</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cs-CZ" sz="1400" b="1" i="1" u="none" strike="noStrike" dirty="0">
                          <a:solidFill>
                            <a:srgbClr val="000000"/>
                          </a:solidFill>
                          <a:effectLst/>
                          <a:latin typeface="Calibri" panose="020F0502020204030204" pitchFamily="34" charset="0"/>
                        </a:rPr>
                        <a:t>Incidence 14 dní</a:t>
                      </a:r>
                    </a:p>
                    <a:p>
                      <a:pPr algn="ctr" fontAlgn="b"/>
                      <a:r>
                        <a:rPr lang="cs-CZ" sz="1400" b="1" i="1" u="none" strike="noStrike" dirty="0">
                          <a:solidFill>
                            <a:srgbClr val="000000"/>
                          </a:solidFill>
                          <a:effectLst/>
                          <a:latin typeface="Calibri" panose="020F0502020204030204" pitchFamily="34" charset="0"/>
                        </a:rPr>
                        <a:t>/100 000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cs-CZ" sz="1400" b="1" i="1" u="none" strike="noStrike" dirty="0">
                          <a:solidFill>
                            <a:srgbClr val="000000"/>
                          </a:solidFill>
                          <a:effectLst/>
                          <a:latin typeface="Calibri" panose="020F0502020204030204" pitchFamily="34" charset="0"/>
                        </a:rPr>
                        <a:t>Trend 24 h</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876657"/>
                  </a:ext>
                </a:extLst>
              </a:tr>
              <a:tr h="236373">
                <a:tc>
                  <a:txBody>
                    <a:bodyPr/>
                    <a:lstStyle/>
                    <a:p>
                      <a:pPr algn="ctr" fontAlgn="b"/>
                      <a:r>
                        <a:rPr lang="cs-CZ" sz="1100" b="1" i="0" u="none" strike="noStrike">
                          <a:solidFill>
                            <a:srgbClr val="000000"/>
                          </a:solidFill>
                          <a:effectLst/>
                          <a:latin typeface="Calibri" panose="020F0502020204030204" pitchFamily="34" charset="0"/>
                        </a:rPr>
                        <a:t>Kraj Vysočina</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cs-CZ" sz="1200" b="0" i="0" u="none" strike="noStrike">
                          <a:solidFill>
                            <a:srgbClr val="000000"/>
                          </a:solidFill>
                          <a:effectLst/>
                          <a:latin typeface="Calibri" panose="020F0502020204030204" pitchFamily="34" charset="0"/>
                        </a:rPr>
                        <a:t>651,0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cs-CZ" sz="1200" b="1" i="0" u="none" strike="noStrike" dirty="0">
                          <a:solidFill>
                            <a:srgbClr val="00B05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9942467"/>
                  </a:ext>
                </a:extLst>
              </a:tr>
              <a:tr h="236373">
                <a:tc>
                  <a:txBody>
                    <a:bodyPr/>
                    <a:lstStyle/>
                    <a:p>
                      <a:pPr algn="ctr" fontAlgn="b"/>
                      <a:r>
                        <a:rPr lang="cs-CZ" sz="1100" b="1" i="0" u="none" strike="noStrike">
                          <a:solidFill>
                            <a:srgbClr val="000000"/>
                          </a:solidFill>
                          <a:effectLst/>
                          <a:latin typeface="Calibri" panose="020F0502020204030204" pitchFamily="34" charset="0"/>
                        </a:rPr>
                        <a:t>Zlínský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630,7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1965650"/>
                  </a:ext>
                </a:extLst>
              </a:tr>
              <a:tr h="236373">
                <a:tc>
                  <a:txBody>
                    <a:bodyPr/>
                    <a:lstStyle/>
                    <a:p>
                      <a:pPr algn="ctr" fontAlgn="b"/>
                      <a:r>
                        <a:rPr lang="cs-CZ" sz="1100" b="1" i="0" u="none" strike="noStrike">
                          <a:solidFill>
                            <a:srgbClr val="000000"/>
                          </a:solidFill>
                          <a:effectLst/>
                          <a:latin typeface="Calibri" panose="020F0502020204030204" pitchFamily="34" charset="0"/>
                        </a:rPr>
                        <a:t>Moravskoslezský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610,6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3106943"/>
                  </a:ext>
                </a:extLst>
              </a:tr>
              <a:tr h="290622">
                <a:tc>
                  <a:txBody>
                    <a:bodyPr/>
                    <a:lstStyle/>
                    <a:p>
                      <a:pPr algn="ctr" fontAlgn="b"/>
                      <a:r>
                        <a:rPr lang="cs-CZ" sz="1100" b="1" i="0" u="none" strike="noStrike">
                          <a:solidFill>
                            <a:srgbClr val="000000"/>
                          </a:solidFill>
                          <a:effectLst/>
                          <a:latin typeface="Calibri" panose="020F0502020204030204" pitchFamily="34" charset="0"/>
                        </a:rPr>
                        <a:t>Liberecký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595,5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36373">
                <a:tc>
                  <a:txBody>
                    <a:bodyPr/>
                    <a:lstStyle/>
                    <a:p>
                      <a:pPr algn="ctr" fontAlgn="b"/>
                      <a:r>
                        <a:rPr lang="cs-CZ" sz="1100" b="1" i="0" u="none" strike="noStrike">
                          <a:solidFill>
                            <a:srgbClr val="000000"/>
                          </a:solidFill>
                          <a:effectLst/>
                          <a:latin typeface="Calibri" panose="020F0502020204030204" pitchFamily="34" charset="0"/>
                        </a:rPr>
                        <a:t>Pardubický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575,5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136350"/>
                  </a:ext>
                </a:extLst>
              </a:tr>
              <a:tr h="236373">
                <a:tc>
                  <a:txBody>
                    <a:bodyPr/>
                    <a:lstStyle/>
                    <a:p>
                      <a:pPr algn="ctr" fontAlgn="b"/>
                      <a:r>
                        <a:rPr lang="cs-CZ" sz="1100" b="1" i="0" u="none" strike="noStrike">
                          <a:solidFill>
                            <a:srgbClr val="000000"/>
                          </a:solidFill>
                          <a:effectLst/>
                          <a:latin typeface="Calibri" panose="020F0502020204030204" pitchFamily="34" charset="0"/>
                        </a:rPr>
                        <a:t>Královéhradecký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544,4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480936"/>
                  </a:ext>
                </a:extLst>
              </a:tr>
              <a:tr h="236373">
                <a:tc>
                  <a:txBody>
                    <a:bodyPr/>
                    <a:lstStyle/>
                    <a:p>
                      <a:pPr algn="ctr" fontAlgn="b"/>
                      <a:r>
                        <a:rPr lang="cs-CZ" sz="1100" b="1" i="0" u="none" strike="noStrike">
                          <a:solidFill>
                            <a:srgbClr val="000000"/>
                          </a:solidFill>
                          <a:effectLst/>
                          <a:latin typeface="Calibri" panose="020F0502020204030204" pitchFamily="34" charset="0"/>
                        </a:rPr>
                        <a:t>Olomoucký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532,1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4156314"/>
                  </a:ext>
                </a:extLst>
              </a:tr>
              <a:tr h="236373">
                <a:tc>
                  <a:txBody>
                    <a:bodyPr/>
                    <a:lstStyle/>
                    <a:p>
                      <a:pPr algn="ctr" fontAlgn="b"/>
                      <a:r>
                        <a:rPr lang="cs-CZ" sz="1100" b="1" i="0" u="none" strike="noStrike">
                          <a:solidFill>
                            <a:srgbClr val="000000"/>
                          </a:solidFill>
                          <a:effectLst/>
                          <a:latin typeface="Calibri" panose="020F0502020204030204" pitchFamily="34" charset="0"/>
                        </a:rPr>
                        <a:t>Středočeský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520,0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6442161"/>
                  </a:ext>
                </a:extLst>
              </a:tr>
              <a:tr h="236373">
                <a:tc>
                  <a:txBody>
                    <a:bodyPr/>
                    <a:lstStyle/>
                    <a:p>
                      <a:pPr algn="ctr" fontAlgn="b"/>
                      <a:r>
                        <a:rPr lang="cs-CZ" sz="1100" b="1" i="0" u="none" strike="noStrike">
                          <a:solidFill>
                            <a:srgbClr val="000000"/>
                          </a:solidFill>
                          <a:effectLst/>
                          <a:latin typeface="Calibri" panose="020F0502020204030204" pitchFamily="34" charset="0"/>
                        </a:rPr>
                        <a:t>Ústecký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502,6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94919732"/>
                  </a:ext>
                </a:extLst>
              </a:tr>
              <a:tr h="236373">
                <a:tc>
                  <a:txBody>
                    <a:bodyPr/>
                    <a:lstStyle/>
                    <a:p>
                      <a:pPr algn="ctr" fontAlgn="b"/>
                      <a:r>
                        <a:rPr lang="cs-CZ" sz="1100" b="1" i="0" u="none" strike="noStrike">
                          <a:solidFill>
                            <a:srgbClr val="000000"/>
                          </a:solidFill>
                          <a:effectLst/>
                          <a:latin typeface="Calibri" panose="020F0502020204030204" pitchFamily="34" charset="0"/>
                        </a:rPr>
                        <a:t>Plzeňský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445,0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1" i="0" u="none" strike="noStrike" dirty="0">
                          <a:solidFill>
                            <a:srgbClr val="00B05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53988896"/>
                  </a:ext>
                </a:extLst>
              </a:tr>
              <a:tr h="236373">
                <a:tc>
                  <a:txBody>
                    <a:bodyPr/>
                    <a:lstStyle/>
                    <a:p>
                      <a:pPr algn="ctr" fontAlgn="b"/>
                      <a:r>
                        <a:rPr lang="cs-CZ" sz="1100" b="1" i="0" u="none" strike="noStrike">
                          <a:solidFill>
                            <a:srgbClr val="000000"/>
                          </a:solidFill>
                          <a:effectLst/>
                          <a:latin typeface="Calibri" panose="020F0502020204030204" pitchFamily="34" charset="0"/>
                        </a:rPr>
                        <a:t>Jihomoravský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440,3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1" i="0" u="none" strike="noStrike" dirty="0">
                          <a:solidFill>
                            <a:srgbClr val="00B05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3265384"/>
                  </a:ext>
                </a:extLst>
              </a:tr>
              <a:tr h="236373">
                <a:tc>
                  <a:txBody>
                    <a:bodyPr/>
                    <a:lstStyle/>
                    <a:p>
                      <a:pPr algn="ctr" fontAlgn="b"/>
                      <a:r>
                        <a:rPr lang="cs-CZ" sz="1100" b="1" i="0" u="none" strike="noStrike">
                          <a:solidFill>
                            <a:srgbClr val="000000"/>
                          </a:solidFill>
                          <a:effectLst/>
                          <a:latin typeface="Calibri" panose="020F0502020204030204" pitchFamily="34" charset="0"/>
                        </a:rPr>
                        <a:t>Jihočeský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425,1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1" i="0" u="none" strike="noStrike" dirty="0">
                          <a:solidFill>
                            <a:srgbClr val="00B05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19181722"/>
                  </a:ext>
                </a:extLst>
              </a:tr>
              <a:tr h="236373">
                <a:tc>
                  <a:txBody>
                    <a:bodyPr/>
                    <a:lstStyle/>
                    <a:p>
                      <a:pPr algn="ctr" fontAlgn="b"/>
                      <a:r>
                        <a:rPr lang="cs-CZ" sz="1100" b="1" i="0" u="none" strike="noStrike">
                          <a:solidFill>
                            <a:srgbClr val="000000"/>
                          </a:solidFill>
                          <a:effectLst/>
                          <a:latin typeface="Calibri" panose="020F0502020204030204" pitchFamily="34" charset="0"/>
                        </a:rPr>
                        <a:t>Karlovarský kraj</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a:solidFill>
                            <a:srgbClr val="000000"/>
                          </a:solidFill>
                          <a:effectLst/>
                          <a:latin typeface="Calibri" panose="020F0502020204030204" pitchFamily="34" charset="0"/>
                        </a:rPr>
                        <a:t>397,1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1865912"/>
                  </a:ext>
                </a:extLst>
              </a:tr>
              <a:tr h="236373">
                <a:tc>
                  <a:txBody>
                    <a:bodyPr/>
                    <a:lstStyle/>
                    <a:p>
                      <a:pPr algn="ctr" fontAlgn="b"/>
                      <a:r>
                        <a:rPr lang="cs-CZ" sz="1100" b="1" i="0" u="none" strike="noStrike" dirty="0">
                          <a:solidFill>
                            <a:srgbClr val="000000"/>
                          </a:solidFill>
                          <a:effectLst/>
                          <a:latin typeface="Calibri" panose="020F0502020204030204" pitchFamily="34" charset="0"/>
                        </a:rPr>
                        <a:t>Hlavní město Praha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0" i="0" u="none" strike="noStrike" dirty="0">
                          <a:solidFill>
                            <a:srgbClr val="000000"/>
                          </a:solidFill>
                          <a:effectLst/>
                          <a:latin typeface="Calibri" panose="020F0502020204030204" pitchFamily="34" charset="0"/>
                        </a:rPr>
                        <a:t>363,7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FF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88702530"/>
                  </a:ext>
                </a:extLst>
              </a:tr>
            </a:tbl>
          </a:graphicData>
        </a:graphic>
      </p:graphicFrame>
      <p:pic>
        <p:nvPicPr>
          <p:cNvPr id="6" name="Obrázek 5">
            <a:extLst>
              <a:ext uri="{FF2B5EF4-FFF2-40B4-BE49-F238E27FC236}">
                <a16:creationId xmlns:a16="http://schemas.microsoft.com/office/drawing/2014/main" id="{30405B17-1753-4B92-A883-034CE738A3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4793" y="1062660"/>
            <a:ext cx="7124195" cy="5302281"/>
          </a:xfrm>
          <a:prstGeom prst="rect">
            <a:avLst/>
          </a:prstGeom>
          <a:noFill/>
        </p:spPr>
      </p:pic>
    </p:spTree>
    <p:extLst>
      <p:ext uri="{BB962C8B-B14F-4D97-AF65-F5344CB8AC3E}">
        <p14:creationId xmlns:p14="http://schemas.microsoft.com/office/powerpoint/2010/main" val="1474814589"/>
      </p:ext>
    </p:extLst>
  </p:cSld>
  <p:clrMapOvr>
    <a:masterClrMapping/>
  </p:clrMapOvr>
</p:sld>
</file>

<file path=ppt/theme/theme1.xml><?xml version="1.0" encoding="utf-8"?>
<a:theme xmlns:a="http://schemas.openxmlformats.org/drawingml/2006/main" name="Motiv Office">
  <a:themeElements>
    <a:clrScheme name="COVID barvy">
      <a:dk1>
        <a:srgbClr val="000000"/>
      </a:dk1>
      <a:lt1>
        <a:srgbClr val="FFFFFF"/>
      </a:lt1>
      <a:dk2>
        <a:srgbClr val="D31145"/>
      </a:dk2>
      <a:lt2>
        <a:srgbClr val="FFFFFF"/>
      </a:lt2>
      <a:accent1>
        <a:srgbClr val="D31145"/>
      </a:accent1>
      <a:accent2>
        <a:srgbClr val="305983"/>
      </a:accent2>
      <a:accent3>
        <a:srgbClr val="00CD61"/>
      </a:accent3>
      <a:accent4>
        <a:srgbClr val="4010B7"/>
      </a:accent4>
      <a:accent5>
        <a:srgbClr val="E8EAEA"/>
      </a:accent5>
      <a:accent6>
        <a:srgbClr val="690923"/>
      </a:accent6>
      <a:hlink>
        <a:srgbClr val="FFFFFF"/>
      </a:hlink>
      <a:folHlink>
        <a:srgbClr val="FF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id-reporting-20200715" id="{379A0E5D-63B7-482A-BD5E-A4CD691F8FBC}" vid="{74C76523-B6A0-4B86-942B-0A5EF321F495}"/>
    </a:ext>
  </a:extLst>
</a:theme>
</file>

<file path=ppt/theme/theme2.xml><?xml version="1.0" encoding="utf-8"?>
<a:theme xmlns:a="http://schemas.openxmlformats.org/drawingml/2006/main" name="1_Motiv Office">
  <a:themeElements>
    <a:clrScheme name="COVID barvy">
      <a:dk1>
        <a:srgbClr val="000000"/>
      </a:dk1>
      <a:lt1>
        <a:srgbClr val="FFFFFF"/>
      </a:lt1>
      <a:dk2>
        <a:srgbClr val="D31145"/>
      </a:dk2>
      <a:lt2>
        <a:srgbClr val="FFFFFF"/>
      </a:lt2>
      <a:accent1>
        <a:srgbClr val="D31145"/>
      </a:accent1>
      <a:accent2>
        <a:srgbClr val="305983"/>
      </a:accent2>
      <a:accent3>
        <a:srgbClr val="00CD61"/>
      </a:accent3>
      <a:accent4>
        <a:srgbClr val="4010B7"/>
      </a:accent4>
      <a:accent5>
        <a:srgbClr val="E8EAEA"/>
      </a:accent5>
      <a:accent6>
        <a:srgbClr val="690923"/>
      </a:accent6>
      <a:hlink>
        <a:srgbClr val="FFFFFF"/>
      </a:hlink>
      <a:folHlink>
        <a:srgbClr val="FF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id-reporting-20200715" id="{379A0E5D-63B7-482A-BD5E-A4CD691F8FBC}" vid="{74C76523-B6A0-4B86-942B-0A5EF321F495}"/>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Sagoe">
    <a:majorFont>
      <a:latin typeface="Arial"/>
      <a:ea typeface=""/>
      <a:cs typeface=""/>
    </a:majorFont>
    <a:minorFont>
      <a:latin typeface="Segoe UI"/>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covid-reporting-20200715</Template>
  <TotalTime>33148</TotalTime>
  <Words>6787</Words>
  <Application>Microsoft Office PowerPoint</Application>
  <PresentationFormat>Širokoúhlá obrazovka</PresentationFormat>
  <Paragraphs>2852</Paragraphs>
  <Slides>74</Slides>
  <Notes>21</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74</vt:i4>
      </vt:variant>
    </vt:vector>
  </HeadingPairs>
  <TitlesOfParts>
    <vt:vector size="82" baseType="lpstr">
      <vt:lpstr>Arial</vt:lpstr>
      <vt:lpstr>Calibri</vt:lpstr>
      <vt:lpstr>Open Sans</vt:lpstr>
      <vt:lpstr>Segoe UI</vt:lpstr>
      <vt:lpstr>univers_light</vt:lpstr>
      <vt:lpstr>Wingdings</vt:lpstr>
      <vt:lpstr>Motiv Office</vt:lpstr>
      <vt:lpstr>1_Motiv Office</vt:lpstr>
      <vt:lpstr>Analytický briefing EPI situace COVID-19</vt:lpstr>
      <vt:lpstr>Aktuální situace v ČR k 8. 12. 2020 (23:59)</vt:lpstr>
      <vt:lpstr>Průměrný počet případů za poslední měsíc</vt:lpstr>
      <vt:lpstr>Rozložení počtu případů hlášených za předchozí den</vt:lpstr>
      <vt:lpstr>Počet provedených testů v posledních 7 dnech</vt:lpstr>
      <vt:lpstr>Podíl případů v kategorii 65+</vt:lpstr>
      <vt:lpstr>Přehled testování a pozitivních případů – denně</vt:lpstr>
      <vt:lpstr>Vývoj pozitivit a úrovně testování – celá ČR</vt:lpstr>
      <vt:lpstr>Prezentace aplikace PowerPoint</vt:lpstr>
      <vt:lpstr>Denní přírůstek v jednotlivých okresech</vt:lpstr>
      <vt:lpstr>Počet případů kumulativně ve věkové kategorii 65+ za 7 dní v jednotlivých okresech</vt:lpstr>
      <vt:lpstr>Počet případů ve věkové kategorii 65+ v krajích (za předchozí den)</vt:lpstr>
      <vt:lpstr>Počet případů ve věkové kategorii 65+ v krajích (za 7 dní)</vt:lpstr>
      <vt:lpstr>Přehled situace v jednotlivých okresech (incidence za 14 dní)</vt:lpstr>
      <vt:lpstr>Rozložení počtu případů hlášených za 7 dní</vt:lpstr>
      <vt:lpstr>Situace v hl. městě Praze  k 08. 12. 2020</vt:lpstr>
      <vt:lpstr>Popis situace v HMP</vt:lpstr>
      <vt:lpstr>Přehled testování a pozitivních případů – denně – HMP</vt:lpstr>
      <vt:lpstr>Aktuálně řešené významné události HMP  (nově hlášené a aktualizované v posledních 72 hodinách)</vt:lpstr>
      <vt:lpstr>Situace ve Středočeském kraji k 08. 12. 2020</vt:lpstr>
      <vt:lpstr>Popis situace v STČ</vt:lpstr>
      <vt:lpstr>Přehled testování a pozitivních případů – denně – STČ</vt:lpstr>
      <vt:lpstr>Nové a aktualizované události</vt:lpstr>
      <vt:lpstr>Aktuálně řešené významné události STČ  (nově hlášené a aktualizované v posledních 72 hodinách)</vt:lpstr>
      <vt:lpstr>Aktuálně řešené významné události STČ  (nově hlášené a aktualizované v posledních 72 hodinách)</vt:lpstr>
      <vt:lpstr>Situace v Moravskoslezském kraji k 08. 12. 2020 </vt:lpstr>
      <vt:lpstr>Nové a aktualizované události</vt:lpstr>
      <vt:lpstr>Aktuálně řešené významné události MSK  (nově hlášené a aktualizované v posledních 72 hodinách)</vt:lpstr>
      <vt:lpstr>Situace v Jihomoravském kraji k 08. 12. 2020</vt:lpstr>
      <vt:lpstr>Aktuálně řešené významné události JMK  (nově hlášené a aktualizované v posledních 72 hodinách)</vt:lpstr>
      <vt:lpstr>Situace v Olomouckém kraji k 08. 12. 2020</vt:lpstr>
      <vt:lpstr>Aktuálně řešené významné události OLC  (nově hlášené a aktualizované v posledních 72 hodinách)</vt:lpstr>
      <vt:lpstr>Situace v Jihočeském kraji k 08. 12. 2020</vt:lpstr>
      <vt:lpstr>Aktuálně řešené významné události JČK  (nově hlášené a aktualizované v posledních 72 hodinách) </vt:lpstr>
      <vt:lpstr>Situace v Plzeňském kraji k 08. 12. 2020</vt:lpstr>
      <vt:lpstr>Aktuálně řešené významné události PLK  (nově hlášené a aktualizované v posledních 72 hodinách)</vt:lpstr>
      <vt:lpstr>Situace v Karlovarském kraji k 08. 12. 2020</vt:lpstr>
      <vt:lpstr>Nové a aktualizované události</vt:lpstr>
      <vt:lpstr>Aktuálně řešené významné události KVK </vt:lpstr>
      <vt:lpstr>Aktuálně řešené významné události KVK  </vt:lpstr>
      <vt:lpstr>Situace v Ústeckém kraji k 08. 12. 2020</vt:lpstr>
      <vt:lpstr>Aktuálně řešené významné události ÚLK (nově hlášené a aktualizované v posledních 72 hodinách)</vt:lpstr>
      <vt:lpstr>Situace v Libereckém kraji k 08. 12. 2020</vt:lpstr>
      <vt:lpstr>Nové a aktualizované události</vt:lpstr>
      <vt:lpstr>Aktuálně řešené významné události LBK (nově hlášené a aktualizované v posledních 72 hodinách)</vt:lpstr>
      <vt:lpstr>Situace v Královéhradeckém kraji k 08. 12. 2020</vt:lpstr>
      <vt:lpstr>Počet případů ve věkové kategorii 65+ v HKK</vt:lpstr>
      <vt:lpstr>Aktuálně řešené významné události KHK (nově hlášené a aktualizované v posledních 72 hodinách)</vt:lpstr>
      <vt:lpstr>Situace v Pardubickém kraji k 08. 12. 2020</vt:lpstr>
      <vt:lpstr>Aktuálně řešené významné události PCE (nově hlášené a aktualizované v posledních 72 hodinách)</vt:lpstr>
      <vt:lpstr>Situace v kraji Vysočina k 08. 12. 2020</vt:lpstr>
      <vt:lpstr>Nové a aktualizované události</vt:lpstr>
      <vt:lpstr>Aktuálně řešené významné události VYS (nově hlášené a aktualizované v posledních 72 hodinách)</vt:lpstr>
      <vt:lpstr>Situace ve Zlínském kraji k 08. 12. 2020</vt:lpstr>
      <vt:lpstr>Aktuálně řešené významné události ZLK (nově hlášené a aktualizované v posledních 72 hodinách)</vt:lpstr>
      <vt:lpstr>PES: Protiepidemický systém ČR – denní vývoj indexu rizika v čase</vt:lpstr>
      <vt:lpstr>Aktuálně řešené významné události řešené od 1. října 2020 – celá ČR (k 9. 12. 2020 11:30)</vt:lpstr>
      <vt:lpstr>Počet událostí v ZSS a ZZ podle CFA v jednotlivých krajích  od 1. října do 9. Prosince</vt:lpstr>
      <vt:lpstr>Aktuálně řešené významné události ČR – VĚZNICE k 9.12.2020 (11.30h)</vt:lpstr>
      <vt:lpstr>Aktuálně řešené významné události ČR – VĚZNICE k 9.12.2020 (11.30h)</vt:lpstr>
      <vt:lpstr>Shrnutí aktuální situace v ČR</vt:lpstr>
      <vt:lpstr>Shrnutí aktuální situace v ČR</vt:lpstr>
      <vt:lpstr>Státy přímo sousedící s ČR – popis situace</vt:lpstr>
      <vt:lpstr>Aktuální situace v Německu</vt:lpstr>
      <vt:lpstr>7denní incidence na 100 tisíc případů - Německo</vt:lpstr>
      <vt:lpstr>Situace v příhraničí s Německem</vt:lpstr>
      <vt:lpstr>Situace v příhraničí s Německem</vt:lpstr>
      <vt:lpstr>Situace v příhraničí s Rakouskem</vt:lpstr>
      <vt:lpstr>Státy přímo sousedící s ČR – popis situace</vt:lpstr>
      <vt:lpstr>Situace v příhraničí s Polskem</vt:lpstr>
      <vt:lpstr>14denní vývoj situace na Slovensku</vt:lpstr>
      <vt:lpstr>Situace na Slovensku</vt:lpstr>
      <vt:lpstr>Situace v příhraničí se Slovenskem</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Mužík Jan RNDr. Ph.D.</dc:creator>
  <cp:lastModifiedBy>Kyselý Zdeněk Mgr.</cp:lastModifiedBy>
  <cp:revision>2870</cp:revision>
  <cp:lastPrinted>2020-11-30T09:37:55Z</cp:lastPrinted>
  <dcterms:created xsi:type="dcterms:W3CDTF">2020-07-15T10:33:32Z</dcterms:created>
  <dcterms:modified xsi:type="dcterms:W3CDTF">2020-12-09T17:39:19Z</dcterms:modified>
</cp:coreProperties>
</file>